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5" r:id="rId3"/>
    <p:sldId id="293" r:id="rId4"/>
    <p:sldId id="296" r:id="rId5"/>
    <p:sldId id="295" r:id="rId6"/>
    <p:sldId id="283" r:id="rId7"/>
    <p:sldId id="286" r:id="rId8"/>
    <p:sldId id="285" r:id="rId9"/>
    <p:sldId id="290" r:id="rId10"/>
    <p:sldId id="257" r:id="rId11"/>
    <p:sldId id="287" r:id="rId12"/>
    <p:sldId id="294" r:id="rId13"/>
    <p:sldId id="277" r:id="rId14"/>
    <p:sldId id="270" r:id="rId15"/>
    <p:sldId id="260" r:id="rId16"/>
    <p:sldId id="278" r:id="rId17"/>
    <p:sldId id="284" r:id="rId18"/>
    <p:sldId id="279" r:id="rId19"/>
    <p:sldId id="263" r:id="rId20"/>
    <p:sldId id="264" r:id="rId21"/>
    <p:sldId id="280" r:id="rId22"/>
    <p:sldId id="267" r:id="rId23"/>
    <p:sldId id="29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2D6"/>
    <a:srgbClr val="598526"/>
    <a:srgbClr val="DCECF7"/>
    <a:srgbClr val="A7D1EB"/>
    <a:srgbClr val="0E2B3D"/>
    <a:srgbClr val="A3C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9535" autoAdjust="0"/>
  </p:normalViewPr>
  <p:slideViewPr>
    <p:cSldViewPr snapToGrid="0">
      <p:cViewPr varScale="1">
        <p:scale>
          <a:sx n="91" d="100"/>
          <a:sy n="91" d="100"/>
        </p:scale>
        <p:origin x="135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7C932-B212-4547-ABED-EE78B25F76E4}"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FF815-16A5-4746-86C7-D5647BBDE72E}" type="slidenum">
              <a:rPr lang="en-US" smtClean="0"/>
              <a:t>‹#›</a:t>
            </a:fld>
            <a:endParaRPr lang="en-US"/>
          </a:p>
        </p:txBody>
      </p:sp>
    </p:spTree>
    <p:extLst>
      <p:ext uri="{BB962C8B-B14F-4D97-AF65-F5344CB8AC3E}">
        <p14:creationId xmlns:p14="http://schemas.microsoft.com/office/powerpoint/2010/main" val="18368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agency,</a:t>
            </a:r>
            <a:r>
              <a:rPr lang="en-US" baseline="0" dirty="0" smtClean="0"/>
              <a:t> presenter’s name and position, and region</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a:t>
            </a:fld>
            <a:endParaRPr lang="en-US"/>
          </a:p>
        </p:txBody>
      </p:sp>
    </p:spTree>
    <p:extLst>
      <p:ext uri="{BB962C8B-B14F-4D97-AF65-F5344CB8AC3E}">
        <p14:creationId xmlns:p14="http://schemas.microsoft.com/office/powerpoint/2010/main" val="168103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smtClean="0">
              <a:solidFill>
                <a:srgbClr val="444444"/>
              </a:solidFill>
            </a:endParaRPr>
          </a:p>
        </p:txBody>
      </p:sp>
      <p:sp>
        <p:nvSpPr>
          <p:cNvPr id="4" name="Slide Number Placeholder 3"/>
          <p:cNvSpPr>
            <a:spLocks noGrp="1"/>
          </p:cNvSpPr>
          <p:nvPr>
            <p:ph type="sldNum" sz="quarter" idx="10"/>
          </p:nvPr>
        </p:nvSpPr>
        <p:spPr/>
        <p:txBody>
          <a:bodyPr/>
          <a:lstStyle/>
          <a:p>
            <a:fld id="{CDFFF815-16A5-4746-86C7-D5647BBDE72E}" type="slidenum">
              <a:rPr lang="en-US" smtClean="0"/>
              <a:t>11</a:t>
            </a:fld>
            <a:endParaRPr lang="en-US"/>
          </a:p>
        </p:txBody>
      </p:sp>
    </p:spTree>
    <p:extLst>
      <p:ext uri="{BB962C8B-B14F-4D97-AF65-F5344CB8AC3E}">
        <p14:creationId xmlns:p14="http://schemas.microsoft.com/office/powerpoint/2010/main" val="212237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12</a:t>
            </a:fld>
            <a:endParaRPr lang="en-US"/>
          </a:p>
        </p:txBody>
      </p:sp>
    </p:spTree>
    <p:extLst>
      <p:ext uri="{BB962C8B-B14F-4D97-AF65-F5344CB8AC3E}">
        <p14:creationId xmlns:p14="http://schemas.microsoft.com/office/powerpoint/2010/main" val="245955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13</a:t>
            </a:fld>
            <a:endParaRPr lang="en-US"/>
          </a:p>
        </p:txBody>
      </p:sp>
    </p:spTree>
    <p:extLst>
      <p:ext uri="{BB962C8B-B14F-4D97-AF65-F5344CB8AC3E}">
        <p14:creationId xmlns:p14="http://schemas.microsoft.com/office/powerpoint/2010/main" val="387872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https://www.ihi.org/how-improve-model-improvement-testing-changes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14</a:t>
            </a:fld>
            <a:endParaRPr lang="en-US"/>
          </a:p>
        </p:txBody>
      </p:sp>
    </p:spTree>
    <p:extLst>
      <p:ext uri="{BB962C8B-B14F-4D97-AF65-F5344CB8AC3E}">
        <p14:creationId xmlns:p14="http://schemas.microsoft.com/office/powerpoint/2010/main" val="42740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should be SMART:</a:t>
            </a:r>
          </a:p>
          <a:p>
            <a:r>
              <a:rPr lang="en-US" dirty="0" smtClean="0"/>
              <a:t>Specific</a:t>
            </a:r>
          </a:p>
          <a:p>
            <a:r>
              <a:rPr lang="en-US" dirty="0" smtClean="0"/>
              <a:t>Measurable</a:t>
            </a:r>
          </a:p>
          <a:p>
            <a:r>
              <a:rPr lang="en-US" dirty="0" smtClean="0"/>
              <a:t>Achievable</a:t>
            </a:r>
          </a:p>
          <a:p>
            <a:r>
              <a:rPr lang="en-US" dirty="0" smtClean="0"/>
              <a:t>Relevant</a:t>
            </a:r>
            <a:r>
              <a:rPr lang="en-US" baseline="0" dirty="0" smtClean="0"/>
              <a:t> to your aim</a:t>
            </a:r>
          </a:p>
          <a:p>
            <a:r>
              <a:rPr lang="en-US" baseline="0" dirty="0" smtClean="0"/>
              <a:t>Time-bound</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15</a:t>
            </a:fld>
            <a:endParaRPr lang="en-US"/>
          </a:p>
        </p:txBody>
      </p:sp>
    </p:spTree>
    <p:extLst>
      <p:ext uri="{BB962C8B-B14F-4D97-AF65-F5344CB8AC3E}">
        <p14:creationId xmlns:p14="http://schemas.microsoft.com/office/powerpoint/2010/main" val="213372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49DD1-C89D-46F1-A21B-219B1968783E}" type="slidenum">
              <a:rPr lang="en-US" smtClean="0"/>
              <a:t>17</a:t>
            </a:fld>
            <a:endParaRPr lang="en-US"/>
          </a:p>
        </p:txBody>
      </p:sp>
    </p:spTree>
    <p:extLst>
      <p:ext uri="{BB962C8B-B14F-4D97-AF65-F5344CB8AC3E}">
        <p14:creationId xmlns:p14="http://schemas.microsoft.com/office/powerpoint/2010/main" val="42414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process and outcome measures in your results.</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20</a:t>
            </a:fld>
            <a:endParaRPr lang="en-US"/>
          </a:p>
        </p:txBody>
      </p:sp>
    </p:spTree>
    <p:extLst>
      <p:ext uri="{BB962C8B-B14F-4D97-AF65-F5344CB8AC3E}">
        <p14:creationId xmlns:p14="http://schemas.microsoft.com/office/powerpoint/2010/main" val="77066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www.ihi.org/how-improve-model-improvement-implementing-changes</a:t>
            </a:r>
            <a:endParaRPr lang="en-US" dirty="0" smtClean="0"/>
          </a:p>
        </p:txBody>
      </p:sp>
      <p:sp>
        <p:nvSpPr>
          <p:cNvPr id="4" name="Slide Number Placeholder 3"/>
          <p:cNvSpPr>
            <a:spLocks noGrp="1"/>
          </p:cNvSpPr>
          <p:nvPr>
            <p:ph type="sldNum" sz="quarter" idx="10"/>
          </p:nvPr>
        </p:nvSpPr>
        <p:spPr/>
        <p:txBody>
          <a:bodyPr/>
          <a:lstStyle/>
          <a:p>
            <a:fld id="{CDFFF815-16A5-4746-86C7-D5647BBDE72E}" type="slidenum">
              <a:rPr lang="en-US" smtClean="0"/>
              <a:t>22</a:t>
            </a:fld>
            <a:endParaRPr lang="en-US"/>
          </a:p>
        </p:txBody>
      </p:sp>
    </p:spTree>
    <p:extLst>
      <p:ext uri="{BB962C8B-B14F-4D97-AF65-F5344CB8AC3E}">
        <p14:creationId xmlns:p14="http://schemas.microsoft.com/office/powerpoint/2010/main" val="386133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this slide for</a:t>
            </a:r>
            <a:r>
              <a:rPr lang="en-US" baseline="0" dirty="0" smtClean="0"/>
              <a:t> each submission, if applicable</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23</a:t>
            </a:fld>
            <a:endParaRPr lang="en-US"/>
          </a:p>
        </p:txBody>
      </p:sp>
    </p:spTree>
    <p:extLst>
      <p:ext uri="{BB962C8B-B14F-4D97-AF65-F5344CB8AC3E}">
        <p14:creationId xmlns:p14="http://schemas.microsoft.com/office/powerpoint/2010/main" val="398378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24</a:t>
            </a:fld>
            <a:endParaRPr lang="en-US"/>
          </a:p>
        </p:txBody>
      </p:sp>
    </p:spTree>
    <p:extLst>
      <p:ext uri="{BB962C8B-B14F-4D97-AF65-F5344CB8AC3E}">
        <p14:creationId xmlns:p14="http://schemas.microsoft.com/office/powerpoint/2010/main" val="250345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this slide for EACH submission. Due dates on final slide</a:t>
            </a:r>
            <a:endParaRPr lang="en-US" dirty="0"/>
          </a:p>
        </p:txBody>
      </p:sp>
      <p:sp>
        <p:nvSpPr>
          <p:cNvPr id="4" name="Slide Number Placeholder 3"/>
          <p:cNvSpPr>
            <a:spLocks noGrp="1"/>
          </p:cNvSpPr>
          <p:nvPr>
            <p:ph type="sldNum" sz="quarter" idx="10"/>
          </p:nvPr>
        </p:nvSpPr>
        <p:spPr/>
        <p:txBody>
          <a:bodyPr/>
          <a:lstStyle/>
          <a:p>
            <a:fld id="{C8649DD1-C89D-46F1-A21B-219B1968783E}" type="slidenum">
              <a:rPr lang="en-US" smtClean="0"/>
              <a:t>2</a:t>
            </a:fld>
            <a:endParaRPr lang="en-US"/>
          </a:p>
        </p:txBody>
      </p:sp>
    </p:spTree>
    <p:extLst>
      <p:ext uri="{BB962C8B-B14F-4D97-AF65-F5344CB8AC3E}">
        <p14:creationId xmlns:p14="http://schemas.microsoft.com/office/powerpoint/2010/main" val="109210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https://www.ihi.org/how-improve-model-improvement-forming-team</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3</a:t>
            </a:fld>
            <a:endParaRPr lang="en-US"/>
          </a:p>
        </p:txBody>
      </p:sp>
    </p:spTree>
    <p:extLst>
      <p:ext uri="{BB962C8B-B14F-4D97-AF65-F5344CB8AC3E}">
        <p14:creationId xmlns:p14="http://schemas.microsoft.com/office/powerpoint/2010/main" val="395405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a:t>
            </a:r>
            <a:r>
              <a:rPr lang="en-US" baseline="0" dirty="0" smtClean="0"/>
              <a:t> have to answer all of these questions. Use this slide as a space to summarize what information you have considered for </a:t>
            </a:r>
            <a:r>
              <a:rPr lang="en-US" baseline="0" dirty="0" smtClean="0"/>
              <a:t>discovery.</a:t>
            </a:r>
          </a:p>
          <a:p>
            <a:endParaRPr lang="en-US" baseline="0" dirty="0" smtClean="0"/>
          </a:p>
          <a:p>
            <a:r>
              <a:rPr lang="en-US" baseline="0" dirty="0" smtClean="0"/>
              <a:t>First two submissions through this slide.</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5</a:t>
            </a:fld>
            <a:endParaRPr lang="en-US"/>
          </a:p>
        </p:txBody>
      </p:sp>
    </p:spTree>
    <p:extLst>
      <p:ext uri="{BB962C8B-B14F-4D97-AF65-F5344CB8AC3E}">
        <p14:creationId xmlns:p14="http://schemas.microsoft.com/office/powerpoint/2010/main" val="38818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fishbone diagram isn’t the only way to do a root</a:t>
            </a:r>
            <a:r>
              <a:rPr lang="en-US" baseline="0" dirty="0" smtClean="0"/>
              <a:t> cause analysis</a:t>
            </a:r>
            <a:r>
              <a:rPr lang="en-US" dirty="0" smtClean="0"/>
              <a:t>, but just one example. You can replace this slide</a:t>
            </a:r>
            <a:r>
              <a:rPr lang="en-US" baseline="0" dirty="0" smtClean="0"/>
              <a:t> with another type of root cause analysis if a different analysis was used</a:t>
            </a:r>
            <a:r>
              <a:rPr lang="en-US" baseline="0" dirty="0" smtClean="0"/>
              <a:t>.</a:t>
            </a:r>
          </a:p>
          <a:p>
            <a:endParaRPr lang="en-US" baseline="0" dirty="0" smtClean="0"/>
          </a:p>
          <a:p>
            <a:r>
              <a:rPr lang="en-US" baseline="0" dirty="0" smtClean="0"/>
              <a:t>Third submission through this slide.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444444"/>
                </a:solidFill>
              </a:rPr>
              <a:t>https://www.ihi.org/how-improve-model-improvement-selecting-changes</a:t>
            </a:r>
            <a:r>
              <a:rPr lang="en-US" i="0" baseline="0" dirty="0">
                <a:solidFill>
                  <a:schemeClr val="tx1"/>
                </a:solidFill>
              </a:rPr>
              <a:t> </a:t>
            </a:r>
            <a:endParaRPr lang="en-US" b="0" i="0" dirty="0" smtClean="0">
              <a:solidFill>
                <a:srgbClr val="444444"/>
              </a:solidFill>
            </a:endParaRPr>
          </a:p>
        </p:txBody>
      </p:sp>
      <p:sp>
        <p:nvSpPr>
          <p:cNvPr id="4" name="Slide Number Placeholder 3"/>
          <p:cNvSpPr>
            <a:spLocks noGrp="1"/>
          </p:cNvSpPr>
          <p:nvPr>
            <p:ph type="sldNum" sz="quarter" idx="10"/>
          </p:nvPr>
        </p:nvSpPr>
        <p:spPr/>
        <p:txBody>
          <a:bodyPr/>
          <a:lstStyle/>
          <a:p>
            <a:fld id="{C8649DD1-C89D-46F1-A21B-219B1968783E}" type="slidenum">
              <a:rPr lang="en-US" smtClean="0"/>
              <a:t>6</a:t>
            </a:fld>
            <a:endParaRPr lang="en-US"/>
          </a:p>
        </p:txBody>
      </p:sp>
    </p:spTree>
    <p:extLst>
      <p:ext uri="{BB962C8B-B14F-4D97-AF65-F5344CB8AC3E}">
        <p14:creationId xmlns:p14="http://schemas.microsoft.com/office/powerpoint/2010/main" val="169325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https://www.ihi.org/resources/how-improve-model-improvement</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7</a:t>
            </a:fld>
            <a:endParaRPr lang="en-US"/>
          </a:p>
        </p:txBody>
      </p:sp>
    </p:spTree>
    <p:extLst>
      <p:ext uri="{BB962C8B-B14F-4D97-AF65-F5344CB8AC3E}">
        <p14:creationId xmlns:p14="http://schemas.microsoft.com/office/powerpoint/2010/main" val="418919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49DD1-C89D-46F1-A21B-219B1968783E}" type="slidenum">
              <a:rPr lang="en-US" smtClean="0"/>
              <a:t>8</a:t>
            </a:fld>
            <a:endParaRPr lang="en-US"/>
          </a:p>
        </p:txBody>
      </p:sp>
    </p:spTree>
    <p:extLst>
      <p:ext uri="{BB962C8B-B14F-4D97-AF65-F5344CB8AC3E}">
        <p14:creationId xmlns:p14="http://schemas.microsoft.com/office/powerpoint/2010/main" val="295971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Replace</a:t>
            </a:r>
            <a:r>
              <a:rPr lang="en-US" baseline="0" dirty="0" smtClean="0"/>
              <a:t> the Performance Measure with the measure you are hoping to improve with this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https://www.ihi.org/how-improve-model-improvement-establishing-measures </a:t>
            </a:r>
          </a:p>
          <a:p>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9</a:t>
            </a:fld>
            <a:endParaRPr lang="en-US"/>
          </a:p>
        </p:txBody>
      </p:sp>
    </p:spTree>
    <p:extLst>
      <p:ext uri="{BB962C8B-B14F-4D97-AF65-F5344CB8AC3E}">
        <p14:creationId xmlns:p14="http://schemas.microsoft.com/office/powerpoint/2010/main" val="355993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https://www.ihi.org/how-improve-model-improvement-setting-aims </a:t>
            </a:r>
            <a:endParaRPr lang="en-US" dirty="0"/>
          </a:p>
        </p:txBody>
      </p:sp>
      <p:sp>
        <p:nvSpPr>
          <p:cNvPr id="4" name="Slide Number Placeholder 3"/>
          <p:cNvSpPr>
            <a:spLocks noGrp="1"/>
          </p:cNvSpPr>
          <p:nvPr>
            <p:ph type="sldNum" sz="quarter" idx="10"/>
          </p:nvPr>
        </p:nvSpPr>
        <p:spPr/>
        <p:txBody>
          <a:bodyPr/>
          <a:lstStyle/>
          <a:p>
            <a:fld id="{CDFFF815-16A5-4746-86C7-D5647BBDE72E}" type="slidenum">
              <a:rPr lang="en-US" smtClean="0"/>
              <a:t>10</a:t>
            </a:fld>
            <a:endParaRPr lang="en-US"/>
          </a:p>
        </p:txBody>
      </p:sp>
    </p:spTree>
    <p:extLst>
      <p:ext uri="{BB962C8B-B14F-4D97-AF65-F5344CB8AC3E}">
        <p14:creationId xmlns:p14="http://schemas.microsoft.com/office/powerpoint/2010/main" val="357554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sz="1400"/>
            </a:lvl1pPr>
          </a:lstStyle>
          <a:p>
            <a:r>
              <a:rPr lang="en-US" smtClean="0"/>
              <a:t>RW Part B Region X Quality Improvement Project 2024–2025 Storyboard Presentation</a:t>
            </a:r>
            <a:endParaRPr lang="en-US" dirty="0"/>
          </a:p>
        </p:txBody>
      </p:sp>
      <p:sp>
        <p:nvSpPr>
          <p:cNvPr id="6" name="Slide Number Placeholder 5"/>
          <p:cNvSpPr>
            <a:spLocks noGrp="1"/>
          </p:cNvSpPr>
          <p:nvPr>
            <p:ph type="sldNum" sz="quarter" idx="12"/>
          </p:nvPr>
        </p:nvSpPr>
        <p:spPr/>
        <p:txBody>
          <a:bodyPr/>
          <a:lstStyle/>
          <a:p>
            <a:fld id="{DC228E2F-9F84-4899-B66D-65DC5D3D534B}" type="slidenum">
              <a:rPr lang="en-US" smtClean="0"/>
              <a:t>‹#›</a:t>
            </a:fld>
            <a:endParaRPr lang="en-US"/>
          </a:p>
        </p:txBody>
      </p:sp>
      <p:sp>
        <p:nvSpPr>
          <p:cNvPr id="4" name="Date Placeholder 3"/>
          <p:cNvSpPr>
            <a:spLocks noGrp="1"/>
          </p:cNvSpPr>
          <p:nvPr>
            <p:ph type="dt" sz="half" idx="10"/>
          </p:nvPr>
        </p:nvSpPr>
        <p:spPr/>
        <p:txBody>
          <a:bodyPr/>
          <a:lstStyle/>
          <a:p>
            <a:fld id="{80D71563-17EA-47CD-87DE-D4CE04B68F01}" type="datetime1">
              <a:rPr lang="en-US" smtClean="0"/>
              <a:t>10/25/2024</a:t>
            </a:fld>
            <a:endParaRPr lang="en-US" dirty="0"/>
          </a:p>
        </p:txBody>
      </p:sp>
    </p:spTree>
    <p:extLst>
      <p:ext uri="{BB962C8B-B14F-4D97-AF65-F5344CB8AC3E}">
        <p14:creationId xmlns:p14="http://schemas.microsoft.com/office/powerpoint/2010/main" val="298866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E20D7-B292-4016-AD4D-93429EFFA5DF}" type="datetime1">
              <a:rPr lang="en-US" smtClean="0"/>
              <a:t>10/25/2024</a:t>
            </a:fld>
            <a:endParaRPr lang="en-US"/>
          </a:p>
        </p:txBody>
      </p:sp>
      <p:sp>
        <p:nvSpPr>
          <p:cNvPr id="5" name="Footer Placeholder 4"/>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6" name="Slide Number Placeholder 5"/>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125036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A161B-B720-41A1-91C2-A003F26154B4}" type="datetime1">
              <a:rPr lang="en-US" smtClean="0"/>
              <a:t>10/25/2024</a:t>
            </a:fld>
            <a:endParaRPr lang="en-US"/>
          </a:p>
        </p:txBody>
      </p:sp>
      <p:sp>
        <p:nvSpPr>
          <p:cNvPr id="5" name="Footer Placeholder 4"/>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6" name="Slide Number Placeholder 5"/>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62953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B23DCF8D-B3A8-45B6-934C-E6B632408D36}" type="datetime1">
              <a:rPr lang="en-US" smtClean="0"/>
              <a:t>10/25/2024</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8EF4E8DD-B9FA-472A-87F1-88196E572209}"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1091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D3D7107-DB1C-4DF7-8B8B-6700999E9128}" type="datetime1">
              <a:rPr lang="en-US" smtClean="0"/>
              <a:t>10/25/2024</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21" name="Date Placeholder 3">
            <a:extLst>
              <a:ext uri="{FF2B5EF4-FFF2-40B4-BE49-F238E27FC236}">
                <a16:creationId xmlns:a16="http://schemas.microsoft.com/office/drawing/2014/main" id="{ECCC76F9-2D2D-CF48-86F2-6DEFD72FFCC6}"/>
              </a:ext>
            </a:extLst>
          </p:cNvPr>
          <p:cNvSpPr txBox="1">
            <a:spLocks/>
          </p:cNvSpPr>
          <p:nvPr/>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043772966"/>
      </p:ext>
    </p:extLst>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17F84090-9A93-1057-C0B9-0A25771A56A4}"/>
              </a:ext>
            </a:extLst>
          </p:cNvPr>
          <p:cNvSpPr/>
          <p:nvPr userDrawn="1"/>
        </p:nvSpPr>
        <p:spPr>
          <a:xfrm>
            <a:off x="0" y="0"/>
            <a:ext cx="1054127" cy="6858000"/>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4A996C5-BC75-44AC-87C5-6810AC7732C8}" type="datetime1">
              <a:rPr lang="en-US" smtClean="0"/>
              <a:t>10/25/2024</a:t>
            </a:fld>
            <a:endParaRPr lang="en-US"/>
          </a:p>
        </p:txBody>
      </p:sp>
      <p:sp>
        <p:nvSpPr>
          <p:cNvPr id="3" name="Footer Placeholder 2"/>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11" name="Text Placeholder 10">
            <a:extLst>
              <a:ext uri="{FF2B5EF4-FFF2-40B4-BE49-F238E27FC236}">
                <a16:creationId xmlns:a16="http://schemas.microsoft.com/office/drawing/2014/main" id="{5FA2A8A4-4636-8A5D-6295-AECFC1013283}"/>
              </a:ext>
            </a:extLst>
          </p:cNvPr>
          <p:cNvSpPr>
            <a:spLocks noGrp="1"/>
          </p:cNvSpPr>
          <p:nvPr>
            <p:ph type="body" sz="quarter" idx="13" hasCustomPrompt="1"/>
          </p:nvPr>
        </p:nvSpPr>
        <p:spPr>
          <a:xfrm>
            <a:off x="1918200" y="620688"/>
            <a:ext cx="4393757" cy="558800"/>
          </a:xfrm>
        </p:spPr>
        <p:txBody>
          <a:bodyPr>
            <a:noAutofit/>
          </a:bodyPr>
          <a:lstStyle>
            <a:lvl1pPr marL="0" indent="0">
              <a:buNone/>
              <a:defRPr sz="2800" b="1">
                <a:solidFill>
                  <a:schemeClr val="accent3"/>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Title Goes Here</a:t>
            </a:r>
          </a:p>
        </p:txBody>
      </p:sp>
      <p:sp>
        <p:nvSpPr>
          <p:cNvPr id="13" name="Text Placeholder 12">
            <a:extLst>
              <a:ext uri="{FF2B5EF4-FFF2-40B4-BE49-F238E27FC236}">
                <a16:creationId xmlns:a16="http://schemas.microsoft.com/office/drawing/2014/main" id="{64773590-0B83-B34A-CAB3-7D4FAAA39DE6}"/>
              </a:ext>
            </a:extLst>
          </p:cNvPr>
          <p:cNvSpPr>
            <a:spLocks noGrp="1"/>
          </p:cNvSpPr>
          <p:nvPr>
            <p:ph type="body" sz="quarter" idx="14" hasCustomPrompt="1"/>
          </p:nvPr>
        </p:nvSpPr>
        <p:spPr>
          <a:xfrm>
            <a:off x="1918199" y="341288"/>
            <a:ext cx="2737563" cy="349250"/>
          </a:xfrm>
        </p:spPr>
        <p:txBody>
          <a:bodyPr>
            <a:noAutofit/>
          </a:bodyPr>
          <a:lstStyle>
            <a:lvl1pPr marL="0" indent="0">
              <a:buNone/>
              <a:defRPr sz="1800">
                <a:solidFill>
                  <a:schemeClr val="accent6"/>
                </a:solidFill>
              </a:defRPr>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Section Title Goes here</a:t>
            </a:r>
          </a:p>
        </p:txBody>
      </p:sp>
      <p:sp>
        <p:nvSpPr>
          <p:cNvPr id="5" name="Oval 4">
            <a:extLst>
              <a:ext uri="{FF2B5EF4-FFF2-40B4-BE49-F238E27FC236}">
                <a16:creationId xmlns:a16="http://schemas.microsoft.com/office/drawing/2014/main" id="{3C114AAC-0F7B-E027-FCE3-4053E11CFDE5}"/>
              </a:ext>
            </a:extLst>
          </p:cNvPr>
          <p:cNvSpPr/>
          <p:nvPr userDrawn="1"/>
        </p:nvSpPr>
        <p:spPr>
          <a:xfrm>
            <a:off x="257251" y="342600"/>
            <a:ext cx="1572484" cy="15720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A942B85-AE8D-20B4-5C65-AD12E150E2A5}"/>
              </a:ext>
            </a:extLst>
          </p:cNvPr>
          <p:cNvPicPr>
            <a:picLocks noChangeAspect="1"/>
          </p:cNvPicPr>
          <p:nvPr userDrawn="1"/>
        </p:nvPicPr>
        <p:blipFill>
          <a:blip r:embed="rId2"/>
          <a:stretch>
            <a:fillRect/>
          </a:stretch>
        </p:blipFill>
        <p:spPr>
          <a:xfrm>
            <a:off x="304151" y="396770"/>
            <a:ext cx="1525584" cy="1517904"/>
          </a:xfrm>
          <a:prstGeom prst="rect">
            <a:avLst/>
          </a:prstGeom>
        </p:spPr>
      </p:pic>
    </p:spTree>
    <p:extLst>
      <p:ext uri="{BB962C8B-B14F-4D97-AF65-F5344CB8AC3E}">
        <p14:creationId xmlns:p14="http://schemas.microsoft.com/office/powerpoint/2010/main" val="304598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ECC3E-CA0D-4500-BE9F-CED0F94E7C68}" type="datetime1">
              <a:rPr lang="en-US" smtClean="0"/>
              <a:t>10/25/2024</a:t>
            </a:fld>
            <a:endParaRPr lang="en-US"/>
          </a:p>
        </p:txBody>
      </p:sp>
      <p:sp>
        <p:nvSpPr>
          <p:cNvPr id="5" name="Footer Placeholder 4"/>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6" name="Slide Number Placeholder 5"/>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16293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64E8F-174A-4620-8CFD-7483A241B42C}" type="datetime1">
              <a:rPr lang="en-US" smtClean="0"/>
              <a:t>10/25/2024</a:t>
            </a:fld>
            <a:endParaRPr lang="en-US"/>
          </a:p>
        </p:txBody>
      </p:sp>
      <p:sp>
        <p:nvSpPr>
          <p:cNvPr id="5" name="Footer Placeholder 4"/>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6" name="Slide Number Placeholder 5"/>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29307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F7FBEA-A79C-49FB-B0A1-794F374CA94B}" type="datetime1">
              <a:rPr lang="en-US" smtClean="0"/>
              <a:t>10/25/2024</a:t>
            </a:fld>
            <a:endParaRPr lang="en-US"/>
          </a:p>
        </p:txBody>
      </p:sp>
      <p:sp>
        <p:nvSpPr>
          <p:cNvPr id="6" name="Footer Placeholder 5"/>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7" name="Slide Number Placeholder 6"/>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238486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95447F8E-8376-469E-9840-3897DE9122D6}" type="datetime1">
              <a:rPr lang="en-US" smtClean="0"/>
              <a:t>10/25/2024</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RW Part B Region X Quality Improvement Project 2024–2025 Storyboard Presentation</a:t>
            </a:r>
            <a:endParaRPr lang="en-US" dirty="0"/>
          </a:p>
        </p:txBody>
      </p:sp>
      <p:sp>
        <p:nvSpPr>
          <p:cNvPr id="9" name="Slide Number Placeholder 8"/>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57521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45436-EF44-441C-A7E2-A389ABD80193}" type="datetime1">
              <a:rPr lang="en-US" smtClean="0"/>
              <a:t>10/25/2024</a:t>
            </a:fld>
            <a:endParaRPr lang="en-US"/>
          </a:p>
        </p:txBody>
      </p:sp>
      <p:sp>
        <p:nvSpPr>
          <p:cNvPr id="4" name="Footer Placeholder 3"/>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5" name="Slide Number Placeholder 4"/>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413925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EF6AA-19D3-4EFA-AAAA-C82E53A27D47}" type="datetime1">
              <a:rPr lang="en-US" smtClean="0"/>
              <a:t>10/25/2024</a:t>
            </a:fld>
            <a:endParaRPr lang="en-US"/>
          </a:p>
        </p:txBody>
      </p:sp>
      <p:sp>
        <p:nvSpPr>
          <p:cNvPr id="3" name="Footer Placeholder 2"/>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4" name="Slide Number Placeholder 3"/>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19939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D36F22-0E10-4876-8214-042A35B42A00}" type="datetime1">
              <a:rPr lang="en-US" smtClean="0"/>
              <a:t>10/25/2024</a:t>
            </a:fld>
            <a:endParaRPr lang="en-US"/>
          </a:p>
        </p:txBody>
      </p:sp>
      <p:sp>
        <p:nvSpPr>
          <p:cNvPr id="6" name="Footer Placeholder 5"/>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7" name="Slide Number Placeholder 6"/>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390881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B8FAA-EAC0-46E8-9DFE-FC19EB970990}" type="datetime1">
              <a:rPr lang="en-US" smtClean="0"/>
              <a:t>10/25/2024</a:t>
            </a:fld>
            <a:endParaRPr lang="en-US"/>
          </a:p>
        </p:txBody>
      </p:sp>
      <p:sp>
        <p:nvSpPr>
          <p:cNvPr id="6" name="Footer Placeholder 5"/>
          <p:cNvSpPr>
            <a:spLocks noGrp="1"/>
          </p:cNvSpPr>
          <p:nvPr>
            <p:ph type="ftr" sz="quarter" idx="11"/>
          </p:nvPr>
        </p:nvSpPr>
        <p:spPr/>
        <p:txBody>
          <a:bodyPr/>
          <a:lstStyle/>
          <a:p>
            <a:r>
              <a:rPr lang="en-US" smtClean="0"/>
              <a:t>RW Part B Region X Quality Improvement Project 2024–2025 Storyboard Presentation</a:t>
            </a:r>
            <a:endParaRPr lang="en-US"/>
          </a:p>
        </p:txBody>
      </p:sp>
      <p:sp>
        <p:nvSpPr>
          <p:cNvPr id="7" name="Slide Number Placeholder 6"/>
          <p:cNvSpPr>
            <a:spLocks noGrp="1"/>
          </p:cNvSpPr>
          <p:nvPr>
            <p:ph type="sldNum" sz="quarter" idx="12"/>
          </p:nvPr>
        </p:nvSpPr>
        <p:spPr/>
        <p:txBody>
          <a:bodyPr/>
          <a:lstStyle/>
          <a:p>
            <a:fld id="{DC228E2F-9F84-4899-B66D-65DC5D3D534B}" type="slidenum">
              <a:rPr lang="en-US" smtClean="0"/>
              <a:t>‹#›</a:t>
            </a:fld>
            <a:endParaRPr lang="en-US"/>
          </a:p>
        </p:txBody>
      </p:sp>
    </p:spTree>
    <p:extLst>
      <p:ext uri="{BB962C8B-B14F-4D97-AF65-F5344CB8AC3E}">
        <p14:creationId xmlns:p14="http://schemas.microsoft.com/office/powerpoint/2010/main" val="282226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bg2">
              <a:lumMod val="60000"/>
              <a:lumOff val="4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chemeClr val="accent5"/>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97591DD-375B-40AB-9126-DCAB29DF4E3E}" type="datetime1">
              <a:rPr lang="en-US" smtClean="0"/>
              <a:t>10/25/2024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r>
              <a:rPr lang="en-US" smtClean="0"/>
              <a:t>RW Part B Region X Quality Improvement Project 2024–2025 Storyboard Presentation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C228E2F-9F84-4899-B66D-65DC5D3D534B}" type="slidenum">
              <a:rPr lang="en-US" smtClean="0"/>
              <a:pPr/>
              <a:t>‹#›</a:t>
            </a:fld>
            <a:endParaRPr lang="en-US"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380606" y="371057"/>
            <a:ext cx="705378" cy="871679"/>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505" y="384309"/>
            <a:ext cx="745435" cy="858418"/>
          </a:xfrm>
          <a:prstGeom prst="rect">
            <a:avLst/>
          </a:prstGeom>
        </p:spPr>
      </p:pic>
    </p:spTree>
    <p:extLst>
      <p:ext uri="{BB962C8B-B14F-4D97-AF65-F5344CB8AC3E}">
        <p14:creationId xmlns:p14="http://schemas.microsoft.com/office/powerpoint/2010/main" val="6489726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2.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 Id="rId9"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rlene.Anderson2@l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598526"/>
          </a:solidFill>
        </p:spPr>
        <p:txBody>
          <a:bodyPr/>
          <a:lstStyle/>
          <a:p>
            <a:r>
              <a:rPr lang="en-US" dirty="0" smtClean="0"/>
              <a:t>Quality Improvement Storyboard</a:t>
            </a:r>
            <a:endParaRPr lang="en-US" dirty="0"/>
          </a:p>
        </p:txBody>
      </p:sp>
      <p:sp>
        <p:nvSpPr>
          <p:cNvPr id="3" name="Subtitle 2"/>
          <p:cNvSpPr>
            <a:spLocks noGrp="1"/>
          </p:cNvSpPr>
          <p:nvPr>
            <p:ph type="subTitle" idx="1"/>
          </p:nvPr>
        </p:nvSpPr>
        <p:spPr>
          <a:solidFill>
            <a:srgbClr val="4EA2D6"/>
          </a:solidFill>
        </p:spPr>
        <p:txBody>
          <a:bodyPr>
            <a:normAutofit/>
          </a:bodyPr>
          <a:lstStyle/>
          <a:p>
            <a:endParaRPr lang="en-US" dirty="0" smtClean="0"/>
          </a:p>
          <a:p>
            <a:r>
              <a:rPr lang="en-US" dirty="0" smtClean="0"/>
              <a:t>Agency</a:t>
            </a:r>
            <a:endParaRPr lang="en-US" dirty="0"/>
          </a:p>
          <a:p>
            <a:r>
              <a:rPr lang="en-US" dirty="0" smtClean="0"/>
              <a:t>Presenter(s) Name and position held at agency</a:t>
            </a:r>
          </a:p>
          <a:p>
            <a:endParaRPr lang="en-US" dirty="0"/>
          </a:p>
        </p:txBody>
      </p:sp>
      <p:sp>
        <p:nvSpPr>
          <p:cNvPr id="5" name="Slide Number Placeholder 4"/>
          <p:cNvSpPr>
            <a:spLocks noGrp="1"/>
          </p:cNvSpPr>
          <p:nvPr>
            <p:ph type="sldNum" sz="quarter" idx="12"/>
          </p:nvPr>
        </p:nvSpPr>
        <p:spPr/>
        <p:txBody>
          <a:bodyPr/>
          <a:lstStyle/>
          <a:p>
            <a:fld id="{DC228E2F-9F84-4899-B66D-65DC5D3D534B}" type="slidenum">
              <a:rPr lang="en-US" smtClean="0"/>
              <a:t>1</a:t>
            </a:fld>
            <a:endParaRPr lang="en-US"/>
          </a:p>
        </p:txBody>
      </p:sp>
      <p:sp>
        <p:nvSpPr>
          <p:cNvPr id="4" name="Rectangle 3"/>
          <p:cNvSpPr/>
          <p:nvPr/>
        </p:nvSpPr>
        <p:spPr>
          <a:xfrm>
            <a:off x="3331780" y="6211669"/>
            <a:ext cx="6096000" cy="646331"/>
          </a:xfrm>
          <a:prstGeom prst="rect">
            <a:avLst/>
          </a:prstGeom>
        </p:spPr>
        <p:txBody>
          <a:bodyPr>
            <a:spAutoFit/>
          </a:bodyPr>
          <a:lstStyle/>
          <a:p>
            <a:pPr algn="ctr"/>
            <a:r>
              <a:rPr lang="en-US" dirty="0">
                <a:solidFill>
                  <a:schemeClr val="bg1"/>
                </a:solidFill>
              </a:rPr>
              <a:t>RW Part B Region </a:t>
            </a:r>
            <a:r>
              <a:rPr lang="en-US" dirty="0">
                <a:solidFill>
                  <a:srgbClr val="FF0000"/>
                </a:solidFill>
              </a:rPr>
              <a:t>X</a:t>
            </a:r>
            <a:r>
              <a:rPr lang="en-US" dirty="0">
                <a:solidFill>
                  <a:schemeClr val="bg1"/>
                </a:solidFill>
              </a:rPr>
              <a:t> Quality Improvement Project</a:t>
            </a:r>
          </a:p>
          <a:p>
            <a:pPr algn="ctr"/>
            <a:r>
              <a:rPr lang="en-US" dirty="0">
                <a:solidFill>
                  <a:schemeClr val="bg1"/>
                </a:solidFill>
              </a:rPr>
              <a:t>2024–2025 Storyboard Presentation</a:t>
            </a:r>
            <a:endParaRPr lang="en-US" dirty="0">
              <a:solidFill>
                <a:schemeClr val="bg1"/>
              </a:solidFill>
            </a:endParaRPr>
          </a:p>
        </p:txBody>
      </p:sp>
    </p:spTree>
    <p:extLst>
      <p:ext uri="{BB962C8B-B14F-4D97-AF65-F5344CB8AC3E}">
        <p14:creationId xmlns:p14="http://schemas.microsoft.com/office/powerpoint/2010/main" val="293649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598526"/>
          </a:solidFill>
        </p:spPr>
        <p:txBody>
          <a:bodyPr>
            <a:noAutofit/>
          </a:bodyPr>
          <a:lstStyle/>
          <a:p>
            <a:pPr algn="ctr"/>
            <a:r>
              <a:rPr lang="en-US" dirty="0" smtClean="0"/>
              <a:t>Aim Statement</a:t>
            </a:r>
            <a:endParaRPr lang="en-US" dirty="0"/>
          </a:p>
        </p:txBody>
      </p:sp>
      <p:sp>
        <p:nvSpPr>
          <p:cNvPr id="7" name="Text Placeholder 6"/>
          <p:cNvSpPr>
            <a:spLocks noGrp="1"/>
          </p:cNvSpPr>
          <p:nvPr>
            <p:ph idx="1"/>
          </p:nvPr>
        </p:nvSpPr>
        <p:spPr>
          <a:solidFill>
            <a:srgbClr val="4EA2D6"/>
          </a:solidFill>
        </p:spPr>
        <p:txBody>
          <a:bodyPr>
            <a:normAutofit/>
          </a:bodyPr>
          <a:lstStyle/>
          <a:p>
            <a:pPr marL="0" indent="0">
              <a:lnSpc>
                <a:spcPct val="100000"/>
              </a:lnSpc>
              <a:spcBef>
                <a:spcPct val="0"/>
              </a:spcBef>
              <a:buNone/>
            </a:pPr>
            <a:r>
              <a:rPr lang="en-US" altLang="en-US" sz="2000" dirty="0" smtClean="0">
                <a:sym typeface="Lucida Grande" pitchFamily="6" charset="0"/>
              </a:rPr>
              <a:t>The essential elements of an aim statement include:</a:t>
            </a:r>
          </a:p>
          <a:p>
            <a:pPr>
              <a:lnSpc>
                <a:spcPct val="100000"/>
              </a:lnSpc>
              <a:spcBef>
                <a:spcPct val="0"/>
              </a:spcBef>
            </a:pPr>
            <a:r>
              <a:rPr lang="en-US" altLang="en-US" sz="1800" dirty="0" smtClean="0">
                <a:sym typeface="Lucida Grande" pitchFamily="6" charset="0"/>
              </a:rPr>
              <a:t>What we are improving</a:t>
            </a:r>
          </a:p>
          <a:p>
            <a:pPr>
              <a:lnSpc>
                <a:spcPct val="100000"/>
              </a:lnSpc>
              <a:spcBef>
                <a:spcPct val="0"/>
              </a:spcBef>
            </a:pPr>
            <a:r>
              <a:rPr lang="en-US" altLang="en-US" sz="1800" dirty="0" smtClean="0">
                <a:sym typeface="Lucida Grande" pitchFamily="6" charset="0"/>
              </a:rPr>
              <a:t>By what date we want to see improvement, ideally expressed as month and year (</a:t>
            </a:r>
            <a:r>
              <a:rPr lang="en-US" altLang="en-US" sz="1800" dirty="0" err="1" smtClean="0">
                <a:sym typeface="Lucida Grande" pitchFamily="6" charset="0"/>
              </a:rPr>
              <a:t>e.g.,“by</a:t>
            </a:r>
            <a:r>
              <a:rPr lang="en-US" altLang="en-US" sz="1800" dirty="0" smtClean="0">
                <a:sym typeface="Lucida Grande" pitchFamily="6" charset="0"/>
              </a:rPr>
              <a:t> October 2028”) rather than as a general timeframe (e.g., “within 10 months”)</a:t>
            </a:r>
          </a:p>
          <a:p>
            <a:pPr>
              <a:lnSpc>
                <a:spcPct val="100000"/>
              </a:lnSpc>
              <a:spcBef>
                <a:spcPct val="0"/>
              </a:spcBef>
            </a:pPr>
            <a:r>
              <a:rPr lang="en-US" altLang="en-US" sz="1800" dirty="0" smtClean="0">
                <a:sym typeface="Lucida Grande" pitchFamily="6" charset="0"/>
              </a:rPr>
              <a:t>How much we want to improve (what success would look like), stated in numerical goals</a:t>
            </a:r>
          </a:p>
          <a:p>
            <a:pPr>
              <a:lnSpc>
                <a:spcPct val="100000"/>
              </a:lnSpc>
              <a:spcBef>
                <a:spcPct val="0"/>
              </a:spcBef>
            </a:pPr>
            <a:r>
              <a:rPr lang="en-US" altLang="en-US" sz="1800" dirty="0" smtClean="0">
                <a:sym typeface="Lucida Grande" pitchFamily="6" charset="0"/>
              </a:rPr>
              <a:t>For/with whom are we doing this work</a:t>
            </a:r>
          </a:p>
          <a:p>
            <a:pPr>
              <a:lnSpc>
                <a:spcPct val="100000"/>
              </a:lnSpc>
              <a:spcBef>
                <a:spcPct val="0"/>
              </a:spcBef>
            </a:pPr>
            <a:r>
              <a:rPr lang="en-US" altLang="en-US" sz="1800" dirty="0" smtClean="0">
                <a:sym typeface="Lucida Grande" pitchFamily="6" charset="0"/>
              </a:rPr>
              <a:t>Where we are doing the work</a:t>
            </a:r>
          </a:p>
          <a:p>
            <a:pPr>
              <a:lnSpc>
                <a:spcPct val="100000"/>
              </a:lnSpc>
              <a:spcBef>
                <a:spcPct val="0"/>
              </a:spcBef>
            </a:pPr>
            <a:r>
              <a:rPr lang="en-US" altLang="en-US" sz="1800" dirty="0" smtClean="0">
                <a:sym typeface="Lucida Grande" pitchFamily="6" charset="0"/>
              </a:rPr>
              <a:t>Sometimes explaining why is also helpful	</a:t>
            </a:r>
          </a:p>
          <a:p>
            <a:pPr marL="0" indent="0">
              <a:lnSpc>
                <a:spcPct val="100000"/>
              </a:lnSpc>
              <a:spcBef>
                <a:spcPct val="0"/>
              </a:spcBef>
              <a:buNone/>
            </a:pPr>
            <a:endParaRPr lang="en-US" altLang="en-US" sz="2000" dirty="0" smtClean="0">
              <a:solidFill>
                <a:srgbClr val="FFFF00"/>
              </a:solidFill>
              <a:sym typeface="Lucida Grande" pitchFamily="6" charset="0"/>
            </a:endParaRPr>
          </a:p>
          <a:p>
            <a:pPr marL="0" indent="0" algn="ctr">
              <a:lnSpc>
                <a:spcPct val="100000"/>
              </a:lnSpc>
              <a:spcBef>
                <a:spcPct val="0"/>
              </a:spcBef>
              <a:buNone/>
            </a:pPr>
            <a:endParaRPr lang="en-US" altLang="en-US" dirty="0" smtClean="0">
              <a:sym typeface="Lucida Grande" pitchFamily="6" charset="0"/>
            </a:endParaRPr>
          </a:p>
          <a:p>
            <a:pPr marL="0" indent="0" algn="ctr">
              <a:lnSpc>
                <a:spcPct val="100000"/>
              </a:lnSpc>
              <a:spcBef>
                <a:spcPct val="0"/>
              </a:spcBef>
              <a:buNone/>
            </a:pPr>
            <a:endParaRPr lang="en-US" altLang="en-US" dirty="0">
              <a:sym typeface="Lucida Grande" pitchFamily="6" charset="0"/>
            </a:endParaRPr>
          </a:p>
        </p:txBody>
      </p:sp>
      <p:sp>
        <p:nvSpPr>
          <p:cNvPr id="2" name="Slide Number Placeholder 1"/>
          <p:cNvSpPr>
            <a:spLocks noGrp="1"/>
          </p:cNvSpPr>
          <p:nvPr>
            <p:ph type="sldNum" sz="quarter" idx="12"/>
          </p:nvPr>
        </p:nvSpPr>
        <p:spPr/>
        <p:txBody>
          <a:bodyPr/>
          <a:lstStyle/>
          <a:p>
            <a:fld id="{DC228E2F-9F84-4899-B66D-65DC5D3D534B}" type="slidenum">
              <a:rPr lang="en-US" smtClean="0"/>
              <a:t>10</a:t>
            </a:fld>
            <a:endParaRPr lang="en-US"/>
          </a:p>
        </p:txBody>
      </p:sp>
    </p:spTree>
    <p:extLst>
      <p:ext uri="{BB962C8B-B14F-4D97-AF65-F5344CB8AC3E}">
        <p14:creationId xmlns:p14="http://schemas.microsoft.com/office/powerpoint/2010/main" val="1439914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pPr algn="ctr"/>
            <a:r>
              <a:rPr lang="en-US" dirty="0"/>
              <a:t>What changes can we make that will result in improvement?</a:t>
            </a:r>
          </a:p>
        </p:txBody>
      </p:sp>
      <p:sp>
        <p:nvSpPr>
          <p:cNvPr id="3" name="Content Placeholder 2"/>
          <p:cNvSpPr>
            <a:spLocks noGrp="1"/>
          </p:cNvSpPr>
          <p:nvPr>
            <p:ph idx="1"/>
          </p:nvPr>
        </p:nvSpPr>
        <p:spPr>
          <a:solidFill>
            <a:srgbClr val="4EA2D6"/>
          </a:solidFill>
        </p:spPr>
        <p:txBody>
          <a:bodyPr/>
          <a:lstStyle/>
          <a:p>
            <a:r>
              <a:rPr lang="en-US" dirty="0"/>
              <a:t>Describe strategies for improvement. </a:t>
            </a:r>
            <a:endParaRPr lang="en-US" dirty="0" smtClean="0"/>
          </a:p>
          <a:p>
            <a:r>
              <a:rPr lang="en-US" dirty="0" smtClean="0"/>
              <a:t>What </a:t>
            </a:r>
            <a:r>
              <a:rPr lang="en-US" dirty="0"/>
              <a:t>do you think the results of these improvements will be</a:t>
            </a:r>
            <a:r>
              <a:rPr lang="en-US" dirty="0" smtClean="0"/>
              <a:t>?</a:t>
            </a:r>
          </a:p>
          <a:p>
            <a:r>
              <a:rPr lang="en-US" dirty="0" smtClean="0"/>
              <a:t>Who needs to be involved?  </a:t>
            </a:r>
            <a:endParaRPr lang="en-US" dirty="0"/>
          </a:p>
        </p:txBody>
      </p:sp>
      <p:sp>
        <p:nvSpPr>
          <p:cNvPr id="4" name="Slide Number Placeholder 3"/>
          <p:cNvSpPr>
            <a:spLocks noGrp="1"/>
          </p:cNvSpPr>
          <p:nvPr>
            <p:ph type="sldNum" sz="quarter" idx="12"/>
          </p:nvPr>
        </p:nvSpPr>
        <p:spPr/>
        <p:txBody>
          <a:bodyPr/>
          <a:lstStyle/>
          <a:p>
            <a:fld id="{DC228E2F-9F84-4899-B66D-65DC5D3D534B}" type="slidenum">
              <a:rPr lang="en-US" smtClean="0"/>
              <a:t>11</a:t>
            </a:fld>
            <a:endParaRPr lang="en-US"/>
          </a:p>
        </p:txBody>
      </p:sp>
    </p:spTree>
    <p:extLst>
      <p:ext uri="{BB962C8B-B14F-4D97-AF65-F5344CB8AC3E}">
        <p14:creationId xmlns:p14="http://schemas.microsoft.com/office/powerpoint/2010/main" val="356263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EB16DE4-9F32-95E2-FAFB-63BBF7323C2D}"/>
              </a:ext>
            </a:extLst>
          </p:cNvPr>
          <p:cNvSpPr/>
          <p:nvPr/>
        </p:nvSpPr>
        <p:spPr>
          <a:xfrm>
            <a:off x="2755284" y="276099"/>
            <a:ext cx="6394380" cy="6394380"/>
          </a:xfrm>
          <a:prstGeom prst="ellipse">
            <a:avLst/>
          </a:prstGeom>
          <a:solidFill>
            <a:srgbClr val="4E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E035FDA0-C041-E413-F4FC-087031B08656}"/>
              </a:ext>
            </a:extLst>
          </p:cNvPr>
          <p:cNvGrpSpPr/>
          <p:nvPr/>
        </p:nvGrpSpPr>
        <p:grpSpPr>
          <a:xfrm>
            <a:off x="3015652" y="540031"/>
            <a:ext cx="5873644" cy="5866516"/>
            <a:chOff x="3694113" y="1304925"/>
            <a:chExt cx="4817559" cy="4811713"/>
          </a:xfrm>
        </p:grpSpPr>
        <p:grpSp>
          <p:nvGrpSpPr>
            <p:cNvPr id="18" name="Group 17">
              <a:extLst>
                <a:ext uri="{FF2B5EF4-FFF2-40B4-BE49-F238E27FC236}">
                  <a16:creationId xmlns:a16="http://schemas.microsoft.com/office/drawing/2014/main" id="{066FD07B-3ADC-A815-4655-76B451945ED6}"/>
                </a:ext>
              </a:extLst>
            </p:cNvPr>
            <p:cNvGrpSpPr/>
            <p:nvPr/>
          </p:nvGrpSpPr>
          <p:grpSpPr>
            <a:xfrm>
              <a:off x="3694113" y="1304925"/>
              <a:ext cx="4806950" cy="2336801"/>
              <a:chOff x="3694113" y="1304925"/>
              <a:chExt cx="4806950" cy="2336801"/>
            </a:xfrm>
          </p:grpSpPr>
          <p:sp>
            <p:nvSpPr>
              <p:cNvPr id="5" name="Freeform 8">
                <a:extLst>
                  <a:ext uri="{FF2B5EF4-FFF2-40B4-BE49-F238E27FC236}">
                    <a16:creationId xmlns:a16="http://schemas.microsoft.com/office/drawing/2014/main" id="{D624E8C1-F2CE-7C7B-243F-A6752856B013}"/>
                  </a:ext>
                </a:extLst>
              </p:cNvPr>
              <p:cNvSpPr>
                <a:spLocks/>
              </p:cNvSpPr>
              <p:nvPr/>
            </p:nvSpPr>
            <p:spPr bwMode="auto">
              <a:xfrm>
                <a:off x="6165850" y="1304925"/>
                <a:ext cx="2335213" cy="2336800"/>
              </a:xfrm>
              <a:custGeom>
                <a:avLst/>
                <a:gdLst>
                  <a:gd name="T0" fmla="*/ 246 w 613"/>
                  <a:gd name="T1" fmla="*/ 613 h 613"/>
                  <a:gd name="T2" fmla="*/ 580 w 613"/>
                  <a:gd name="T3" fmla="*/ 613 h 613"/>
                  <a:gd name="T4" fmla="*/ 611 w 613"/>
                  <a:gd name="T5" fmla="*/ 579 h 613"/>
                  <a:gd name="T6" fmla="*/ 33 w 613"/>
                  <a:gd name="T7" fmla="*/ 1 h 613"/>
                  <a:gd name="T8" fmla="*/ 0 w 613"/>
                  <a:gd name="T9" fmla="*/ 33 h 613"/>
                  <a:gd name="T10" fmla="*/ 0 w 613"/>
                  <a:gd name="T11" fmla="*/ 367 h 613"/>
                  <a:gd name="T12" fmla="*/ 33 w 613"/>
                  <a:gd name="T13" fmla="*/ 405 h 613"/>
                  <a:gd name="T14" fmla="*/ 208 w 613"/>
                  <a:gd name="T15" fmla="*/ 580 h 613"/>
                  <a:gd name="T16" fmla="*/ 246 w 613"/>
                  <a:gd name="T1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13">
                    <a:moveTo>
                      <a:pt x="246" y="613"/>
                    </a:moveTo>
                    <a:cubicBezTo>
                      <a:pt x="580" y="613"/>
                      <a:pt x="580" y="613"/>
                      <a:pt x="580" y="613"/>
                    </a:cubicBezTo>
                    <a:cubicBezTo>
                      <a:pt x="598" y="613"/>
                      <a:pt x="613" y="598"/>
                      <a:pt x="611" y="579"/>
                    </a:cubicBezTo>
                    <a:cubicBezTo>
                      <a:pt x="587" y="272"/>
                      <a:pt x="341" y="26"/>
                      <a:pt x="33" y="1"/>
                    </a:cubicBezTo>
                    <a:cubicBezTo>
                      <a:pt x="15" y="0"/>
                      <a:pt x="0" y="14"/>
                      <a:pt x="0" y="33"/>
                    </a:cubicBezTo>
                    <a:cubicBezTo>
                      <a:pt x="0" y="367"/>
                      <a:pt x="0" y="367"/>
                      <a:pt x="0" y="367"/>
                    </a:cubicBezTo>
                    <a:cubicBezTo>
                      <a:pt x="0" y="385"/>
                      <a:pt x="15" y="401"/>
                      <a:pt x="33" y="405"/>
                    </a:cubicBezTo>
                    <a:cubicBezTo>
                      <a:pt x="120" y="424"/>
                      <a:pt x="189" y="493"/>
                      <a:pt x="208" y="580"/>
                    </a:cubicBezTo>
                    <a:cubicBezTo>
                      <a:pt x="212" y="598"/>
                      <a:pt x="228" y="613"/>
                      <a:pt x="246" y="613"/>
                    </a:cubicBezTo>
                    <a:close/>
                  </a:path>
                </a:pathLst>
              </a:custGeom>
              <a:solidFill>
                <a:schemeClr val="accent1"/>
              </a:solidFill>
              <a:ln>
                <a:noFill/>
              </a:ln>
              <a:effectLst>
                <a:outerShdw blurRad="330200" dist="127000" dir="2400000" sx="94000" sy="94000" algn="ctr" rotWithShape="0">
                  <a:schemeClr val="accent3">
                    <a:lumMod val="50000"/>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6" name="Freeform 9">
                <a:extLst>
                  <a:ext uri="{FF2B5EF4-FFF2-40B4-BE49-F238E27FC236}">
                    <a16:creationId xmlns:a16="http://schemas.microsoft.com/office/drawing/2014/main" id="{C04BC175-4F43-1941-86AF-7879700F5856}"/>
                  </a:ext>
                </a:extLst>
              </p:cNvPr>
              <p:cNvSpPr>
                <a:spLocks/>
              </p:cNvSpPr>
              <p:nvPr/>
            </p:nvSpPr>
            <p:spPr bwMode="auto">
              <a:xfrm>
                <a:off x="3694113" y="1304925"/>
                <a:ext cx="2335213" cy="2336800"/>
              </a:xfrm>
              <a:custGeom>
                <a:avLst/>
                <a:gdLst>
                  <a:gd name="T0" fmla="*/ 613 w 613"/>
                  <a:gd name="T1" fmla="*/ 367 h 613"/>
                  <a:gd name="T2" fmla="*/ 613 w 613"/>
                  <a:gd name="T3" fmla="*/ 33 h 613"/>
                  <a:gd name="T4" fmla="*/ 580 w 613"/>
                  <a:gd name="T5" fmla="*/ 1 h 613"/>
                  <a:gd name="T6" fmla="*/ 2 w 613"/>
                  <a:gd name="T7" fmla="*/ 579 h 613"/>
                  <a:gd name="T8" fmla="*/ 33 w 613"/>
                  <a:gd name="T9" fmla="*/ 613 h 613"/>
                  <a:gd name="T10" fmla="*/ 367 w 613"/>
                  <a:gd name="T11" fmla="*/ 613 h 613"/>
                  <a:gd name="T12" fmla="*/ 405 w 613"/>
                  <a:gd name="T13" fmla="*/ 580 h 613"/>
                  <a:gd name="T14" fmla="*/ 580 w 613"/>
                  <a:gd name="T15" fmla="*/ 405 h 613"/>
                  <a:gd name="T16" fmla="*/ 613 w 613"/>
                  <a:gd name="T17" fmla="*/ 36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13">
                    <a:moveTo>
                      <a:pt x="613" y="367"/>
                    </a:moveTo>
                    <a:cubicBezTo>
                      <a:pt x="613" y="33"/>
                      <a:pt x="613" y="33"/>
                      <a:pt x="613" y="33"/>
                    </a:cubicBezTo>
                    <a:cubicBezTo>
                      <a:pt x="613" y="14"/>
                      <a:pt x="598" y="0"/>
                      <a:pt x="580" y="1"/>
                    </a:cubicBezTo>
                    <a:cubicBezTo>
                      <a:pt x="272" y="26"/>
                      <a:pt x="26" y="272"/>
                      <a:pt x="2" y="579"/>
                    </a:cubicBezTo>
                    <a:cubicBezTo>
                      <a:pt x="0" y="598"/>
                      <a:pt x="15" y="613"/>
                      <a:pt x="33" y="613"/>
                    </a:cubicBezTo>
                    <a:cubicBezTo>
                      <a:pt x="367" y="613"/>
                      <a:pt x="367" y="613"/>
                      <a:pt x="367" y="613"/>
                    </a:cubicBezTo>
                    <a:cubicBezTo>
                      <a:pt x="385" y="613"/>
                      <a:pt x="401" y="598"/>
                      <a:pt x="405" y="580"/>
                    </a:cubicBezTo>
                    <a:cubicBezTo>
                      <a:pt x="424" y="493"/>
                      <a:pt x="493" y="424"/>
                      <a:pt x="580" y="405"/>
                    </a:cubicBezTo>
                    <a:cubicBezTo>
                      <a:pt x="598" y="401"/>
                      <a:pt x="613" y="385"/>
                      <a:pt x="613" y="367"/>
                    </a:cubicBezTo>
                    <a:close/>
                  </a:path>
                </a:pathLst>
              </a:custGeom>
              <a:solidFill>
                <a:schemeClr val="bg2"/>
              </a:solidFill>
              <a:ln>
                <a:noFill/>
              </a:ln>
              <a:effectLst>
                <a:outerShdw blurRad="330200" dist="127000" dir="2400000" sx="94000" sy="94000" algn="ctr" rotWithShape="0">
                  <a:schemeClr val="accent1">
                    <a:lumMod val="75000"/>
                    <a:alpha val="38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 name="Freeform: Shape 9">
                <a:extLst>
                  <a:ext uri="{FF2B5EF4-FFF2-40B4-BE49-F238E27FC236}">
                    <a16:creationId xmlns:a16="http://schemas.microsoft.com/office/drawing/2014/main" id="{11CFB215-C589-AB40-25B2-93B0B13FCEE1}"/>
                  </a:ext>
                </a:extLst>
              </p:cNvPr>
              <p:cNvSpPr>
                <a:spLocks/>
              </p:cNvSpPr>
              <p:nvPr/>
            </p:nvSpPr>
            <p:spPr bwMode="auto">
              <a:xfrm>
                <a:off x="3704722" y="2636913"/>
                <a:ext cx="1730508" cy="1004813"/>
              </a:xfrm>
              <a:custGeom>
                <a:avLst/>
                <a:gdLst>
                  <a:gd name="connsiteX0" fmla="*/ 540746 w 1730508"/>
                  <a:gd name="connsiteY0" fmla="*/ 0 h 1004813"/>
                  <a:gd name="connsiteX1" fmla="*/ 1725697 w 1730508"/>
                  <a:gd name="connsiteY1" fmla="*/ 490823 h 1004813"/>
                  <a:gd name="connsiteX2" fmla="*/ 1730508 w 1730508"/>
                  <a:gd name="connsiteY2" fmla="*/ 496116 h 1004813"/>
                  <a:gd name="connsiteX3" fmla="*/ 1691261 w 1730508"/>
                  <a:gd name="connsiteY3" fmla="*/ 541289 h 1004813"/>
                  <a:gd name="connsiteX4" fmla="*/ 1535906 w 1730508"/>
                  <a:gd name="connsiteY4" fmla="*/ 879015 h 1004813"/>
                  <a:gd name="connsiteX5" fmla="*/ 1391145 w 1730508"/>
                  <a:gd name="connsiteY5" fmla="*/ 1004813 h 1004813"/>
                  <a:gd name="connsiteX6" fmla="*/ 118778 w 1730508"/>
                  <a:gd name="connsiteY6" fmla="*/ 1004813 h 1004813"/>
                  <a:gd name="connsiteX7" fmla="*/ 684 w 1730508"/>
                  <a:gd name="connsiteY7" fmla="*/ 875203 h 1004813"/>
                  <a:gd name="connsiteX8" fmla="*/ 218301 w 1730508"/>
                  <a:gd name="connsiteY8" fmla="*/ 50604 h 1004813"/>
                  <a:gd name="connsiteX9" fmla="*/ 229046 w 1730508"/>
                  <a:gd name="connsiteY9" fmla="*/ 30074 h 1004813"/>
                  <a:gd name="connsiteX10" fmla="*/ 369408 w 1730508"/>
                  <a:gd name="connsiteY10" fmla="*/ 8652 h 1004813"/>
                  <a:gd name="connsiteX11" fmla="*/ 540746 w 1730508"/>
                  <a:gd name="connsiteY11" fmla="*/ 0 h 10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508" h="1004813">
                    <a:moveTo>
                      <a:pt x="540746" y="0"/>
                    </a:moveTo>
                    <a:cubicBezTo>
                      <a:pt x="1003498" y="0"/>
                      <a:pt x="1422442" y="187568"/>
                      <a:pt x="1725697" y="490823"/>
                    </a:cubicBezTo>
                    <a:lnTo>
                      <a:pt x="1730508" y="496116"/>
                    </a:lnTo>
                    <a:lnTo>
                      <a:pt x="1691261" y="541289"/>
                    </a:lnTo>
                    <a:cubicBezTo>
                      <a:pt x="1616976" y="639927"/>
                      <a:pt x="1563049" y="754646"/>
                      <a:pt x="1535906" y="879015"/>
                    </a:cubicBezTo>
                    <a:cubicBezTo>
                      <a:pt x="1520668" y="947632"/>
                      <a:pt x="1459716" y="1004813"/>
                      <a:pt x="1391145" y="1004813"/>
                    </a:cubicBezTo>
                    <a:cubicBezTo>
                      <a:pt x="1391145" y="1004813"/>
                      <a:pt x="1391145" y="1004813"/>
                      <a:pt x="118778" y="1004813"/>
                    </a:cubicBezTo>
                    <a:cubicBezTo>
                      <a:pt x="50207" y="1004813"/>
                      <a:pt x="-6935" y="947632"/>
                      <a:pt x="684" y="875203"/>
                    </a:cubicBezTo>
                    <a:cubicBezTo>
                      <a:pt x="23541" y="582626"/>
                      <a:pt x="99254" y="304583"/>
                      <a:pt x="218301" y="50604"/>
                    </a:cubicBezTo>
                    <a:lnTo>
                      <a:pt x="229046" y="30074"/>
                    </a:lnTo>
                    <a:lnTo>
                      <a:pt x="369408" y="8652"/>
                    </a:lnTo>
                    <a:cubicBezTo>
                      <a:pt x="425743" y="2931"/>
                      <a:pt x="482902" y="0"/>
                      <a:pt x="540746" y="0"/>
                    </a:cubicBezTo>
                    <a:close/>
                  </a:path>
                </a:pathLst>
              </a:custGeom>
              <a:solidFill>
                <a:schemeClr val="tx2"/>
              </a:solidFill>
              <a:ln>
                <a:noFill/>
              </a:ln>
              <a:effectLst>
                <a:outerShdw blurRad="330200" dist="127000" dir="2400000" sx="94000" sy="94000" algn="ctr" rotWithShape="0">
                  <a:schemeClr val="accent1">
                    <a:lumMod val="75000"/>
                    <a:alpha val="38000"/>
                  </a:schemeClr>
                </a:outerShdw>
              </a:effectLst>
            </p:spPr>
            <p:txBody>
              <a:bodyPr vert="horz" wrap="square" lIns="91440" tIns="45720" rIns="91440" bIns="45720" numCol="1" anchor="t" anchorCtr="0" compatLnSpc="1">
                <a:prstTxWarp prst="textNoShape">
                  <a:avLst/>
                </a:prstTxWarp>
                <a:noAutofit/>
              </a:bodyPr>
              <a:lstStyle/>
              <a:p>
                <a:endParaRPr lang="ru-UA"/>
              </a:p>
            </p:txBody>
          </p:sp>
          <p:sp>
            <p:nvSpPr>
              <p:cNvPr id="11" name="Freeform: Shape 10">
                <a:extLst>
                  <a:ext uri="{FF2B5EF4-FFF2-40B4-BE49-F238E27FC236}">
                    <a16:creationId xmlns:a16="http://schemas.microsoft.com/office/drawing/2014/main" id="{3CF52C81-9937-4F13-2F5B-1F9EB9E73E4B}"/>
                  </a:ext>
                </a:extLst>
              </p:cNvPr>
              <p:cNvSpPr>
                <a:spLocks/>
              </p:cNvSpPr>
              <p:nvPr/>
            </p:nvSpPr>
            <p:spPr bwMode="auto">
              <a:xfrm flipH="1">
                <a:off x="6770555" y="2636913"/>
                <a:ext cx="1730508" cy="1004813"/>
              </a:xfrm>
              <a:custGeom>
                <a:avLst/>
                <a:gdLst>
                  <a:gd name="connsiteX0" fmla="*/ 540746 w 1730508"/>
                  <a:gd name="connsiteY0" fmla="*/ 0 h 1004813"/>
                  <a:gd name="connsiteX1" fmla="*/ 1725697 w 1730508"/>
                  <a:gd name="connsiteY1" fmla="*/ 490823 h 1004813"/>
                  <a:gd name="connsiteX2" fmla="*/ 1730508 w 1730508"/>
                  <a:gd name="connsiteY2" fmla="*/ 496116 h 1004813"/>
                  <a:gd name="connsiteX3" fmla="*/ 1691261 w 1730508"/>
                  <a:gd name="connsiteY3" fmla="*/ 541289 h 1004813"/>
                  <a:gd name="connsiteX4" fmla="*/ 1535906 w 1730508"/>
                  <a:gd name="connsiteY4" fmla="*/ 879015 h 1004813"/>
                  <a:gd name="connsiteX5" fmla="*/ 1391145 w 1730508"/>
                  <a:gd name="connsiteY5" fmla="*/ 1004813 h 1004813"/>
                  <a:gd name="connsiteX6" fmla="*/ 118778 w 1730508"/>
                  <a:gd name="connsiteY6" fmla="*/ 1004813 h 1004813"/>
                  <a:gd name="connsiteX7" fmla="*/ 684 w 1730508"/>
                  <a:gd name="connsiteY7" fmla="*/ 875203 h 1004813"/>
                  <a:gd name="connsiteX8" fmla="*/ 218301 w 1730508"/>
                  <a:gd name="connsiteY8" fmla="*/ 50604 h 1004813"/>
                  <a:gd name="connsiteX9" fmla="*/ 229046 w 1730508"/>
                  <a:gd name="connsiteY9" fmla="*/ 30074 h 1004813"/>
                  <a:gd name="connsiteX10" fmla="*/ 369408 w 1730508"/>
                  <a:gd name="connsiteY10" fmla="*/ 8652 h 1004813"/>
                  <a:gd name="connsiteX11" fmla="*/ 540746 w 1730508"/>
                  <a:gd name="connsiteY11" fmla="*/ 0 h 10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508" h="1004813">
                    <a:moveTo>
                      <a:pt x="540746" y="0"/>
                    </a:moveTo>
                    <a:cubicBezTo>
                      <a:pt x="1003498" y="0"/>
                      <a:pt x="1422442" y="187568"/>
                      <a:pt x="1725697" y="490823"/>
                    </a:cubicBezTo>
                    <a:lnTo>
                      <a:pt x="1730508" y="496116"/>
                    </a:lnTo>
                    <a:lnTo>
                      <a:pt x="1691261" y="541289"/>
                    </a:lnTo>
                    <a:cubicBezTo>
                      <a:pt x="1616976" y="639927"/>
                      <a:pt x="1563049" y="754646"/>
                      <a:pt x="1535906" y="879015"/>
                    </a:cubicBezTo>
                    <a:cubicBezTo>
                      <a:pt x="1520668" y="947632"/>
                      <a:pt x="1459716" y="1004813"/>
                      <a:pt x="1391145" y="1004813"/>
                    </a:cubicBezTo>
                    <a:cubicBezTo>
                      <a:pt x="1391145" y="1004813"/>
                      <a:pt x="1391145" y="1004813"/>
                      <a:pt x="118778" y="1004813"/>
                    </a:cubicBezTo>
                    <a:cubicBezTo>
                      <a:pt x="50207" y="1004813"/>
                      <a:pt x="-6935" y="947632"/>
                      <a:pt x="684" y="875203"/>
                    </a:cubicBezTo>
                    <a:cubicBezTo>
                      <a:pt x="23541" y="582626"/>
                      <a:pt x="99254" y="304583"/>
                      <a:pt x="218301" y="50604"/>
                    </a:cubicBezTo>
                    <a:lnTo>
                      <a:pt x="229046" y="30074"/>
                    </a:lnTo>
                    <a:lnTo>
                      <a:pt x="369408" y="8652"/>
                    </a:lnTo>
                    <a:cubicBezTo>
                      <a:pt x="425743" y="2931"/>
                      <a:pt x="482902" y="0"/>
                      <a:pt x="540746" y="0"/>
                    </a:cubicBezTo>
                    <a:close/>
                  </a:path>
                </a:pathLst>
              </a:custGeom>
              <a:solidFill>
                <a:schemeClr val="accent6"/>
              </a:solidFill>
              <a:ln>
                <a:noFill/>
              </a:ln>
              <a:effectLst>
                <a:outerShdw blurRad="330200" dist="127000" dir="2400000" sx="94000" sy="94000" algn="ctr" rotWithShape="0">
                  <a:schemeClr val="accent3">
                    <a:lumMod val="75000"/>
                    <a:alpha val="38000"/>
                  </a:schemeClr>
                </a:outerShdw>
              </a:effectLst>
            </p:spPr>
            <p:txBody>
              <a:bodyPr vert="horz" wrap="square" lIns="91440" tIns="45720" rIns="91440" bIns="45720" numCol="1" anchor="t" anchorCtr="0" compatLnSpc="1">
                <a:prstTxWarp prst="textNoShape">
                  <a:avLst/>
                </a:prstTxWarp>
                <a:noAutofit/>
              </a:bodyPr>
              <a:lstStyle/>
              <a:p>
                <a:endParaRPr lang="ru-UA"/>
              </a:p>
            </p:txBody>
          </p:sp>
        </p:grpSp>
        <p:sp>
          <p:nvSpPr>
            <p:cNvPr id="12" name="TextBox 11">
              <a:extLst>
                <a:ext uri="{FF2B5EF4-FFF2-40B4-BE49-F238E27FC236}">
                  <a16:creationId xmlns:a16="http://schemas.microsoft.com/office/drawing/2014/main" id="{FE7165F0-DD2F-7284-187A-FA08B3C269B3}"/>
                </a:ext>
              </a:extLst>
            </p:cNvPr>
            <p:cNvSpPr txBox="1"/>
            <p:nvPr/>
          </p:nvSpPr>
          <p:spPr>
            <a:xfrm>
              <a:off x="3999467" y="3028890"/>
              <a:ext cx="999147" cy="328170"/>
            </a:xfrm>
            <a:prstGeom prst="rect">
              <a:avLst/>
            </a:prstGeom>
            <a:noFill/>
          </p:spPr>
          <p:txBody>
            <a:bodyPr wrap="square" rtlCol="0">
              <a:spAutoFit/>
            </a:bodyPr>
            <a:lstStyle/>
            <a:p>
              <a:pPr algn="ctr"/>
              <a:r>
                <a:rPr lang="en-US" sz="2000" b="1" dirty="0">
                  <a:solidFill>
                    <a:schemeClr val="bg1"/>
                  </a:solidFill>
                </a:rPr>
                <a:t>PLAN</a:t>
              </a:r>
            </a:p>
          </p:txBody>
        </p:sp>
        <p:sp>
          <p:nvSpPr>
            <p:cNvPr id="13" name="TextBox 12">
              <a:extLst>
                <a:ext uri="{FF2B5EF4-FFF2-40B4-BE49-F238E27FC236}">
                  <a16:creationId xmlns:a16="http://schemas.microsoft.com/office/drawing/2014/main" id="{C539D5CD-D780-05D0-405B-4BE36459123E}"/>
                </a:ext>
              </a:extLst>
            </p:cNvPr>
            <p:cNvSpPr txBox="1"/>
            <p:nvPr/>
          </p:nvSpPr>
          <p:spPr>
            <a:xfrm>
              <a:off x="7136235" y="3028890"/>
              <a:ext cx="999147" cy="328170"/>
            </a:xfrm>
            <a:prstGeom prst="rect">
              <a:avLst/>
            </a:prstGeom>
            <a:noFill/>
          </p:spPr>
          <p:txBody>
            <a:bodyPr wrap="square" rtlCol="0">
              <a:spAutoFit/>
            </a:bodyPr>
            <a:lstStyle/>
            <a:p>
              <a:pPr algn="ctr"/>
              <a:r>
                <a:rPr lang="en-US" sz="2000" b="1" dirty="0">
                  <a:solidFill>
                    <a:schemeClr val="bg1"/>
                  </a:solidFill>
                </a:rPr>
                <a:t>DO</a:t>
              </a:r>
            </a:p>
          </p:txBody>
        </p:sp>
        <p:sp>
          <p:nvSpPr>
            <p:cNvPr id="20" name="Freeform 8">
              <a:extLst>
                <a:ext uri="{FF2B5EF4-FFF2-40B4-BE49-F238E27FC236}">
                  <a16:creationId xmlns:a16="http://schemas.microsoft.com/office/drawing/2014/main" id="{C0188ADB-A12B-F19C-255C-2E8E711CDEA5}"/>
                </a:ext>
              </a:extLst>
            </p:cNvPr>
            <p:cNvSpPr>
              <a:spLocks/>
            </p:cNvSpPr>
            <p:nvPr/>
          </p:nvSpPr>
          <p:spPr bwMode="auto">
            <a:xfrm flipV="1">
              <a:off x="6176459" y="3779838"/>
              <a:ext cx="2335213" cy="2336800"/>
            </a:xfrm>
            <a:custGeom>
              <a:avLst/>
              <a:gdLst>
                <a:gd name="T0" fmla="*/ 246 w 613"/>
                <a:gd name="T1" fmla="*/ 613 h 613"/>
                <a:gd name="T2" fmla="*/ 580 w 613"/>
                <a:gd name="T3" fmla="*/ 613 h 613"/>
                <a:gd name="T4" fmla="*/ 611 w 613"/>
                <a:gd name="T5" fmla="*/ 579 h 613"/>
                <a:gd name="T6" fmla="*/ 33 w 613"/>
                <a:gd name="T7" fmla="*/ 1 h 613"/>
                <a:gd name="T8" fmla="*/ 0 w 613"/>
                <a:gd name="T9" fmla="*/ 33 h 613"/>
                <a:gd name="T10" fmla="*/ 0 w 613"/>
                <a:gd name="T11" fmla="*/ 367 h 613"/>
                <a:gd name="T12" fmla="*/ 33 w 613"/>
                <a:gd name="T13" fmla="*/ 405 h 613"/>
                <a:gd name="T14" fmla="*/ 208 w 613"/>
                <a:gd name="T15" fmla="*/ 580 h 613"/>
                <a:gd name="T16" fmla="*/ 246 w 613"/>
                <a:gd name="T1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13">
                  <a:moveTo>
                    <a:pt x="246" y="613"/>
                  </a:moveTo>
                  <a:cubicBezTo>
                    <a:pt x="580" y="613"/>
                    <a:pt x="580" y="613"/>
                    <a:pt x="580" y="613"/>
                  </a:cubicBezTo>
                  <a:cubicBezTo>
                    <a:pt x="598" y="613"/>
                    <a:pt x="613" y="598"/>
                    <a:pt x="611" y="579"/>
                  </a:cubicBezTo>
                  <a:cubicBezTo>
                    <a:pt x="587" y="272"/>
                    <a:pt x="341" y="26"/>
                    <a:pt x="33" y="1"/>
                  </a:cubicBezTo>
                  <a:cubicBezTo>
                    <a:pt x="15" y="0"/>
                    <a:pt x="0" y="14"/>
                    <a:pt x="0" y="33"/>
                  </a:cubicBezTo>
                  <a:cubicBezTo>
                    <a:pt x="0" y="367"/>
                    <a:pt x="0" y="367"/>
                    <a:pt x="0" y="367"/>
                  </a:cubicBezTo>
                  <a:cubicBezTo>
                    <a:pt x="0" y="385"/>
                    <a:pt x="15" y="401"/>
                    <a:pt x="33" y="405"/>
                  </a:cubicBezTo>
                  <a:cubicBezTo>
                    <a:pt x="120" y="424"/>
                    <a:pt x="189" y="493"/>
                    <a:pt x="208" y="580"/>
                  </a:cubicBezTo>
                  <a:cubicBezTo>
                    <a:pt x="212" y="598"/>
                    <a:pt x="228" y="613"/>
                    <a:pt x="246" y="613"/>
                  </a:cubicBezTo>
                  <a:close/>
                </a:path>
              </a:pathLst>
            </a:custGeom>
            <a:solidFill>
              <a:schemeClr val="accent2"/>
            </a:solidFill>
            <a:ln>
              <a:noFill/>
            </a:ln>
            <a:effectLst>
              <a:outerShdw blurRad="330200" dist="127000" dir="2400000" sx="94000" sy="94000" algn="ctr" rotWithShape="0">
                <a:schemeClr val="accent2">
                  <a:lumMod val="50000"/>
                  <a:alpha val="38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21" name="Freeform 9">
              <a:extLst>
                <a:ext uri="{FF2B5EF4-FFF2-40B4-BE49-F238E27FC236}">
                  <a16:creationId xmlns:a16="http://schemas.microsoft.com/office/drawing/2014/main" id="{5CB0A39D-6AB7-AB7A-8C38-2FBCD68E6478}"/>
                </a:ext>
              </a:extLst>
            </p:cNvPr>
            <p:cNvSpPr>
              <a:spLocks/>
            </p:cNvSpPr>
            <p:nvPr/>
          </p:nvSpPr>
          <p:spPr bwMode="auto">
            <a:xfrm flipV="1">
              <a:off x="3704722" y="3779838"/>
              <a:ext cx="2335213" cy="2336800"/>
            </a:xfrm>
            <a:custGeom>
              <a:avLst/>
              <a:gdLst>
                <a:gd name="T0" fmla="*/ 613 w 613"/>
                <a:gd name="T1" fmla="*/ 367 h 613"/>
                <a:gd name="T2" fmla="*/ 613 w 613"/>
                <a:gd name="T3" fmla="*/ 33 h 613"/>
                <a:gd name="T4" fmla="*/ 580 w 613"/>
                <a:gd name="T5" fmla="*/ 1 h 613"/>
                <a:gd name="T6" fmla="*/ 2 w 613"/>
                <a:gd name="T7" fmla="*/ 579 h 613"/>
                <a:gd name="T8" fmla="*/ 33 w 613"/>
                <a:gd name="T9" fmla="*/ 613 h 613"/>
                <a:gd name="T10" fmla="*/ 367 w 613"/>
                <a:gd name="T11" fmla="*/ 613 h 613"/>
                <a:gd name="T12" fmla="*/ 405 w 613"/>
                <a:gd name="T13" fmla="*/ 580 h 613"/>
                <a:gd name="T14" fmla="*/ 580 w 613"/>
                <a:gd name="T15" fmla="*/ 405 h 613"/>
                <a:gd name="T16" fmla="*/ 613 w 613"/>
                <a:gd name="T17" fmla="*/ 36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13">
                  <a:moveTo>
                    <a:pt x="613" y="367"/>
                  </a:moveTo>
                  <a:cubicBezTo>
                    <a:pt x="613" y="33"/>
                    <a:pt x="613" y="33"/>
                    <a:pt x="613" y="33"/>
                  </a:cubicBezTo>
                  <a:cubicBezTo>
                    <a:pt x="613" y="14"/>
                    <a:pt x="598" y="0"/>
                    <a:pt x="580" y="1"/>
                  </a:cubicBezTo>
                  <a:cubicBezTo>
                    <a:pt x="272" y="26"/>
                    <a:pt x="26" y="272"/>
                    <a:pt x="2" y="579"/>
                  </a:cubicBezTo>
                  <a:cubicBezTo>
                    <a:pt x="0" y="598"/>
                    <a:pt x="15" y="613"/>
                    <a:pt x="33" y="613"/>
                  </a:cubicBezTo>
                  <a:cubicBezTo>
                    <a:pt x="367" y="613"/>
                    <a:pt x="367" y="613"/>
                    <a:pt x="367" y="613"/>
                  </a:cubicBezTo>
                  <a:cubicBezTo>
                    <a:pt x="385" y="613"/>
                    <a:pt x="401" y="598"/>
                    <a:pt x="405" y="580"/>
                  </a:cubicBezTo>
                  <a:cubicBezTo>
                    <a:pt x="424" y="493"/>
                    <a:pt x="493" y="424"/>
                    <a:pt x="580" y="405"/>
                  </a:cubicBezTo>
                  <a:cubicBezTo>
                    <a:pt x="598" y="401"/>
                    <a:pt x="613" y="385"/>
                    <a:pt x="613" y="367"/>
                  </a:cubicBezTo>
                  <a:close/>
                </a:path>
              </a:pathLst>
            </a:custGeom>
            <a:solidFill>
              <a:schemeClr val="accent3"/>
            </a:solidFill>
            <a:ln>
              <a:noFill/>
            </a:ln>
            <a:effectLst>
              <a:outerShdw blurRad="330200" dist="127000" dir="2400000" sx="94000" sy="94000" algn="ctr" rotWithShape="0">
                <a:schemeClr val="accent1">
                  <a:lumMod val="75000"/>
                  <a:alpha val="38000"/>
                </a:schemeClr>
              </a:outerShdw>
            </a:effectLst>
          </p:spPr>
          <p:txBody>
            <a:bodyPr vert="horz" wrap="square" lIns="91440" tIns="45720" rIns="91440" bIns="45720" numCol="1" anchor="t" anchorCtr="0" compatLnSpc="1">
              <a:prstTxWarp prst="textNoShape">
                <a:avLst/>
              </a:prstTxWarp>
            </a:bodyPr>
            <a:lstStyle/>
            <a:p>
              <a:endParaRPr lang="ru-UA"/>
            </a:p>
          </p:txBody>
        </p:sp>
        <p:sp>
          <p:nvSpPr>
            <p:cNvPr id="22" name="Freeform: Shape 21">
              <a:extLst>
                <a:ext uri="{FF2B5EF4-FFF2-40B4-BE49-F238E27FC236}">
                  <a16:creationId xmlns:a16="http://schemas.microsoft.com/office/drawing/2014/main" id="{AAC94A6A-5930-AD5C-3D98-754906D1A72A}"/>
                </a:ext>
              </a:extLst>
            </p:cNvPr>
            <p:cNvSpPr>
              <a:spLocks/>
            </p:cNvSpPr>
            <p:nvPr/>
          </p:nvSpPr>
          <p:spPr bwMode="auto">
            <a:xfrm flipV="1">
              <a:off x="3715331" y="3779837"/>
              <a:ext cx="1730508" cy="1004813"/>
            </a:xfrm>
            <a:custGeom>
              <a:avLst/>
              <a:gdLst>
                <a:gd name="connsiteX0" fmla="*/ 540746 w 1730508"/>
                <a:gd name="connsiteY0" fmla="*/ 0 h 1004813"/>
                <a:gd name="connsiteX1" fmla="*/ 1725697 w 1730508"/>
                <a:gd name="connsiteY1" fmla="*/ 490823 h 1004813"/>
                <a:gd name="connsiteX2" fmla="*/ 1730508 w 1730508"/>
                <a:gd name="connsiteY2" fmla="*/ 496116 h 1004813"/>
                <a:gd name="connsiteX3" fmla="*/ 1691261 w 1730508"/>
                <a:gd name="connsiteY3" fmla="*/ 541289 h 1004813"/>
                <a:gd name="connsiteX4" fmla="*/ 1535906 w 1730508"/>
                <a:gd name="connsiteY4" fmla="*/ 879015 h 1004813"/>
                <a:gd name="connsiteX5" fmla="*/ 1391145 w 1730508"/>
                <a:gd name="connsiteY5" fmla="*/ 1004813 h 1004813"/>
                <a:gd name="connsiteX6" fmla="*/ 118778 w 1730508"/>
                <a:gd name="connsiteY6" fmla="*/ 1004813 h 1004813"/>
                <a:gd name="connsiteX7" fmla="*/ 684 w 1730508"/>
                <a:gd name="connsiteY7" fmla="*/ 875203 h 1004813"/>
                <a:gd name="connsiteX8" fmla="*/ 218301 w 1730508"/>
                <a:gd name="connsiteY8" fmla="*/ 50604 h 1004813"/>
                <a:gd name="connsiteX9" fmla="*/ 229046 w 1730508"/>
                <a:gd name="connsiteY9" fmla="*/ 30074 h 1004813"/>
                <a:gd name="connsiteX10" fmla="*/ 369408 w 1730508"/>
                <a:gd name="connsiteY10" fmla="*/ 8652 h 1004813"/>
                <a:gd name="connsiteX11" fmla="*/ 540746 w 1730508"/>
                <a:gd name="connsiteY11" fmla="*/ 0 h 10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508" h="1004813">
                  <a:moveTo>
                    <a:pt x="540746" y="0"/>
                  </a:moveTo>
                  <a:cubicBezTo>
                    <a:pt x="1003498" y="0"/>
                    <a:pt x="1422442" y="187568"/>
                    <a:pt x="1725697" y="490823"/>
                  </a:cubicBezTo>
                  <a:lnTo>
                    <a:pt x="1730508" y="496116"/>
                  </a:lnTo>
                  <a:lnTo>
                    <a:pt x="1691261" y="541289"/>
                  </a:lnTo>
                  <a:cubicBezTo>
                    <a:pt x="1616976" y="639927"/>
                    <a:pt x="1563049" y="754646"/>
                    <a:pt x="1535906" y="879015"/>
                  </a:cubicBezTo>
                  <a:cubicBezTo>
                    <a:pt x="1520668" y="947632"/>
                    <a:pt x="1459716" y="1004813"/>
                    <a:pt x="1391145" y="1004813"/>
                  </a:cubicBezTo>
                  <a:cubicBezTo>
                    <a:pt x="1391145" y="1004813"/>
                    <a:pt x="1391145" y="1004813"/>
                    <a:pt x="118778" y="1004813"/>
                  </a:cubicBezTo>
                  <a:cubicBezTo>
                    <a:pt x="50207" y="1004813"/>
                    <a:pt x="-6935" y="947632"/>
                    <a:pt x="684" y="875203"/>
                  </a:cubicBezTo>
                  <a:cubicBezTo>
                    <a:pt x="23541" y="582626"/>
                    <a:pt x="99254" y="304583"/>
                    <a:pt x="218301" y="50604"/>
                  </a:cubicBezTo>
                  <a:lnTo>
                    <a:pt x="229046" y="30074"/>
                  </a:lnTo>
                  <a:lnTo>
                    <a:pt x="369408" y="8652"/>
                  </a:lnTo>
                  <a:cubicBezTo>
                    <a:pt x="425743" y="2931"/>
                    <a:pt x="482902" y="0"/>
                    <a:pt x="540746" y="0"/>
                  </a:cubicBezTo>
                  <a:close/>
                </a:path>
              </a:pathLst>
            </a:custGeom>
            <a:solidFill>
              <a:schemeClr val="accent5"/>
            </a:solidFill>
            <a:ln>
              <a:noFill/>
            </a:ln>
            <a:effectLst>
              <a:outerShdw blurRad="330200" dist="127000" dir="2400000" sx="94000" sy="94000" algn="ctr" rotWithShape="0">
                <a:schemeClr val="accent1">
                  <a:lumMod val="75000"/>
                  <a:alpha val="38000"/>
                </a:schemeClr>
              </a:outerShdw>
            </a:effectLst>
          </p:spPr>
          <p:txBody>
            <a:bodyPr vert="horz" wrap="square" lIns="91440" tIns="45720" rIns="91440" bIns="45720" numCol="1" anchor="t" anchorCtr="0" compatLnSpc="1">
              <a:prstTxWarp prst="textNoShape">
                <a:avLst/>
              </a:prstTxWarp>
              <a:noAutofit/>
            </a:bodyPr>
            <a:lstStyle/>
            <a:p>
              <a:endParaRPr lang="ru-UA"/>
            </a:p>
          </p:txBody>
        </p:sp>
        <p:sp>
          <p:nvSpPr>
            <p:cNvPr id="23" name="Freeform: Shape 22">
              <a:extLst>
                <a:ext uri="{FF2B5EF4-FFF2-40B4-BE49-F238E27FC236}">
                  <a16:creationId xmlns:a16="http://schemas.microsoft.com/office/drawing/2014/main" id="{96E4C57C-17E6-35FD-CC90-D4C58DACEDDD}"/>
                </a:ext>
              </a:extLst>
            </p:cNvPr>
            <p:cNvSpPr>
              <a:spLocks/>
            </p:cNvSpPr>
            <p:nvPr/>
          </p:nvSpPr>
          <p:spPr bwMode="auto">
            <a:xfrm flipH="1" flipV="1">
              <a:off x="6781164" y="3779837"/>
              <a:ext cx="1730508" cy="1004813"/>
            </a:xfrm>
            <a:custGeom>
              <a:avLst/>
              <a:gdLst>
                <a:gd name="connsiteX0" fmla="*/ 540746 w 1730508"/>
                <a:gd name="connsiteY0" fmla="*/ 0 h 1004813"/>
                <a:gd name="connsiteX1" fmla="*/ 1725697 w 1730508"/>
                <a:gd name="connsiteY1" fmla="*/ 490823 h 1004813"/>
                <a:gd name="connsiteX2" fmla="*/ 1730508 w 1730508"/>
                <a:gd name="connsiteY2" fmla="*/ 496116 h 1004813"/>
                <a:gd name="connsiteX3" fmla="*/ 1691261 w 1730508"/>
                <a:gd name="connsiteY3" fmla="*/ 541289 h 1004813"/>
                <a:gd name="connsiteX4" fmla="*/ 1535906 w 1730508"/>
                <a:gd name="connsiteY4" fmla="*/ 879015 h 1004813"/>
                <a:gd name="connsiteX5" fmla="*/ 1391145 w 1730508"/>
                <a:gd name="connsiteY5" fmla="*/ 1004813 h 1004813"/>
                <a:gd name="connsiteX6" fmla="*/ 118778 w 1730508"/>
                <a:gd name="connsiteY6" fmla="*/ 1004813 h 1004813"/>
                <a:gd name="connsiteX7" fmla="*/ 684 w 1730508"/>
                <a:gd name="connsiteY7" fmla="*/ 875203 h 1004813"/>
                <a:gd name="connsiteX8" fmla="*/ 218301 w 1730508"/>
                <a:gd name="connsiteY8" fmla="*/ 50604 h 1004813"/>
                <a:gd name="connsiteX9" fmla="*/ 229046 w 1730508"/>
                <a:gd name="connsiteY9" fmla="*/ 30074 h 1004813"/>
                <a:gd name="connsiteX10" fmla="*/ 369408 w 1730508"/>
                <a:gd name="connsiteY10" fmla="*/ 8652 h 1004813"/>
                <a:gd name="connsiteX11" fmla="*/ 540746 w 1730508"/>
                <a:gd name="connsiteY11" fmla="*/ 0 h 10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508" h="1004813">
                  <a:moveTo>
                    <a:pt x="540746" y="0"/>
                  </a:moveTo>
                  <a:cubicBezTo>
                    <a:pt x="1003498" y="0"/>
                    <a:pt x="1422442" y="187568"/>
                    <a:pt x="1725697" y="490823"/>
                  </a:cubicBezTo>
                  <a:lnTo>
                    <a:pt x="1730508" y="496116"/>
                  </a:lnTo>
                  <a:lnTo>
                    <a:pt x="1691261" y="541289"/>
                  </a:lnTo>
                  <a:cubicBezTo>
                    <a:pt x="1616976" y="639927"/>
                    <a:pt x="1563049" y="754646"/>
                    <a:pt x="1535906" y="879015"/>
                  </a:cubicBezTo>
                  <a:cubicBezTo>
                    <a:pt x="1520668" y="947632"/>
                    <a:pt x="1459716" y="1004813"/>
                    <a:pt x="1391145" y="1004813"/>
                  </a:cubicBezTo>
                  <a:cubicBezTo>
                    <a:pt x="1391145" y="1004813"/>
                    <a:pt x="1391145" y="1004813"/>
                    <a:pt x="118778" y="1004813"/>
                  </a:cubicBezTo>
                  <a:cubicBezTo>
                    <a:pt x="50207" y="1004813"/>
                    <a:pt x="-6935" y="947632"/>
                    <a:pt x="684" y="875203"/>
                  </a:cubicBezTo>
                  <a:cubicBezTo>
                    <a:pt x="23541" y="582626"/>
                    <a:pt x="99254" y="304583"/>
                    <a:pt x="218301" y="50604"/>
                  </a:cubicBezTo>
                  <a:lnTo>
                    <a:pt x="229046" y="30074"/>
                  </a:lnTo>
                  <a:lnTo>
                    <a:pt x="369408" y="8652"/>
                  </a:lnTo>
                  <a:cubicBezTo>
                    <a:pt x="425743" y="2931"/>
                    <a:pt x="482902" y="0"/>
                    <a:pt x="540746" y="0"/>
                  </a:cubicBezTo>
                  <a:close/>
                </a:path>
              </a:pathLst>
            </a:custGeom>
            <a:solidFill>
              <a:schemeClr val="accent4"/>
            </a:solidFill>
            <a:ln>
              <a:noFill/>
            </a:ln>
            <a:effectLst/>
          </p:spPr>
          <p:txBody>
            <a:bodyPr vert="horz" wrap="square" lIns="91440" tIns="45720" rIns="91440" bIns="45720" numCol="1" anchor="t" anchorCtr="0" compatLnSpc="1">
              <a:prstTxWarp prst="textNoShape">
                <a:avLst/>
              </a:prstTxWarp>
              <a:noAutofit/>
            </a:bodyPr>
            <a:lstStyle/>
            <a:p>
              <a:endParaRPr lang="ru-UA"/>
            </a:p>
          </p:txBody>
        </p:sp>
        <p:sp>
          <p:nvSpPr>
            <p:cNvPr id="24" name="TextBox 23">
              <a:extLst>
                <a:ext uri="{FF2B5EF4-FFF2-40B4-BE49-F238E27FC236}">
                  <a16:creationId xmlns:a16="http://schemas.microsoft.com/office/drawing/2014/main" id="{A7831E67-F2DC-0879-FD09-3CE38AE93B68}"/>
                </a:ext>
              </a:extLst>
            </p:cNvPr>
            <p:cNvSpPr txBox="1"/>
            <p:nvPr/>
          </p:nvSpPr>
          <p:spPr>
            <a:xfrm>
              <a:off x="3999467" y="4033702"/>
              <a:ext cx="999147" cy="328170"/>
            </a:xfrm>
            <a:prstGeom prst="rect">
              <a:avLst/>
            </a:prstGeom>
            <a:noFill/>
          </p:spPr>
          <p:txBody>
            <a:bodyPr wrap="square" rtlCol="0">
              <a:spAutoFit/>
            </a:bodyPr>
            <a:lstStyle/>
            <a:p>
              <a:pPr algn="ctr"/>
              <a:r>
                <a:rPr lang="en-US" sz="2000" b="1" dirty="0">
                  <a:solidFill>
                    <a:schemeClr val="bg1"/>
                  </a:solidFill>
                </a:rPr>
                <a:t>ACT</a:t>
              </a:r>
            </a:p>
          </p:txBody>
        </p:sp>
        <p:sp>
          <p:nvSpPr>
            <p:cNvPr id="25" name="TextBox 24">
              <a:extLst>
                <a:ext uri="{FF2B5EF4-FFF2-40B4-BE49-F238E27FC236}">
                  <a16:creationId xmlns:a16="http://schemas.microsoft.com/office/drawing/2014/main" id="{B6FAD332-419F-94FA-E380-750BC5A4A339}"/>
                </a:ext>
              </a:extLst>
            </p:cNvPr>
            <p:cNvSpPr txBox="1"/>
            <p:nvPr/>
          </p:nvSpPr>
          <p:spPr>
            <a:xfrm>
              <a:off x="7136235" y="4033702"/>
              <a:ext cx="999147" cy="328170"/>
            </a:xfrm>
            <a:prstGeom prst="rect">
              <a:avLst/>
            </a:prstGeom>
            <a:noFill/>
          </p:spPr>
          <p:txBody>
            <a:bodyPr wrap="square" rtlCol="0">
              <a:spAutoFit/>
            </a:bodyPr>
            <a:lstStyle/>
            <a:p>
              <a:pPr algn="ctr"/>
              <a:r>
                <a:rPr lang="en-US" sz="2000" b="1" dirty="0">
                  <a:solidFill>
                    <a:schemeClr val="bg1"/>
                  </a:solidFill>
                </a:rPr>
                <a:t>STUDY</a:t>
              </a:r>
            </a:p>
          </p:txBody>
        </p:sp>
        <p:pic>
          <p:nvPicPr>
            <p:cNvPr id="28" name="Graphic 27" descr="Playbook with solid fill">
              <a:extLst>
                <a:ext uri="{FF2B5EF4-FFF2-40B4-BE49-F238E27FC236}">
                  <a16:creationId xmlns:a16="http://schemas.microsoft.com/office/drawing/2014/main" id="{BBB615D5-AC0A-2269-CFEC-8CDF55C550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62862" y="1768678"/>
              <a:ext cx="744736" cy="744736"/>
            </a:xfrm>
            <a:prstGeom prst="rect">
              <a:avLst/>
            </a:prstGeom>
          </p:spPr>
        </p:pic>
        <p:pic>
          <p:nvPicPr>
            <p:cNvPr id="30" name="Graphic 29" descr="Checklist with solid fill">
              <a:extLst>
                <a:ext uri="{FF2B5EF4-FFF2-40B4-BE49-F238E27FC236}">
                  <a16:creationId xmlns:a16="http://schemas.microsoft.com/office/drawing/2014/main" id="{884BE340-B2B6-70A8-AD93-214E5668A4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10436" y="1797703"/>
              <a:ext cx="675622" cy="675622"/>
            </a:xfrm>
            <a:prstGeom prst="rect">
              <a:avLst/>
            </a:prstGeom>
          </p:spPr>
        </p:pic>
        <p:pic>
          <p:nvPicPr>
            <p:cNvPr id="32" name="Graphic 31" descr="Checkmark with solid fill">
              <a:extLst>
                <a:ext uri="{FF2B5EF4-FFF2-40B4-BE49-F238E27FC236}">
                  <a16:creationId xmlns:a16="http://schemas.microsoft.com/office/drawing/2014/main" id="{A1979511-4981-D936-A31B-DF45E623774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397713" y="4933343"/>
              <a:ext cx="501068" cy="501068"/>
            </a:xfrm>
            <a:prstGeom prst="rect">
              <a:avLst/>
            </a:prstGeom>
          </p:spPr>
        </p:pic>
        <p:pic>
          <p:nvPicPr>
            <p:cNvPr id="34" name="Graphic 33" descr="Gears with solid fill">
              <a:extLst>
                <a:ext uri="{FF2B5EF4-FFF2-40B4-BE49-F238E27FC236}">
                  <a16:creationId xmlns:a16="http://schemas.microsoft.com/office/drawing/2014/main" id="{36D7A537-6D01-4F31-793C-73010ADAE0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109227" y="4813637"/>
              <a:ext cx="673224" cy="673224"/>
            </a:xfrm>
            <a:prstGeom prst="rect">
              <a:avLst/>
            </a:prstGeom>
          </p:spPr>
        </p:pic>
      </p:grpSp>
      <p:sp>
        <p:nvSpPr>
          <p:cNvPr id="36" name="TextBox 35">
            <a:extLst>
              <a:ext uri="{FF2B5EF4-FFF2-40B4-BE49-F238E27FC236}">
                <a16:creationId xmlns:a16="http://schemas.microsoft.com/office/drawing/2014/main" id="{0605B893-3FFE-F963-EA37-C6ABA76E0636}"/>
              </a:ext>
            </a:extLst>
          </p:cNvPr>
          <p:cNvSpPr txBox="1"/>
          <p:nvPr/>
        </p:nvSpPr>
        <p:spPr>
          <a:xfrm>
            <a:off x="5133586" y="3316323"/>
            <a:ext cx="1637776" cy="319446"/>
          </a:xfrm>
          <a:prstGeom prst="rect">
            <a:avLst/>
          </a:prstGeom>
          <a:noFill/>
        </p:spPr>
        <p:txBody>
          <a:bodyPr wrap="square" rtlCol="0">
            <a:spAutoFit/>
          </a:bodyPr>
          <a:lstStyle/>
          <a:p>
            <a:pPr algn="ctr">
              <a:lnSpc>
                <a:spcPct val="80000"/>
              </a:lnSpc>
            </a:pPr>
            <a:r>
              <a:rPr lang="en-US" b="1" dirty="0" smtClean="0"/>
              <a:t>PDSA Cycle</a:t>
            </a:r>
            <a:endParaRPr lang="en-US" b="1" dirty="0"/>
          </a:p>
        </p:txBody>
      </p:sp>
      <p:sp>
        <p:nvSpPr>
          <p:cNvPr id="37" name="Oval 36">
            <a:extLst>
              <a:ext uri="{FF2B5EF4-FFF2-40B4-BE49-F238E27FC236}">
                <a16:creationId xmlns:a16="http://schemas.microsoft.com/office/drawing/2014/main" id="{0D1E9A7C-7442-4658-04E7-8E78662F3B74}"/>
              </a:ext>
            </a:extLst>
          </p:cNvPr>
          <p:cNvSpPr/>
          <p:nvPr/>
        </p:nvSpPr>
        <p:spPr>
          <a:xfrm>
            <a:off x="4987677" y="2508492"/>
            <a:ext cx="1929595" cy="1929595"/>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C228E2F-9F84-4899-B66D-65DC5D3D534B}" type="slidenum">
              <a:rPr lang="en-US" smtClean="0"/>
              <a:t>12</a:t>
            </a:fld>
            <a:endParaRPr lang="en-US"/>
          </a:p>
        </p:txBody>
      </p:sp>
    </p:spTree>
    <p:extLst>
      <p:ext uri="{BB962C8B-B14F-4D97-AF65-F5344CB8AC3E}">
        <p14:creationId xmlns:p14="http://schemas.microsoft.com/office/powerpoint/2010/main" val="228588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solidFill>
        </p:spPr>
        <p:txBody>
          <a:bodyPr/>
          <a:lstStyle/>
          <a:p>
            <a:r>
              <a:rPr lang="en-US" dirty="0" smtClean="0"/>
              <a:t>PLAN</a:t>
            </a:r>
            <a:endParaRPr lang="en-US" dirty="0"/>
          </a:p>
        </p:txBody>
      </p:sp>
      <p:sp>
        <p:nvSpPr>
          <p:cNvPr id="5" name="Text Placeholder 4"/>
          <p:cNvSpPr>
            <a:spLocks noGrp="1"/>
          </p:cNvSpPr>
          <p:nvPr>
            <p:ph type="body" idx="1"/>
          </p:nvPr>
        </p:nvSpPr>
        <p:spPr>
          <a:solidFill>
            <a:schemeClr val="tx2"/>
          </a:solidFill>
        </p:spPr>
        <p:txBody>
          <a:bodyPr/>
          <a:lstStyle/>
          <a:p>
            <a:r>
              <a:rPr lang="en-US" b="1" dirty="0" smtClean="0"/>
              <a:t>PLAN</a:t>
            </a:r>
            <a:r>
              <a:rPr lang="en-US" dirty="0" smtClean="0"/>
              <a:t> – DO – STUDY – ACT </a:t>
            </a:r>
            <a:endParaRPr lang="en-US" dirty="0"/>
          </a:p>
        </p:txBody>
      </p:sp>
      <p:pic>
        <p:nvPicPr>
          <p:cNvPr id="4" name="Graphic 27" descr="Playbook with solid fill">
            <a:extLst>
              <a:ext uri="{FF2B5EF4-FFF2-40B4-BE49-F238E27FC236}">
                <a16:creationId xmlns:a16="http://schemas.microsoft.com/office/drawing/2014/main" id="{BBB615D5-AC0A-2269-CFEC-8CDF55C550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1850" y="1709738"/>
            <a:ext cx="907994" cy="907994"/>
          </a:xfrm>
          <a:prstGeom prst="rect">
            <a:avLst/>
          </a:prstGeom>
        </p:spPr>
      </p:pic>
      <p:sp>
        <p:nvSpPr>
          <p:cNvPr id="2" name="Slide Number Placeholder 1"/>
          <p:cNvSpPr>
            <a:spLocks noGrp="1"/>
          </p:cNvSpPr>
          <p:nvPr>
            <p:ph type="sldNum" sz="quarter" idx="12"/>
          </p:nvPr>
        </p:nvSpPr>
        <p:spPr/>
        <p:txBody>
          <a:bodyPr/>
          <a:lstStyle/>
          <a:p>
            <a:fld id="{DC228E2F-9F84-4899-B66D-65DC5D3D534B}" type="slidenum">
              <a:rPr lang="en-US" smtClean="0"/>
              <a:t>13</a:t>
            </a:fld>
            <a:endParaRPr lang="en-US"/>
          </a:p>
        </p:txBody>
      </p:sp>
    </p:spTree>
    <p:extLst>
      <p:ext uri="{BB962C8B-B14F-4D97-AF65-F5344CB8AC3E}">
        <p14:creationId xmlns:p14="http://schemas.microsoft.com/office/powerpoint/2010/main" val="3930101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1">
                <a:lumMod val="40000"/>
                <a:lumOff val="60000"/>
              </a:schemeClr>
            </a:solidFill>
          </a:ln>
        </p:spPr>
        <p:txBody>
          <a:bodyPr>
            <a:normAutofit/>
          </a:bodyPr>
          <a:lstStyle/>
          <a:p>
            <a:pPr algn="ctr"/>
            <a:r>
              <a:rPr lang="en-US" dirty="0" smtClean="0"/>
              <a:t>What is being tested in this PDSA cycle?</a:t>
            </a:r>
            <a:endParaRPr lang="en-US" dirty="0"/>
          </a:p>
        </p:txBody>
      </p:sp>
      <p:sp>
        <p:nvSpPr>
          <p:cNvPr id="3" name="Content Placeholder 2"/>
          <p:cNvSpPr>
            <a:spLocks noGrp="1"/>
          </p:cNvSpPr>
          <p:nvPr>
            <p:ph idx="1"/>
          </p:nvPr>
        </p:nvSpPr>
        <p:spPr>
          <a:solidFill>
            <a:schemeClr val="tx2"/>
          </a:solidFill>
        </p:spPr>
        <p:txBody>
          <a:bodyPr/>
          <a:lstStyle/>
          <a:p>
            <a:r>
              <a:rPr lang="en-US" dirty="0" smtClean="0"/>
              <a:t>What specifically does this change idea entail? (List of components)</a:t>
            </a:r>
          </a:p>
        </p:txBody>
      </p:sp>
      <p:sp>
        <p:nvSpPr>
          <p:cNvPr id="4" name="Slide Number Placeholder 3"/>
          <p:cNvSpPr>
            <a:spLocks noGrp="1"/>
          </p:cNvSpPr>
          <p:nvPr>
            <p:ph type="sldNum" sz="quarter" idx="12"/>
          </p:nvPr>
        </p:nvSpPr>
        <p:spPr/>
        <p:txBody>
          <a:bodyPr/>
          <a:lstStyle/>
          <a:p>
            <a:fld id="{DC228E2F-9F84-4899-B66D-65DC5D3D534B}" type="slidenum">
              <a:rPr lang="en-US" smtClean="0"/>
              <a:t>14</a:t>
            </a:fld>
            <a:endParaRPr lang="en-US"/>
          </a:p>
        </p:txBody>
      </p:sp>
    </p:spTree>
    <p:extLst>
      <p:ext uri="{BB962C8B-B14F-4D97-AF65-F5344CB8AC3E}">
        <p14:creationId xmlns:p14="http://schemas.microsoft.com/office/powerpoint/2010/main" val="24916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893"/>
            <a:ext cx="10515600" cy="1325563"/>
          </a:xfrm>
          <a:solidFill>
            <a:schemeClr val="bg2"/>
          </a:solidFill>
        </p:spPr>
        <p:txBody>
          <a:bodyPr>
            <a:normAutofit/>
          </a:bodyPr>
          <a:lstStyle/>
          <a:p>
            <a:pPr algn="ctr"/>
            <a:r>
              <a:rPr lang="en-US" dirty="0" smtClean="0"/>
              <a:t>PDSA Cycle Step Goals</a:t>
            </a:r>
            <a:endParaRPr lang="en-US" dirty="0"/>
          </a:p>
        </p:txBody>
      </p:sp>
      <p:sp>
        <p:nvSpPr>
          <p:cNvPr id="3" name="Content Placeholder 2"/>
          <p:cNvSpPr>
            <a:spLocks noGrp="1"/>
          </p:cNvSpPr>
          <p:nvPr>
            <p:ph idx="1"/>
          </p:nvPr>
        </p:nvSpPr>
        <p:spPr>
          <a:solidFill>
            <a:schemeClr val="tx2"/>
          </a:solidFill>
        </p:spPr>
        <p:txBody>
          <a:bodyPr>
            <a:normAutofit/>
          </a:bodyPr>
          <a:lstStyle/>
          <a:p>
            <a:pPr>
              <a:defRPr/>
            </a:pPr>
            <a:r>
              <a:rPr lang="en-US" dirty="0">
                <a:ea typeface="ＭＳ Ｐゴシック" charset="0"/>
              </a:rPr>
              <a:t>Example: </a:t>
            </a:r>
          </a:p>
          <a:p>
            <a:pPr marL="0" indent="0">
              <a:buNone/>
            </a:pPr>
            <a:r>
              <a:rPr lang="en-US" i="1" dirty="0">
                <a:ea typeface="ＭＳ Ｐゴシック" charset="0"/>
              </a:rPr>
              <a:t>To increase the number of patients with suppressed viral loads from 75% to 85% by the end of December 31, 2017.</a:t>
            </a:r>
          </a:p>
          <a:p>
            <a:pPr marL="0" indent="0">
              <a:buNone/>
            </a:pPr>
            <a:endParaRPr lang="en-US" i="1" dirty="0">
              <a:ea typeface="ＭＳ Ｐゴシック"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C228E2F-9F84-4899-B66D-65DC5D3D534B}" type="slidenum">
              <a:rPr lang="en-US" smtClean="0"/>
              <a:t>15</a:t>
            </a:fld>
            <a:endParaRPr lang="en-US"/>
          </a:p>
        </p:txBody>
      </p:sp>
    </p:spTree>
    <p:extLst>
      <p:ext uri="{BB962C8B-B14F-4D97-AF65-F5344CB8AC3E}">
        <p14:creationId xmlns:p14="http://schemas.microsoft.com/office/powerpoint/2010/main" val="1608270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p:spPr>
        <p:txBody>
          <a:bodyPr/>
          <a:lstStyle/>
          <a:p>
            <a:r>
              <a:rPr lang="en-US" dirty="0" smtClean="0"/>
              <a:t>DO</a:t>
            </a:r>
            <a:endParaRPr lang="en-US" dirty="0"/>
          </a:p>
        </p:txBody>
      </p:sp>
      <p:sp>
        <p:nvSpPr>
          <p:cNvPr id="4" name="Text Placeholder 3"/>
          <p:cNvSpPr>
            <a:spLocks noGrp="1"/>
          </p:cNvSpPr>
          <p:nvPr>
            <p:ph type="body" idx="1"/>
          </p:nvPr>
        </p:nvSpPr>
        <p:spPr>
          <a:solidFill>
            <a:schemeClr val="accent6"/>
          </a:solidFill>
        </p:spPr>
        <p:txBody>
          <a:bodyPr/>
          <a:lstStyle/>
          <a:p>
            <a:r>
              <a:rPr lang="en-US" dirty="0"/>
              <a:t>PLAN – </a:t>
            </a:r>
            <a:r>
              <a:rPr lang="en-US" b="1" dirty="0"/>
              <a:t>DO</a:t>
            </a:r>
            <a:r>
              <a:rPr lang="en-US" dirty="0"/>
              <a:t> – STUDY – ACT </a:t>
            </a:r>
          </a:p>
          <a:p>
            <a:endParaRPr lang="en-US" dirty="0"/>
          </a:p>
        </p:txBody>
      </p:sp>
      <p:pic>
        <p:nvPicPr>
          <p:cNvPr id="5" name="Graphic 29" descr="Checklist with solid fill">
            <a:extLst>
              <a:ext uri="{FF2B5EF4-FFF2-40B4-BE49-F238E27FC236}">
                <a16:creationId xmlns:a16="http://schemas.microsoft.com/office/drawing/2014/main" id="{884BE340-B2B6-70A8-AD93-214E5668A4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1850" y="1709738"/>
            <a:ext cx="823729" cy="823729"/>
          </a:xfrm>
          <a:prstGeom prst="rect">
            <a:avLst/>
          </a:prstGeom>
        </p:spPr>
      </p:pic>
      <p:sp>
        <p:nvSpPr>
          <p:cNvPr id="2" name="Slide Number Placeholder 1"/>
          <p:cNvSpPr>
            <a:spLocks noGrp="1"/>
          </p:cNvSpPr>
          <p:nvPr>
            <p:ph type="sldNum" sz="quarter" idx="12"/>
          </p:nvPr>
        </p:nvSpPr>
        <p:spPr/>
        <p:txBody>
          <a:bodyPr/>
          <a:lstStyle/>
          <a:p>
            <a:fld id="{DC228E2F-9F84-4899-B66D-65DC5D3D534B}" type="slidenum">
              <a:rPr lang="en-US" smtClean="0"/>
              <a:t>16</a:t>
            </a:fld>
            <a:endParaRPr lang="en-US"/>
          </a:p>
        </p:txBody>
      </p:sp>
    </p:spTree>
    <p:extLst>
      <p:ext uri="{BB962C8B-B14F-4D97-AF65-F5344CB8AC3E}">
        <p14:creationId xmlns:p14="http://schemas.microsoft.com/office/powerpoint/2010/main" val="593984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p:spPr>
        <p:txBody>
          <a:bodyPr/>
          <a:lstStyle/>
          <a:p>
            <a:pPr algn="ctr"/>
            <a:r>
              <a:rPr lang="en-US" dirty="0" smtClean="0"/>
              <a:t>Plan of 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68263646"/>
              </p:ext>
            </p:extLst>
          </p:nvPr>
        </p:nvGraphicFramePr>
        <p:xfrm>
          <a:off x="838200" y="1825625"/>
          <a:ext cx="10515600" cy="296672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4175738245"/>
                    </a:ext>
                  </a:extLst>
                </a:gridCol>
                <a:gridCol w="2103120">
                  <a:extLst>
                    <a:ext uri="{9D8B030D-6E8A-4147-A177-3AD203B41FA5}">
                      <a16:colId xmlns:a16="http://schemas.microsoft.com/office/drawing/2014/main" val="2360096718"/>
                    </a:ext>
                  </a:extLst>
                </a:gridCol>
                <a:gridCol w="2103120">
                  <a:extLst>
                    <a:ext uri="{9D8B030D-6E8A-4147-A177-3AD203B41FA5}">
                      <a16:colId xmlns:a16="http://schemas.microsoft.com/office/drawing/2014/main" val="2663203445"/>
                    </a:ext>
                  </a:extLst>
                </a:gridCol>
                <a:gridCol w="2103120">
                  <a:extLst>
                    <a:ext uri="{9D8B030D-6E8A-4147-A177-3AD203B41FA5}">
                      <a16:colId xmlns:a16="http://schemas.microsoft.com/office/drawing/2014/main" val="1510055937"/>
                    </a:ext>
                  </a:extLst>
                </a:gridCol>
                <a:gridCol w="2103120">
                  <a:extLst>
                    <a:ext uri="{9D8B030D-6E8A-4147-A177-3AD203B41FA5}">
                      <a16:colId xmlns:a16="http://schemas.microsoft.com/office/drawing/2014/main" val="1845386985"/>
                    </a:ext>
                  </a:extLst>
                </a:gridCol>
              </a:tblGrid>
              <a:tr h="370840">
                <a:tc>
                  <a:txBody>
                    <a:bodyPr/>
                    <a:lstStyle/>
                    <a:p>
                      <a:r>
                        <a:rPr lang="en-US" dirty="0" smtClean="0"/>
                        <a:t>Action Step</a:t>
                      </a:r>
                      <a:endParaRPr lang="en-US" dirty="0"/>
                    </a:p>
                  </a:txBody>
                  <a:tcPr/>
                </a:tc>
                <a:tc>
                  <a:txBody>
                    <a:bodyPr/>
                    <a:lstStyle/>
                    <a:p>
                      <a:r>
                        <a:rPr lang="en-US" dirty="0" smtClean="0"/>
                        <a:t>Responsible</a:t>
                      </a:r>
                      <a:endParaRPr lang="en-US" dirty="0"/>
                    </a:p>
                  </a:txBody>
                  <a:tcPr/>
                </a:tc>
                <a:tc>
                  <a:txBody>
                    <a:bodyPr/>
                    <a:lstStyle/>
                    <a:p>
                      <a:r>
                        <a:rPr lang="en-US" dirty="0" smtClean="0"/>
                        <a:t>Deadline</a:t>
                      </a:r>
                      <a:endParaRPr lang="en-US" dirty="0"/>
                    </a:p>
                  </a:txBody>
                  <a:tcPr/>
                </a:tc>
                <a:tc>
                  <a:txBody>
                    <a:bodyPr/>
                    <a:lstStyle/>
                    <a:p>
                      <a:r>
                        <a:rPr lang="en-US" dirty="0" smtClean="0"/>
                        <a:t>Status</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92461505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9544471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297793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2627175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9681058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839951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8125502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73218396"/>
                  </a:ext>
                </a:extLst>
              </a:tr>
            </a:tbl>
          </a:graphicData>
        </a:graphic>
      </p:graphicFrame>
      <p:sp>
        <p:nvSpPr>
          <p:cNvPr id="2" name="Slide Number Placeholder 1"/>
          <p:cNvSpPr>
            <a:spLocks noGrp="1"/>
          </p:cNvSpPr>
          <p:nvPr>
            <p:ph type="sldNum" sz="quarter" idx="12"/>
          </p:nvPr>
        </p:nvSpPr>
        <p:spPr/>
        <p:txBody>
          <a:bodyPr/>
          <a:lstStyle/>
          <a:p>
            <a:fld id="{DC228E2F-9F84-4899-B66D-65DC5D3D534B}" type="slidenum">
              <a:rPr lang="en-US" smtClean="0"/>
              <a:t>17</a:t>
            </a:fld>
            <a:endParaRPr lang="en-US"/>
          </a:p>
        </p:txBody>
      </p:sp>
    </p:spTree>
    <p:extLst>
      <p:ext uri="{BB962C8B-B14F-4D97-AF65-F5344CB8AC3E}">
        <p14:creationId xmlns:p14="http://schemas.microsoft.com/office/powerpoint/2010/main" val="703078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2"/>
          </a:solidFill>
        </p:spPr>
        <p:txBody>
          <a:bodyPr/>
          <a:lstStyle/>
          <a:p>
            <a:r>
              <a:rPr lang="en-US" dirty="0" smtClean="0"/>
              <a:t>STUDY</a:t>
            </a:r>
            <a:endParaRPr lang="en-US" dirty="0"/>
          </a:p>
        </p:txBody>
      </p:sp>
      <p:sp>
        <p:nvSpPr>
          <p:cNvPr id="4" name="Text Placeholder 3"/>
          <p:cNvSpPr>
            <a:spLocks noGrp="1"/>
          </p:cNvSpPr>
          <p:nvPr>
            <p:ph type="body" idx="1"/>
          </p:nvPr>
        </p:nvSpPr>
        <p:spPr>
          <a:solidFill>
            <a:schemeClr val="accent4"/>
          </a:solidFill>
        </p:spPr>
        <p:txBody>
          <a:bodyPr/>
          <a:lstStyle/>
          <a:p>
            <a:r>
              <a:rPr lang="en-US" dirty="0"/>
              <a:t>PLAN – DO – </a:t>
            </a:r>
            <a:r>
              <a:rPr lang="en-US" b="1" dirty="0"/>
              <a:t>STUDY</a:t>
            </a:r>
            <a:r>
              <a:rPr lang="en-US" dirty="0"/>
              <a:t> – ACT </a:t>
            </a:r>
          </a:p>
          <a:p>
            <a:endParaRPr lang="en-US" dirty="0"/>
          </a:p>
        </p:txBody>
      </p:sp>
      <p:pic>
        <p:nvPicPr>
          <p:cNvPr id="5" name="Graphic 31" descr="Checkmark with solid fill">
            <a:extLst>
              <a:ext uri="{FF2B5EF4-FFF2-40B4-BE49-F238E27FC236}">
                <a16:creationId xmlns:a16="http://schemas.microsoft.com/office/drawing/2014/main" id="{A1979511-4981-D936-A31B-DF45E62377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1850" y="1709738"/>
            <a:ext cx="610910" cy="610910"/>
          </a:xfrm>
          <a:prstGeom prst="rect">
            <a:avLst/>
          </a:prstGeom>
        </p:spPr>
      </p:pic>
      <p:sp>
        <p:nvSpPr>
          <p:cNvPr id="2" name="Slide Number Placeholder 1"/>
          <p:cNvSpPr>
            <a:spLocks noGrp="1"/>
          </p:cNvSpPr>
          <p:nvPr>
            <p:ph type="sldNum" sz="quarter" idx="12"/>
          </p:nvPr>
        </p:nvSpPr>
        <p:spPr/>
        <p:txBody>
          <a:bodyPr/>
          <a:lstStyle/>
          <a:p>
            <a:fld id="{DC228E2F-9F84-4899-B66D-65DC5D3D534B}" type="slidenum">
              <a:rPr lang="en-US" smtClean="0"/>
              <a:t>18</a:t>
            </a:fld>
            <a:endParaRPr lang="en-US"/>
          </a:p>
        </p:txBody>
      </p:sp>
    </p:spTree>
    <p:extLst>
      <p:ext uri="{BB962C8B-B14F-4D97-AF65-F5344CB8AC3E}">
        <p14:creationId xmlns:p14="http://schemas.microsoft.com/office/powerpoint/2010/main" val="3518800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dirty="0" smtClean="0"/>
              <a:t>Measuring Change</a:t>
            </a:r>
            <a:endParaRPr lang="en-US" dirty="0"/>
          </a:p>
        </p:txBody>
      </p:sp>
      <p:sp>
        <p:nvSpPr>
          <p:cNvPr id="3" name="Content Placeholder 2"/>
          <p:cNvSpPr>
            <a:spLocks noGrp="1"/>
          </p:cNvSpPr>
          <p:nvPr>
            <p:ph idx="1"/>
          </p:nvPr>
        </p:nvSpPr>
        <p:spPr>
          <a:solidFill>
            <a:schemeClr val="accent4"/>
          </a:solidFill>
        </p:spPr>
        <p:txBody>
          <a:bodyPr>
            <a:normAutofit fontScale="92500" lnSpcReduction="10000"/>
          </a:bodyPr>
          <a:lstStyle/>
          <a:p>
            <a:pPr marL="0" indent="0">
              <a:lnSpc>
                <a:spcPct val="80000"/>
              </a:lnSpc>
              <a:buNone/>
              <a:defRPr/>
            </a:pPr>
            <a:endParaRPr lang="en-US" dirty="0" smtClean="0">
              <a:ea typeface="ＭＳ Ｐゴシック" charset="0"/>
            </a:endParaRPr>
          </a:p>
          <a:p>
            <a:pPr marL="0" indent="0">
              <a:lnSpc>
                <a:spcPct val="80000"/>
              </a:lnSpc>
              <a:buNone/>
              <a:defRPr/>
            </a:pPr>
            <a:r>
              <a:rPr lang="en-US" dirty="0" smtClean="0">
                <a:ea typeface="ＭＳ Ｐゴシック" charset="0"/>
              </a:rPr>
              <a:t>Describe </a:t>
            </a:r>
            <a:r>
              <a:rPr lang="en-US" dirty="0">
                <a:ea typeface="ＭＳ Ｐゴシック" charset="0"/>
              </a:rPr>
              <a:t>the measures you used to evaluate your tests of change.  Test of change measures assess effects of interventions within a designated period of time.</a:t>
            </a:r>
          </a:p>
          <a:p>
            <a:pPr>
              <a:lnSpc>
                <a:spcPct val="80000"/>
              </a:lnSpc>
              <a:defRPr/>
            </a:pPr>
            <a:r>
              <a:rPr lang="en-US" sz="2400" dirty="0">
                <a:ea typeface="ＭＳ Ｐゴシック" charset="0"/>
              </a:rPr>
              <a:t>Examples:  Use of Teach back tool to increase adherence</a:t>
            </a:r>
          </a:p>
          <a:p>
            <a:pPr lvl="1">
              <a:lnSpc>
                <a:spcPct val="80000"/>
              </a:lnSpc>
              <a:defRPr/>
            </a:pPr>
            <a:r>
              <a:rPr lang="en-US" sz="2200" dirty="0">
                <a:ea typeface="ＭＳ Ｐゴシック" charset="0"/>
              </a:rPr>
              <a:t>Measure 1</a:t>
            </a:r>
            <a:r>
              <a:rPr lang="en-US" dirty="0">
                <a:ea typeface="ＭＳ Ｐゴシック" charset="0"/>
              </a:rPr>
              <a:t>:</a:t>
            </a:r>
          </a:p>
          <a:p>
            <a:pPr lvl="2">
              <a:lnSpc>
                <a:spcPct val="80000"/>
              </a:lnSpc>
              <a:defRPr/>
            </a:pPr>
            <a:r>
              <a:rPr lang="en-US" dirty="0">
                <a:ea typeface="ＭＳ Ｐゴシック" charset="0"/>
              </a:rPr>
              <a:t>Numerator:  number of patients who received teach back on medical adherence from August 1, 2017 to November 30, 2017</a:t>
            </a:r>
          </a:p>
          <a:p>
            <a:pPr lvl="2">
              <a:lnSpc>
                <a:spcPct val="80000"/>
              </a:lnSpc>
              <a:defRPr/>
            </a:pPr>
            <a:r>
              <a:rPr lang="en-US" dirty="0">
                <a:ea typeface="ＭＳ Ｐゴシック" charset="0"/>
              </a:rPr>
              <a:t>Denominator:  number of patients who are not suppressed between August 1, 2017 and November 30, 2017</a:t>
            </a:r>
          </a:p>
          <a:p>
            <a:pPr lvl="1">
              <a:lnSpc>
                <a:spcPct val="80000"/>
              </a:lnSpc>
              <a:defRPr/>
            </a:pPr>
            <a:r>
              <a:rPr lang="en-US" sz="2200" dirty="0">
                <a:ea typeface="ＭＳ Ｐゴシック" charset="0"/>
              </a:rPr>
              <a:t>Measure 2</a:t>
            </a:r>
            <a:r>
              <a:rPr lang="en-US" sz="2000" dirty="0">
                <a:ea typeface="ＭＳ Ｐゴシック" charset="0"/>
              </a:rPr>
              <a:t>:</a:t>
            </a:r>
          </a:p>
          <a:p>
            <a:pPr lvl="2">
              <a:lnSpc>
                <a:spcPct val="80000"/>
              </a:lnSpc>
              <a:defRPr/>
            </a:pPr>
            <a:r>
              <a:rPr lang="en-US" dirty="0">
                <a:ea typeface="ＭＳ Ｐゴシック" charset="0"/>
              </a:rPr>
              <a:t>Numerator:  number of patients who received teach back and are suppressed from August 1, 2017 to December 31, 2017</a:t>
            </a:r>
          </a:p>
          <a:p>
            <a:pPr lvl="2">
              <a:lnSpc>
                <a:spcPct val="80000"/>
              </a:lnSpc>
              <a:defRPr/>
            </a:pPr>
            <a:r>
              <a:rPr lang="en-US" dirty="0">
                <a:ea typeface="ＭＳ Ｐゴシック" charset="0"/>
              </a:rPr>
              <a:t>Denominator:  number of patients who received the teach back on medical adherence from August 1, 2017 to November 30, 2017.</a:t>
            </a:r>
          </a:p>
          <a:p>
            <a:pPr marL="0" indent="0">
              <a:buNone/>
            </a:pPr>
            <a:endParaRPr lang="en-US" dirty="0"/>
          </a:p>
        </p:txBody>
      </p:sp>
      <p:sp>
        <p:nvSpPr>
          <p:cNvPr id="4" name="Slide Number Placeholder 3"/>
          <p:cNvSpPr>
            <a:spLocks noGrp="1"/>
          </p:cNvSpPr>
          <p:nvPr>
            <p:ph type="sldNum" sz="quarter" idx="12"/>
          </p:nvPr>
        </p:nvSpPr>
        <p:spPr/>
        <p:txBody>
          <a:bodyPr/>
          <a:lstStyle/>
          <a:p>
            <a:fld id="{DC228E2F-9F84-4899-B66D-65DC5D3D534B}" type="slidenum">
              <a:rPr lang="en-US" smtClean="0"/>
              <a:t>19</a:t>
            </a:fld>
            <a:endParaRPr lang="en-US"/>
          </a:p>
        </p:txBody>
      </p:sp>
    </p:spTree>
    <p:extLst>
      <p:ext uri="{BB962C8B-B14F-4D97-AF65-F5344CB8AC3E}">
        <p14:creationId xmlns:p14="http://schemas.microsoft.com/office/powerpoint/2010/main" val="150604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598526"/>
          </a:solidFill>
        </p:spPr>
        <p:txBody>
          <a:bodyPr/>
          <a:lstStyle/>
          <a:p>
            <a:pPr algn="ctr"/>
            <a:r>
              <a:rPr lang="en-US" dirty="0" smtClean="0"/>
              <a:t>QI Project Workbook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0786390"/>
              </p:ext>
            </p:extLst>
          </p:nvPr>
        </p:nvGraphicFramePr>
        <p:xfrm>
          <a:off x="3367369" y="1811799"/>
          <a:ext cx="8526291" cy="760262"/>
        </p:xfrm>
        <a:graphic>
          <a:graphicData uri="http://schemas.openxmlformats.org/drawingml/2006/table">
            <a:tbl>
              <a:tblPr firstRow="1" bandRow="1">
                <a:tableStyleId>{5C22544A-7EE6-4342-B048-85BDC9FD1C3A}</a:tableStyleId>
              </a:tblPr>
              <a:tblGrid>
                <a:gridCol w="8526291">
                  <a:extLst>
                    <a:ext uri="{9D8B030D-6E8A-4147-A177-3AD203B41FA5}">
                      <a16:colId xmlns:a16="http://schemas.microsoft.com/office/drawing/2014/main" val="2528803361"/>
                    </a:ext>
                  </a:extLst>
                </a:gridCol>
              </a:tblGrid>
              <a:tr h="760262">
                <a:tc>
                  <a:txBody>
                    <a:bodyPr/>
                    <a:lstStyle/>
                    <a:p>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sp>
        <p:nvSpPr>
          <p:cNvPr id="5" name="Title 2"/>
          <p:cNvSpPr txBox="1">
            <a:spLocks/>
          </p:cNvSpPr>
          <p:nvPr/>
        </p:nvSpPr>
        <p:spPr>
          <a:xfrm>
            <a:off x="51842" y="2904606"/>
            <a:ext cx="1771995" cy="60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Project Lead:</a:t>
            </a:r>
            <a:endParaRPr lang="en-US" sz="1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53587160"/>
              </p:ext>
            </p:extLst>
          </p:nvPr>
        </p:nvGraphicFramePr>
        <p:xfrm>
          <a:off x="1802832" y="2959531"/>
          <a:ext cx="4325107" cy="542499"/>
        </p:xfrm>
        <a:graphic>
          <a:graphicData uri="http://schemas.openxmlformats.org/drawingml/2006/table">
            <a:tbl>
              <a:tblPr firstRow="1" bandRow="1">
                <a:tableStyleId>{5C22544A-7EE6-4342-B048-85BDC9FD1C3A}</a:tableStyleId>
              </a:tblPr>
              <a:tblGrid>
                <a:gridCol w="4325107">
                  <a:extLst>
                    <a:ext uri="{9D8B030D-6E8A-4147-A177-3AD203B41FA5}">
                      <a16:colId xmlns:a16="http://schemas.microsoft.com/office/drawing/2014/main" val="2528803361"/>
                    </a:ext>
                  </a:extLst>
                </a:gridCol>
              </a:tblGrid>
              <a:tr h="542499">
                <a:tc>
                  <a:txBody>
                    <a:bodyPr/>
                    <a:lstStyle/>
                    <a:p>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sp>
        <p:nvSpPr>
          <p:cNvPr id="7" name="Title 2"/>
          <p:cNvSpPr txBox="1">
            <a:spLocks/>
          </p:cNvSpPr>
          <p:nvPr/>
        </p:nvSpPr>
        <p:spPr>
          <a:xfrm>
            <a:off x="6405253" y="2896336"/>
            <a:ext cx="2450522" cy="603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Project Lead Job Title:</a:t>
            </a:r>
            <a:endParaRPr lang="en-US" sz="18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42702986"/>
              </p:ext>
            </p:extLst>
          </p:nvPr>
        </p:nvGraphicFramePr>
        <p:xfrm>
          <a:off x="8599467" y="2950620"/>
          <a:ext cx="3294193" cy="542499"/>
        </p:xfrm>
        <a:graphic>
          <a:graphicData uri="http://schemas.openxmlformats.org/drawingml/2006/table">
            <a:tbl>
              <a:tblPr firstRow="1" bandRow="1">
                <a:tableStyleId>{5C22544A-7EE6-4342-B048-85BDC9FD1C3A}</a:tableStyleId>
              </a:tblPr>
              <a:tblGrid>
                <a:gridCol w="3294193">
                  <a:extLst>
                    <a:ext uri="{9D8B030D-6E8A-4147-A177-3AD203B41FA5}">
                      <a16:colId xmlns:a16="http://schemas.microsoft.com/office/drawing/2014/main" val="2528803361"/>
                    </a:ext>
                  </a:extLst>
                </a:gridCol>
              </a:tblGrid>
              <a:tr h="542499">
                <a:tc>
                  <a:txBody>
                    <a:bodyPr/>
                    <a:lstStyle/>
                    <a:p>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sp>
        <p:nvSpPr>
          <p:cNvPr id="9" name="Title 2"/>
          <p:cNvSpPr txBox="1">
            <a:spLocks/>
          </p:cNvSpPr>
          <p:nvPr/>
        </p:nvSpPr>
        <p:spPr>
          <a:xfrm>
            <a:off x="30837" y="3889822"/>
            <a:ext cx="1771995" cy="60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Agency:</a:t>
            </a:r>
            <a:endParaRPr lang="en-US" sz="1800" dirty="0">
              <a:solidFill>
                <a:schemeClr val="bg1"/>
              </a:solidFill>
            </a:endParaRPr>
          </a:p>
        </p:txBody>
      </p:sp>
      <p:sp>
        <p:nvSpPr>
          <p:cNvPr id="12" name="Title 2"/>
          <p:cNvSpPr txBox="1">
            <a:spLocks/>
          </p:cNvSpPr>
          <p:nvPr/>
        </p:nvSpPr>
        <p:spPr>
          <a:xfrm>
            <a:off x="-21005" y="4808301"/>
            <a:ext cx="3034914" cy="603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Project Start Date:</a:t>
            </a:r>
            <a:endParaRPr lang="en-US" sz="1800" dirty="0">
              <a:solidFill>
                <a:schemeClr val="bg1"/>
              </a:solidFill>
            </a:endParaRPr>
          </a:p>
        </p:txBody>
      </p:sp>
      <p:sp>
        <p:nvSpPr>
          <p:cNvPr id="14" name="Title 2"/>
          <p:cNvSpPr txBox="1">
            <a:spLocks/>
          </p:cNvSpPr>
          <p:nvPr/>
        </p:nvSpPr>
        <p:spPr>
          <a:xfrm>
            <a:off x="6171022" y="4765609"/>
            <a:ext cx="2319483" cy="60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Project End Date:</a:t>
            </a:r>
            <a:endParaRPr lang="en-US" sz="18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788105215"/>
              </p:ext>
            </p:extLst>
          </p:nvPr>
        </p:nvGraphicFramePr>
        <p:xfrm>
          <a:off x="1823838" y="3930767"/>
          <a:ext cx="4325107" cy="483410"/>
        </p:xfrm>
        <a:graphic>
          <a:graphicData uri="http://schemas.openxmlformats.org/drawingml/2006/table">
            <a:tbl>
              <a:tblPr firstRow="1" bandRow="1">
                <a:tableStyleId>{5C22544A-7EE6-4342-B048-85BDC9FD1C3A}</a:tableStyleId>
              </a:tblPr>
              <a:tblGrid>
                <a:gridCol w="4325107">
                  <a:extLst>
                    <a:ext uri="{9D8B030D-6E8A-4147-A177-3AD203B41FA5}">
                      <a16:colId xmlns:a16="http://schemas.microsoft.com/office/drawing/2014/main" val="2528803361"/>
                    </a:ext>
                  </a:extLst>
                </a:gridCol>
              </a:tblGrid>
              <a:tr h="483410">
                <a:tc>
                  <a:txBody>
                    <a:bodyPr/>
                    <a:lstStyle/>
                    <a:p>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sp>
        <p:nvSpPr>
          <p:cNvPr id="17" name="Text Placeholder 2"/>
          <p:cNvSpPr txBox="1">
            <a:spLocks/>
          </p:cNvSpPr>
          <p:nvPr/>
        </p:nvSpPr>
        <p:spPr>
          <a:xfrm>
            <a:off x="0" y="1811799"/>
            <a:ext cx="4274915" cy="711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smtClean="0">
                <a:solidFill>
                  <a:schemeClr val="bg1"/>
                </a:solidFill>
              </a:rPr>
              <a:t>Project </a:t>
            </a:r>
            <a:r>
              <a:rPr lang="en-US" sz="4800" dirty="0">
                <a:solidFill>
                  <a:schemeClr val="bg1"/>
                </a:solidFill>
              </a:rPr>
              <a:t>Title:</a:t>
            </a:r>
          </a:p>
        </p:txBody>
      </p:sp>
      <p:sp>
        <p:nvSpPr>
          <p:cNvPr id="18" name="Title 2"/>
          <p:cNvSpPr txBox="1">
            <a:spLocks/>
          </p:cNvSpPr>
          <p:nvPr/>
        </p:nvSpPr>
        <p:spPr>
          <a:xfrm>
            <a:off x="6171022" y="3845766"/>
            <a:ext cx="1771995" cy="603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Quarter:</a:t>
            </a:r>
            <a:endParaRPr lang="en-US" sz="1800" dirty="0">
              <a:solidFill>
                <a:schemeClr val="bg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327045167"/>
              </p:ext>
            </p:extLst>
          </p:nvPr>
        </p:nvGraphicFramePr>
        <p:xfrm>
          <a:off x="7346732" y="3871678"/>
          <a:ext cx="4546928" cy="640080"/>
        </p:xfrm>
        <a:graphic>
          <a:graphicData uri="http://schemas.openxmlformats.org/drawingml/2006/table">
            <a:tbl>
              <a:tblPr firstRow="1" bandRow="1">
                <a:tableStyleId>{5C22544A-7EE6-4342-B048-85BDC9FD1C3A}</a:tableStyleId>
              </a:tblPr>
              <a:tblGrid>
                <a:gridCol w="1136732">
                  <a:extLst>
                    <a:ext uri="{9D8B030D-6E8A-4147-A177-3AD203B41FA5}">
                      <a16:colId xmlns:a16="http://schemas.microsoft.com/office/drawing/2014/main" val="2528803361"/>
                    </a:ext>
                  </a:extLst>
                </a:gridCol>
                <a:gridCol w="1136732">
                  <a:extLst>
                    <a:ext uri="{9D8B030D-6E8A-4147-A177-3AD203B41FA5}">
                      <a16:colId xmlns:a16="http://schemas.microsoft.com/office/drawing/2014/main" val="1350714754"/>
                    </a:ext>
                  </a:extLst>
                </a:gridCol>
                <a:gridCol w="1136732">
                  <a:extLst>
                    <a:ext uri="{9D8B030D-6E8A-4147-A177-3AD203B41FA5}">
                      <a16:colId xmlns:a16="http://schemas.microsoft.com/office/drawing/2014/main" val="3628068747"/>
                    </a:ext>
                  </a:extLst>
                </a:gridCol>
                <a:gridCol w="1136732">
                  <a:extLst>
                    <a:ext uri="{9D8B030D-6E8A-4147-A177-3AD203B41FA5}">
                      <a16:colId xmlns:a16="http://schemas.microsoft.com/office/drawing/2014/main" val="1285410684"/>
                    </a:ext>
                  </a:extLst>
                </a:gridCol>
              </a:tblGrid>
              <a:tr h="542499">
                <a:tc>
                  <a:txBody>
                    <a:bodyPr/>
                    <a:lstStyle/>
                    <a:p>
                      <a:pPr marL="342900" indent="-342900">
                        <a:buFont typeface="Wingdings" panose="05000000000000000000" pitchFamily="2" charset="2"/>
                        <a:buChar char="q"/>
                      </a:pPr>
                      <a:r>
                        <a:rPr lang="en-US" b="0" dirty="0" smtClean="0">
                          <a:solidFill>
                            <a:srgbClr val="000000"/>
                          </a:solidFill>
                        </a:rPr>
                        <a:t>Oct-Dec</a:t>
                      </a:r>
                      <a:endParaRPr lang="en-US" b="0" dirty="0">
                        <a:solidFill>
                          <a:srgbClr val="000000"/>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rgbClr val="000000"/>
                          </a:solidFill>
                        </a:rPr>
                        <a:t>Jan-Mar</a:t>
                      </a:r>
                      <a:endParaRPr lang="en-US" b="0" dirty="0">
                        <a:solidFill>
                          <a:srgbClr val="000000"/>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rgbClr val="000000"/>
                          </a:solidFill>
                        </a:rPr>
                        <a:t>Apr-Jun</a:t>
                      </a:r>
                      <a:endParaRPr lang="en-US" b="0" dirty="0">
                        <a:solidFill>
                          <a:srgbClr val="000000"/>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rgbClr val="000000"/>
                          </a:solidFill>
                        </a:rPr>
                        <a:t>Jul-</a:t>
                      </a:r>
                      <a:r>
                        <a:rPr lang="en-US" b="0" baseline="0" dirty="0" smtClean="0">
                          <a:solidFill>
                            <a:srgbClr val="000000"/>
                          </a:solidFill>
                        </a:rPr>
                        <a:t> </a:t>
                      </a:r>
                      <a:r>
                        <a:rPr lang="en-US" b="0" dirty="0" smtClean="0">
                          <a:solidFill>
                            <a:srgbClr val="000000"/>
                          </a:solidFill>
                        </a:rPr>
                        <a:t>Sep</a:t>
                      </a:r>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sp>
        <p:nvSpPr>
          <p:cNvPr id="20" name="Title 2"/>
          <p:cNvSpPr txBox="1">
            <a:spLocks/>
          </p:cNvSpPr>
          <p:nvPr/>
        </p:nvSpPr>
        <p:spPr>
          <a:xfrm>
            <a:off x="30837" y="5658774"/>
            <a:ext cx="2633606" cy="60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dirty="0" smtClean="0">
                <a:solidFill>
                  <a:schemeClr val="bg1"/>
                </a:solidFill>
              </a:rPr>
              <a:t>Current Phase:</a:t>
            </a:r>
            <a:endParaRPr lang="en-US" sz="1800"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1511252091"/>
              </p:ext>
            </p:extLst>
          </p:nvPr>
        </p:nvGraphicFramePr>
        <p:xfrm>
          <a:off x="1823837" y="4851590"/>
          <a:ext cx="4325107" cy="483410"/>
        </p:xfrm>
        <a:graphic>
          <a:graphicData uri="http://schemas.openxmlformats.org/drawingml/2006/table">
            <a:tbl>
              <a:tblPr firstRow="1" bandRow="1">
                <a:tableStyleId>{5C22544A-7EE6-4342-B048-85BDC9FD1C3A}</a:tableStyleId>
              </a:tblPr>
              <a:tblGrid>
                <a:gridCol w="4325107">
                  <a:extLst>
                    <a:ext uri="{9D8B030D-6E8A-4147-A177-3AD203B41FA5}">
                      <a16:colId xmlns:a16="http://schemas.microsoft.com/office/drawing/2014/main" val="2528803361"/>
                    </a:ext>
                  </a:extLst>
                </a:gridCol>
              </a:tblGrid>
              <a:tr h="483410">
                <a:tc>
                  <a:txBody>
                    <a:bodyPr/>
                    <a:lstStyle/>
                    <a:p>
                      <a:r>
                        <a:rPr lang="en-US" b="0" dirty="0" smtClean="0">
                          <a:solidFill>
                            <a:srgbClr val="000000"/>
                          </a:solidFill>
                        </a:rPr>
                        <a:t>October 1, 2024</a:t>
                      </a:r>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796939798"/>
              </p:ext>
            </p:extLst>
          </p:nvPr>
        </p:nvGraphicFramePr>
        <p:xfrm>
          <a:off x="7974376" y="4819115"/>
          <a:ext cx="3952014" cy="483410"/>
        </p:xfrm>
        <a:graphic>
          <a:graphicData uri="http://schemas.openxmlformats.org/drawingml/2006/table">
            <a:tbl>
              <a:tblPr firstRow="1" bandRow="1">
                <a:tableStyleId>{5C22544A-7EE6-4342-B048-85BDC9FD1C3A}</a:tableStyleId>
              </a:tblPr>
              <a:tblGrid>
                <a:gridCol w="3952014">
                  <a:extLst>
                    <a:ext uri="{9D8B030D-6E8A-4147-A177-3AD203B41FA5}">
                      <a16:colId xmlns:a16="http://schemas.microsoft.com/office/drawing/2014/main" val="2528803361"/>
                    </a:ext>
                  </a:extLst>
                </a:gridCol>
              </a:tblGrid>
              <a:tr h="483410">
                <a:tc>
                  <a:txBody>
                    <a:bodyPr/>
                    <a:lstStyle/>
                    <a:p>
                      <a:r>
                        <a:rPr lang="en-US" b="0" dirty="0" smtClean="0">
                          <a:solidFill>
                            <a:srgbClr val="000000"/>
                          </a:solidFill>
                        </a:rPr>
                        <a:t>September 30, 2024</a:t>
                      </a:r>
                      <a:endParaRPr lang="en-US" b="0" dirty="0">
                        <a:solidFill>
                          <a:srgbClr val="000000"/>
                        </a:solidFill>
                      </a:endParaRPr>
                    </a:p>
                  </a:txBody>
                  <a:tcPr>
                    <a:solidFill>
                      <a:srgbClr val="DCECF7"/>
                    </a:solidFill>
                  </a:tcPr>
                </a:tc>
                <a:extLst>
                  <a:ext uri="{0D108BD9-81ED-4DB2-BD59-A6C34878D82A}">
                    <a16:rowId xmlns:a16="http://schemas.microsoft.com/office/drawing/2014/main" val="2372742367"/>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870218615"/>
              </p:ext>
            </p:extLst>
          </p:nvPr>
        </p:nvGraphicFramePr>
        <p:xfrm>
          <a:off x="1823837" y="5732656"/>
          <a:ext cx="10069829" cy="483410"/>
        </p:xfrm>
        <a:graphic>
          <a:graphicData uri="http://schemas.openxmlformats.org/drawingml/2006/table">
            <a:tbl>
              <a:tblPr firstRow="1" bandRow="1">
                <a:tableStyleId>{5C22544A-7EE6-4342-B048-85BDC9FD1C3A}</a:tableStyleId>
              </a:tblPr>
              <a:tblGrid>
                <a:gridCol w="1434370">
                  <a:extLst>
                    <a:ext uri="{9D8B030D-6E8A-4147-A177-3AD203B41FA5}">
                      <a16:colId xmlns:a16="http://schemas.microsoft.com/office/drawing/2014/main" val="3635169931"/>
                    </a:ext>
                  </a:extLst>
                </a:gridCol>
                <a:gridCol w="2659117">
                  <a:extLst>
                    <a:ext uri="{9D8B030D-6E8A-4147-A177-3AD203B41FA5}">
                      <a16:colId xmlns:a16="http://schemas.microsoft.com/office/drawing/2014/main" val="3188496354"/>
                    </a:ext>
                  </a:extLst>
                </a:gridCol>
                <a:gridCol w="1923393">
                  <a:extLst>
                    <a:ext uri="{9D8B030D-6E8A-4147-A177-3AD203B41FA5}">
                      <a16:colId xmlns:a16="http://schemas.microsoft.com/office/drawing/2014/main" val="3719627402"/>
                    </a:ext>
                  </a:extLst>
                </a:gridCol>
                <a:gridCol w="1072055">
                  <a:extLst>
                    <a:ext uri="{9D8B030D-6E8A-4147-A177-3AD203B41FA5}">
                      <a16:colId xmlns:a16="http://schemas.microsoft.com/office/drawing/2014/main" val="2528803361"/>
                    </a:ext>
                  </a:extLst>
                </a:gridCol>
                <a:gridCol w="1019504">
                  <a:extLst>
                    <a:ext uri="{9D8B030D-6E8A-4147-A177-3AD203B41FA5}">
                      <a16:colId xmlns:a16="http://schemas.microsoft.com/office/drawing/2014/main" val="4101977828"/>
                    </a:ext>
                  </a:extLst>
                </a:gridCol>
                <a:gridCol w="1082565">
                  <a:extLst>
                    <a:ext uri="{9D8B030D-6E8A-4147-A177-3AD203B41FA5}">
                      <a16:colId xmlns:a16="http://schemas.microsoft.com/office/drawing/2014/main" val="1728441976"/>
                    </a:ext>
                  </a:extLst>
                </a:gridCol>
                <a:gridCol w="878825">
                  <a:extLst>
                    <a:ext uri="{9D8B030D-6E8A-4147-A177-3AD203B41FA5}">
                      <a16:colId xmlns:a16="http://schemas.microsoft.com/office/drawing/2014/main" val="2367175573"/>
                    </a:ext>
                  </a:extLst>
                </a:gridCol>
              </a:tblGrid>
              <a:tr h="483410">
                <a:tc>
                  <a:txBody>
                    <a:bodyPr/>
                    <a:lstStyle/>
                    <a:p>
                      <a:pPr marL="285750" indent="-285750">
                        <a:buFont typeface="Wingdings" panose="05000000000000000000" pitchFamily="2" charset="2"/>
                        <a:buChar char="q"/>
                      </a:pPr>
                      <a:r>
                        <a:rPr lang="en-US" b="0" dirty="0" smtClean="0">
                          <a:solidFill>
                            <a:schemeClr val="bg1"/>
                          </a:solidFill>
                        </a:rPr>
                        <a:t>Discovery</a:t>
                      </a:r>
                      <a:endParaRPr lang="en-US" b="0" dirty="0">
                        <a:solidFill>
                          <a:schemeClr val="bg1"/>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chemeClr val="bg1"/>
                          </a:solidFill>
                        </a:rPr>
                        <a:t>Root Cause Analysis</a:t>
                      </a:r>
                      <a:endParaRPr lang="en-US" b="0" dirty="0">
                        <a:solidFill>
                          <a:schemeClr val="bg1"/>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chemeClr val="bg1"/>
                          </a:solidFill>
                        </a:rPr>
                        <a:t>3 Questions</a:t>
                      </a:r>
                      <a:endParaRPr lang="en-US" b="0" dirty="0">
                        <a:solidFill>
                          <a:schemeClr val="bg1"/>
                        </a:solidFill>
                      </a:endParaRPr>
                    </a:p>
                  </a:txBody>
                  <a:tcPr>
                    <a:solidFill>
                      <a:srgbClr val="DCECF7"/>
                    </a:solidFill>
                  </a:tcPr>
                </a:tc>
                <a:tc>
                  <a:txBody>
                    <a:bodyPr/>
                    <a:lstStyle/>
                    <a:p>
                      <a:pPr marL="285750" indent="-285750">
                        <a:buFont typeface="Wingdings" panose="05000000000000000000" pitchFamily="2" charset="2"/>
                        <a:buChar char="q"/>
                      </a:pPr>
                      <a:r>
                        <a:rPr lang="en-US" b="0" dirty="0" smtClean="0">
                          <a:solidFill>
                            <a:schemeClr val="bg2"/>
                          </a:solidFill>
                        </a:rPr>
                        <a:t>Plan</a:t>
                      </a:r>
                      <a:endParaRPr lang="en-US" b="0" dirty="0">
                        <a:solidFill>
                          <a:schemeClr val="bg2"/>
                        </a:solidFill>
                      </a:endParaRPr>
                    </a:p>
                  </a:txBody>
                  <a:tcPr>
                    <a:solidFill>
                      <a:srgbClr val="DCEC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smtClean="0">
                          <a:solidFill>
                            <a:schemeClr val="accent1"/>
                          </a:solidFill>
                        </a:rPr>
                        <a:t>Do</a:t>
                      </a:r>
                    </a:p>
                  </a:txBody>
                  <a:tcPr>
                    <a:solidFill>
                      <a:srgbClr val="DCEC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smtClean="0">
                          <a:solidFill>
                            <a:schemeClr val="accent2"/>
                          </a:solidFill>
                        </a:rPr>
                        <a:t>Study</a:t>
                      </a:r>
                    </a:p>
                  </a:txBody>
                  <a:tcPr>
                    <a:solidFill>
                      <a:srgbClr val="DCEC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smtClean="0">
                          <a:solidFill>
                            <a:schemeClr val="accent3"/>
                          </a:solidFill>
                        </a:rPr>
                        <a:t>Act</a:t>
                      </a:r>
                    </a:p>
                  </a:txBody>
                  <a:tcPr>
                    <a:solidFill>
                      <a:srgbClr val="DCECF7"/>
                    </a:solidFill>
                  </a:tcPr>
                </a:tc>
                <a:extLst>
                  <a:ext uri="{0D108BD9-81ED-4DB2-BD59-A6C34878D82A}">
                    <a16:rowId xmlns:a16="http://schemas.microsoft.com/office/drawing/2014/main" val="2372742367"/>
                  </a:ext>
                </a:extLst>
              </a:tr>
            </a:tbl>
          </a:graphicData>
        </a:graphic>
      </p:graphicFrame>
      <p:sp>
        <p:nvSpPr>
          <p:cNvPr id="2" name="Slide Number Placeholder 1"/>
          <p:cNvSpPr>
            <a:spLocks noGrp="1"/>
          </p:cNvSpPr>
          <p:nvPr>
            <p:ph type="sldNum" sz="quarter" idx="12"/>
          </p:nvPr>
        </p:nvSpPr>
        <p:spPr/>
        <p:txBody>
          <a:bodyPr/>
          <a:lstStyle/>
          <a:p>
            <a:fld id="{DC228E2F-9F84-4899-B66D-65DC5D3D534B}" type="slidenum">
              <a:rPr lang="en-US" smtClean="0"/>
              <a:t>2</a:t>
            </a:fld>
            <a:endParaRPr lang="en-US"/>
          </a:p>
        </p:txBody>
      </p:sp>
    </p:spTree>
    <p:extLst>
      <p:ext uri="{BB962C8B-B14F-4D97-AF65-F5344CB8AC3E}">
        <p14:creationId xmlns:p14="http://schemas.microsoft.com/office/powerpoint/2010/main" val="4070875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t>Improvement Results</a:t>
            </a:r>
            <a:endParaRPr lang="en-US" dirty="0"/>
          </a:p>
        </p:txBody>
      </p:sp>
      <p:sp>
        <p:nvSpPr>
          <p:cNvPr id="3" name="Content Placeholder 2"/>
          <p:cNvSpPr>
            <a:spLocks noGrp="1"/>
          </p:cNvSpPr>
          <p:nvPr>
            <p:ph idx="1"/>
          </p:nvPr>
        </p:nvSpPr>
        <p:spPr>
          <a:solidFill>
            <a:schemeClr val="accent4"/>
          </a:solidFill>
        </p:spPr>
        <p:txBody>
          <a:bodyPr/>
          <a:lstStyle/>
          <a:p>
            <a:endParaRPr lang="en-US" altLang="en-US" sz="2200" dirty="0" smtClean="0"/>
          </a:p>
          <a:p>
            <a:r>
              <a:rPr lang="en-US" altLang="en-US" sz="2200" dirty="0" smtClean="0"/>
              <a:t>Concisely </a:t>
            </a:r>
            <a:r>
              <a:rPr lang="en-US" altLang="en-US" sz="2200" dirty="0"/>
              <a:t>describe what happened during your tests of change</a:t>
            </a:r>
          </a:p>
          <a:p>
            <a:pPr lvl="1"/>
            <a:r>
              <a:rPr lang="en-US" altLang="en-US" sz="2200" dirty="0"/>
              <a:t>Were you able to implement your plan? What changes did you need to make?</a:t>
            </a:r>
          </a:p>
          <a:p>
            <a:pPr lvl="1"/>
            <a:r>
              <a:rPr lang="en-US" altLang="en-US" sz="2200" dirty="0"/>
              <a:t>What were your results?</a:t>
            </a:r>
          </a:p>
          <a:p>
            <a:pPr lvl="2"/>
            <a:r>
              <a:rPr lang="en-US" altLang="en-US" sz="2200" b="1" dirty="0"/>
              <a:t>Quantitative </a:t>
            </a:r>
            <a:r>
              <a:rPr lang="mr-IN" altLang="en-US" sz="2200" b="1" dirty="0"/>
              <a:t>–</a:t>
            </a:r>
            <a:r>
              <a:rPr lang="en-US" altLang="en-US" sz="2200" b="1" dirty="0"/>
              <a:t> </a:t>
            </a:r>
            <a:r>
              <a:rPr lang="en-US" altLang="en-US" sz="2200" dirty="0"/>
              <a:t>45 patients were not suppressed from 8/1/17 </a:t>
            </a:r>
            <a:r>
              <a:rPr lang="mr-IN" altLang="en-US" sz="2200" dirty="0"/>
              <a:t>–</a:t>
            </a:r>
            <a:r>
              <a:rPr lang="en-US" altLang="en-US" sz="2200" dirty="0"/>
              <a:t> 11/30/17; 40 patients received the teach back tool; 30 patients were suppressed by 12/31/17.  30/40 or 75%.</a:t>
            </a:r>
            <a:endParaRPr lang="en-US" altLang="en-US" sz="2200" b="1" dirty="0"/>
          </a:p>
          <a:p>
            <a:pPr lvl="2"/>
            <a:r>
              <a:rPr lang="en-US" altLang="en-US" sz="2200" b="1" dirty="0"/>
              <a:t>Qualitative data</a:t>
            </a:r>
            <a:r>
              <a:rPr lang="en-US" altLang="en-US" sz="2200" dirty="0"/>
              <a:t> </a:t>
            </a:r>
            <a:r>
              <a:rPr lang="mr-IN" altLang="en-US" sz="2200" dirty="0"/>
              <a:t>–</a:t>
            </a:r>
            <a:r>
              <a:rPr lang="en-US" altLang="en-US" sz="2200" dirty="0"/>
              <a:t> All Medical Case Managers (4) received training in teach back and use of the medication adherence tool.  Patients were able to teach back the information and many of them wanted to take home a copy of the tool to share with family and partners.</a:t>
            </a:r>
          </a:p>
          <a:p>
            <a:pPr marL="0" indent="0">
              <a:buNone/>
            </a:pPr>
            <a:endParaRPr lang="en-US" dirty="0"/>
          </a:p>
        </p:txBody>
      </p:sp>
      <p:sp>
        <p:nvSpPr>
          <p:cNvPr id="4" name="Slide Number Placeholder 3"/>
          <p:cNvSpPr>
            <a:spLocks noGrp="1"/>
          </p:cNvSpPr>
          <p:nvPr>
            <p:ph type="sldNum" sz="quarter" idx="12"/>
          </p:nvPr>
        </p:nvSpPr>
        <p:spPr/>
        <p:txBody>
          <a:bodyPr/>
          <a:lstStyle/>
          <a:p>
            <a:fld id="{DC228E2F-9F84-4899-B66D-65DC5D3D534B}" type="slidenum">
              <a:rPr lang="en-US" smtClean="0"/>
              <a:t>20</a:t>
            </a:fld>
            <a:endParaRPr lang="en-US"/>
          </a:p>
        </p:txBody>
      </p:sp>
    </p:spTree>
    <p:extLst>
      <p:ext uri="{BB962C8B-B14F-4D97-AF65-F5344CB8AC3E}">
        <p14:creationId xmlns:p14="http://schemas.microsoft.com/office/powerpoint/2010/main" val="166602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3"/>
          </a:solidFill>
        </p:spPr>
        <p:txBody>
          <a:bodyPr/>
          <a:lstStyle/>
          <a:p>
            <a:r>
              <a:rPr lang="en-US" dirty="0" smtClean="0"/>
              <a:t>ACT</a:t>
            </a:r>
            <a:endParaRPr lang="en-US" dirty="0"/>
          </a:p>
        </p:txBody>
      </p:sp>
      <p:sp>
        <p:nvSpPr>
          <p:cNvPr id="4" name="Text Placeholder 3"/>
          <p:cNvSpPr>
            <a:spLocks noGrp="1"/>
          </p:cNvSpPr>
          <p:nvPr>
            <p:ph type="body" idx="1"/>
          </p:nvPr>
        </p:nvSpPr>
        <p:spPr>
          <a:solidFill>
            <a:schemeClr val="accent5"/>
          </a:solidFill>
        </p:spPr>
        <p:txBody>
          <a:bodyPr/>
          <a:lstStyle/>
          <a:p>
            <a:r>
              <a:rPr lang="en-US" dirty="0"/>
              <a:t>PLAN – DO – STUDY – </a:t>
            </a:r>
            <a:r>
              <a:rPr lang="en-US" b="1" dirty="0"/>
              <a:t>ACT</a:t>
            </a:r>
            <a:r>
              <a:rPr lang="en-US" dirty="0"/>
              <a:t> </a:t>
            </a:r>
          </a:p>
          <a:p>
            <a:endParaRPr lang="en-US" dirty="0"/>
          </a:p>
        </p:txBody>
      </p:sp>
      <p:pic>
        <p:nvPicPr>
          <p:cNvPr id="5" name="Graphic 33" descr="Gears with solid fill">
            <a:extLst>
              <a:ext uri="{FF2B5EF4-FFF2-40B4-BE49-F238E27FC236}">
                <a16:creationId xmlns:a16="http://schemas.microsoft.com/office/drawing/2014/main" id="{36D7A537-6D01-4F31-793C-73010ADAE0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31850" y="1682750"/>
            <a:ext cx="820805" cy="820805"/>
          </a:xfrm>
          <a:prstGeom prst="rect">
            <a:avLst/>
          </a:prstGeom>
        </p:spPr>
      </p:pic>
      <p:sp>
        <p:nvSpPr>
          <p:cNvPr id="2" name="Slide Number Placeholder 1"/>
          <p:cNvSpPr>
            <a:spLocks noGrp="1"/>
          </p:cNvSpPr>
          <p:nvPr>
            <p:ph type="sldNum" sz="quarter" idx="12"/>
          </p:nvPr>
        </p:nvSpPr>
        <p:spPr/>
        <p:txBody>
          <a:bodyPr/>
          <a:lstStyle/>
          <a:p>
            <a:fld id="{DC228E2F-9F84-4899-B66D-65DC5D3D534B}" type="slidenum">
              <a:rPr lang="en-US" smtClean="0"/>
              <a:t>21</a:t>
            </a:fld>
            <a:endParaRPr lang="en-US"/>
          </a:p>
        </p:txBody>
      </p:sp>
    </p:spTree>
    <p:extLst>
      <p:ext uri="{BB962C8B-B14F-4D97-AF65-F5344CB8AC3E}">
        <p14:creationId xmlns:p14="http://schemas.microsoft.com/office/powerpoint/2010/main" val="272118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altLang="en-US" dirty="0" smtClean="0"/>
              <a:t>Control or Sustaining Gains</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sz="2400" dirty="0">
                <a:ea typeface="ＭＳ Ｐゴシック" charset="0"/>
              </a:rPr>
              <a:t>Based on your study or results, describe your follow up plans or what you will do for further investigation. </a:t>
            </a:r>
          </a:p>
          <a:p>
            <a:pPr marL="0" indent="0">
              <a:buNone/>
              <a:defRPr/>
            </a:pPr>
            <a:endParaRPr lang="en-US" sz="2400" dirty="0">
              <a:ea typeface="ＭＳ Ｐゴシック" charset="0"/>
            </a:endParaRPr>
          </a:p>
          <a:p>
            <a:pPr marL="342900" lvl="1" indent="-342900">
              <a:defRPr/>
            </a:pPr>
            <a:r>
              <a:rPr lang="en-US" dirty="0">
                <a:ea typeface="ＭＳ Ｐゴシック" charset="0"/>
              </a:rPr>
              <a:t>Will you continue to test process changes using your quality improvement project? How often?</a:t>
            </a:r>
          </a:p>
          <a:p>
            <a:pPr marL="342900" lvl="1" indent="-342900">
              <a:defRPr/>
            </a:pPr>
            <a:endParaRPr lang="en-US" dirty="0">
              <a:ea typeface="ＭＳ Ｐゴシック" charset="0"/>
            </a:endParaRPr>
          </a:p>
          <a:p>
            <a:pPr marL="342900" lvl="1" indent="-342900">
              <a:defRPr/>
            </a:pPr>
            <a:r>
              <a:rPr lang="en-US" dirty="0">
                <a:ea typeface="ＭＳ Ｐゴシック" charset="0"/>
              </a:rPr>
              <a:t>If the project did not yield expected results, </a:t>
            </a:r>
            <a:r>
              <a:rPr lang="en-US" dirty="0" smtClean="0">
                <a:ea typeface="ＭＳ Ｐゴシック" charset="0"/>
              </a:rPr>
              <a:t>will you </a:t>
            </a:r>
            <a:r>
              <a:rPr lang="en-US" dirty="0">
                <a:ea typeface="ＭＳ Ｐゴシック" charset="0"/>
              </a:rPr>
              <a:t>test another intervention(s) with those </a:t>
            </a:r>
            <a:r>
              <a:rPr lang="en-US" dirty="0" smtClean="0">
                <a:ea typeface="ＭＳ Ｐゴシック" charset="0"/>
              </a:rPr>
              <a:t>clients?</a:t>
            </a:r>
            <a:endParaRPr lang="en-US" dirty="0">
              <a:ea typeface="ＭＳ Ｐゴシック" charset="0"/>
            </a:endParaRPr>
          </a:p>
          <a:p>
            <a:endParaRPr lang="en-US" altLang="en-US" dirty="0"/>
          </a:p>
          <a:p>
            <a:r>
              <a:rPr lang="en-US" altLang="en-US" sz="2400" dirty="0" smtClean="0"/>
              <a:t>If </a:t>
            </a:r>
            <a:r>
              <a:rPr lang="en-US" altLang="en-US" sz="2400" dirty="0"/>
              <a:t>your QI Project was successful, what are your next steps?  </a:t>
            </a:r>
          </a:p>
          <a:p>
            <a:pPr lvl="1"/>
            <a:r>
              <a:rPr lang="en-US" altLang="en-US" dirty="0"/>
              <a:t>How will you sustain gains?</a:t>
            </a:r>
            <a:endParaRPr lang="en-US" altLang="en-US" i="1" dirty="0"/>
          </a:p>
          <a:p>
            <a:pPr lvl="1"/>
            <a:r>
              <a:rPr lang="en-US" altLang="en-US" dirty="0" smtClean="0"/>
              <a:t>How </a:t>
            </a:r>
            <a:r>
              <a:rPr lang="en-US" altLang="en-US" dirty="0"/>
              <a:t>frequently will you monitor your results?</a:t>
            </a:r>
          </a:p>
          <a:p>
            <a:pPr marL="0" indent="0">
              <a:buNone/>
            </a:pPr>
            <a:endParaRPr lang="en-US" dirty="0"/>
          </a:p>
        </p:txBody>
      </p:sp>
      <p:sp>
        <p:nvSpPr>
          <p:cNvPr id="4" name="Slide Number Placeholder 3"/>
          <p:cNvSpPr>
            <a:spLocks noGrp="1"/>
          </p:cNvSpPr>
          <p:nvPr>
            <p:ph type="sldNum" sz="quarter" idx="12"/>
          </p:nvPr>
        </p:nvSpPr>
        <p:spPr/>
        <p:txBody>
          <a:bodyPr/>
          <a:lstStyle/>
          <a:p>
            <a:fld id="{DC228E2F-9F84-4899-B66D-65DC5D3D534B}" type="slidenum">
              <a:rPr lang="en-US" smtClean="0"/>
              <a:t>22</a:t>
            </a:fld>
            <a:endParaRPr lang="en-US"/>
          </a:p>
        </p:txBody>
      </p:sp>
    </p:spTree>
    <p:extLst>
      <p:ext uri="{BB962C8B-B14F-4D97-AF65-F5344CB8AC3E}">
        <p14:creationId xmlns:p14="http://schemas.microsoft.com/office/powerpoint/2010/main" val="2919394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pPr algn="ctr"/>
            <a:r>
              <a:rPr lang="en-US" dirty="0" smtClean="0"/>
              <a:t>Technical Assistance &amp; Training Needs</a:t>
            </a:r>
            <a:endParaRPr lang="en-US" dirty="0"/>
          </a:p>
        </p:txBody>
      </p:sp>
      <p:sp>
        <p:nvSpPr>
          <p:cNvPr id="3" name="Content Placeholder 2"/>
          <p:cNvSpPr>
            <a:spLocks noGrp="1"/>
          </p:cNvSpPr>
          <p:nvPr>
            <p:ph idx="1"/>
          </p:nvPr>
        </p:nvSpPr>
        <p:spPr>
          <a:solidFill>
            <a:srgbClr val="4EA2D6"/>
          </a:solidFill>
        </p:spPr>
        <p:txBody>
          <a:bodyPr/>
          <a:lstStyle/>
          <a:p>
            <a:endParaRPr lang="en-US"/>
          </a:p>
        </p:txBody>
      </p:sp>
      <p:sp>
        <p:nvSpPr>
          <p:cNvPr id="4" name="Slide Number Placeholder 3"/>
          <p:cNvSpPr>
            <a:spLocks noGrp="1"/>
          </p:cNvSpPr>
          <p:nvPr>
            <p:ph type="sldNum" sz="quarter" idx="12"/>
          </p:nvPr>
        </p:nvSpPr>
        <p:spPr/>
        <p:txBody>
          <a:bodyPr/>
          <a:lstStyle/>
          <a:p>
            <a:fld id="{DC228E2F-9F84-4899-B66D-65DC5D3D534B}" type="slidenum">
              <a:rPr lang="en-US" smtClean="0"/>
              <a:t>23</a:t>
            </a:fld>
            <a:endParaRPr lang="en-US"/>
          </a:p>
        </p:txBody>
      </p:sp>
    </p:spTree>
    <p:extLst>
      <p:ext uri="{BB962C8B-B14F-4D97-AF65-F5344CB8AC3E}">
        <p14:creationId xmlns:p14="http://schemas.microsoft.com/office/powerpoint/2010/main" val="7171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normAutofit/>
          </a:bodyPr>
          <a:lstStyle/>
          <a:p>
            <a:pPr algn="ctr"/>
            <a:r>
              <a:rPr lang="en-US" dirty="0" smtClean="0"/>
              <a:t>Quality Management Reporting Due Dates</a:t>
            </a:r>
            <a:endParaRPr lang="en-US" dirty="0"/>
          </a:p>
        </p:txBody>
      </p:sp>
      <p:sp>
        <p:nvSpPr>
          <p:cNvPr id="4" name="Rectangle 3"/>
          <p:cNvSpPr/>
          <p:nvPr/>
        </p:nvSpPr>
        <p:spPr>
          <a:xfrm>
            <a:off x="5215855" y="3244334"/>
            <a:ext cx="1760290" cy="369332"/>
          </a:xfrm>
          <a:prstGeom prst="rect">
            <a:avLst/>
          </a:prstGeom>
        </p:spPr>
        <p:txBody>
          <a:bodyPr wrap="none">
            <a:spAutoFit/>
          </a:bodyPr>
          <a:lstStyle/>
          <a:p>
            <a:r>
              <a:rPr lang="en-US" dirty="0"/>
              <a:t>PDSA Workbook </a:t>
            </a:r>
          </a:p>
        </p:txBody>
      </p:sp>
      <p:graphicFrame>
        <p:nvGraphicFramePr>
          <p:cNvPr id="5" name="Content Placeholder 3"/>
          <p:cNvGraphicFramePr>
            <a:graphicFrameLocks noGrp="1"/>
          </p:cNvGraphicFramePr>
          <p:nvPr>
            <p:ph sz="half" idx="4294967295"/>
            <p:extLst>
              <p:ext uri="{D42A27DB-BD31-4B8C-83A1-F6EECF244321}">
                <p14:modId xmlns:p14="http://schemas.microsoft.com/office/powerpoint/2010/main" val="3455612710"/>
              </p:ext>
            </p:extLst>
          </p:nvPr>
        </p:nvGraphicFramePr>
        <p:xfrm>
          <a:off x="838200" y="2037347"/>
          <a:ext cx="10515600" cy="3566160"/>
        </p:xfrm>
        <a:graphic>
          <a:graphicData uri="http://schemas.openxmlformats.org/drawingml/2006/table">
            <a:tbl>
              <a:tblPr firstRow="1" bandRow="1">
                <a:tableStyleId>{F5AB1C69-6EDB-4FF4-983F-18BD219EF322}</a:tableStyleId>
              </a:tblPr>
              <a:tblGrid>
                <a:gridCol w="6829926">
                  <a:extLst>
                    <a:ext uri="{9D8B030D-6E8A-4147-A177-3AD203B41FA5}">
                      <a16:colId xmlns:a16="http://schemas.microsoft.com/office/drawing/2014/main" val="4259010831"/>
                    </a:ext>
                  </a:extLst>
                </a:gridCol>
                <a:gridCol w="3685674">
                  <a:extLst>
                    <a:ext uri="{9D8B030D-6E8A-4147-A177-3AD203B41FA5}">
                      <a16:colId xmlns:a16="http://schemas.microsoft.com/office/drawing/2014/main" val="1666447076"/>
                    </a:ext>
                  </a:extLst>
                </a:gridCol>
              </a:tblGrid>
              <a:tr h="247300">
                <a:tc>
                  <a:txBody>
                    <a:bodyPr/>
                    <a:lstStyle/>
                    <a:p>
                      <a:r>
                        <a:rPr lang="en-US" sz="2400" dirty="0" smtClean="0"/>
                        <a:t>Item</a:t>
                      </a:r>
                      <a:endParaRPr lang="en-US" sz="2400" dirty="0"/>
                    </a:p>
                  </a:txBody>
                  <a:tcPr>
                    <a:solidFill>
                      <a:srgbClr val="0E2B3D"/>
                    </a:solidFill>
                  </a:tcPr>
                </a:tc>
                <a:tc>
                  <a:txBody>
                    <a:bodyPr/>
                    <a:lstStyle/>
                    <a:p>
                      <a:r>
                        <a:rPr lang="en-US" sz="2400" dirty="0" smtClean="0"/>
                        <a:t>Due</a:t>
                      </a:r>
                      <a:endParaRPr lang="en-US" sz="2400" dirty="0"/>
                    </a:p>
                  </a:txBody>
                  <a:tcPr>
                    <a:solidFill>
                      <a:srgbClr val="0E2B3D"/>
                    </a:solidFill>
                  </a:tcPr>
                </a:tc>
                <a:extLst>
                  <a:ext uri="{0D108BD9-81ED-4DB2-BD59-A6C34878D82A}">
                    <a16:rowId xmlns:a16="http://schemas.microsoft.com/office/drawing/2014/main" val="2354690756"/>
                  </a:ext>
                </a:extLst>
              </a:tr>
              <a:tr h="370840">
                <a:tc>
                  <a:txBody>
                    <a:bodyPr/>
                    <a:lstStyle/>
                    <a:p>
                      <a:r>
                        <a:rPr lang="en-US" sz="2400" dirty="0" smtClean="0"/>
                        <a:t>Quality Management</a:t>
                      </a:r>
                      <a:r>
                        <a:rPr lang="en-US" sz="2400" baseline="0" dirty="0" smtClean="0"/>
                        <a:t> Plan (not in this PowerPoint)</a:t>
                      </a:r>
                      <a:endParaRPr lang="en-US" sz="2400" dirty="0"/>
                    </a:p>
                  </a:txBody>
                  <a:tcPr>
                    <a:solidFill>
                      <a:srgbClr val="DCECF7"/>
                    </a:solidFill>
                  </a:tcPr>
                </a:tc>
                <a:tc>
                  <a:txBody>
                    <a:bodyPr/>
                    <a:lstStyle/>
                    <a:p>
                      <a:r>
                        <a:rPr lang="en-US" sz="2400" dirty="0" smtClean="0"/>
                        <a:t>December 30, 2024</a:t>
                      </a:r>
                      <a:endParaRPr lang="en-US" sz="2400" dirty="0"/>
                    </a:p>
                  </a:txBody>
                  <a:tcPr>
                    <a:solidFill>
                      <a:srgbClr val="DCECF7"/>
                    </a:solidFill>
                  </a:tcPr>
                </a:tc>
                <a:extLst>
                  <a:ext uri="{0D108BD9-81ED-4DB2-BD59-A6C34878D82A}">
                    <a16:rowId xmlns:a16="http://schemas.microsoft.com/office/drawing/2014/main" val="1193940725"/>
                  </a:ext>
                </a:extLst>
              </a:tr>
              <a:tr h="370840">
                <a:tc>
                  <a:txBody>
                    <a:bodyPr/>
                    <a:lstStyle/>
                    <a:p>
                      <a:r>
                        <a:rPr lang="en-US" sz="2400" dirty="0" smtClean="0"/>
                        <a:t>Initial Storyboard Submission (through slide</a:t>
                      </a:r>
                      <a:r>
                        <a:rPr lang="en-US" sz="2400" baseline="0" dirty="0" smtClean="0"/>
                        <a:t> </a:t>
                      </a:r>
                      <a:r>
                        <a:rPr lang="en-US" sz="2400" baseline="0" dirty="0" smtClean="0">
                          <a:solidFill>
                            <a:schemeClr val="bg1"/>
                          </a:solidFill>
                        </a:rPr>
                        <a:t>5)</a:t>
                      </a:r>
                      <a:endParaRPr lang="en-US" sz="2400" dirty="0">
                        <a:solidFill>
                          <a:schemeClr val="bg1"/>
                        </a:solidFill>
                      </a:endParaRPr>
                    </a:p>
                  </a:txBody>
                  <a:tcPr>
                    <a:solidFill>
                      <a:srgbClr val="A7D1EB"/>
                    </a:solidFill>
                  </a:tcPr>
                </a:tc>
                <a:tc>
                  <a:txBody>
                    <a:bodyPr/>
                    <a:lstStyle/>
                    <a:p>
                      <a:r>
                        <a:rPr lang="en-US" sz="2400" dirty="0" smtClean="0"/>
                        <a:t>December 30,</a:t>
                      </a:r>
                      <a:r>
                        <a:rPr lang="en-US" sz="2400" baseline="0" dirty="0" smtClean="0"/>
                        <a:t> 2024</a:t>
                      </a:r>
                      <a:endParaRPr lang="en-US" sz="2400" dirty="0"/>
                    </a:p>
                  </a:txBody>
                  <a:tcPr>
                    <a:solidFill>
                      <a:srgbClr val="A7D1EB"/>
                    </a:solidFill>
                  </a:tcPr>
                </a:tc>
                <a:extLst>
                  <a:ext uri="{0D108BD9-81ED-4DB2-BD59-A6C34878D82A}">
                    <a16:rowId xmlns:a16="http://schemas.microsoft.com/office/drawing/2014/main" val="1864008738"/>
                  </a:ext>
                </a:extLst>
              </a:tr>
              <a:tr h="370840">
                <a:tc>
                  <a:txBody>
                    <a:bodyPr/>
                    <a:lstStyle/>
                    <a:p>
                      <a:r>
                        <a:rPr lang="en-US" sz="2400" dirty="0" smtClean="0"/>
                        <a:t>Quarterly Storyboard Update (through slide</a:t>
                      </a:r>
                      <a:r>
                        <a:rPr lang="en-US" sz="2400" baseline="0" dirty="0" smtClean="0"/>
                        <a:t> 5)</a:t>
                      </a:r>
                      <a:endParaRPr lang="en-US" sz="2400" dirty="0"/>
                    </a:p>
                  </a:txBody>
                  <a:tcPr>
                    <a:solidFill>
                      <a:srgbClr val="DCECF7"/>
                    </a:solidFill>
                  </a:tcPr>
                </a:tc>
                <a:tc>
                  <a:txBody>
                    <a:bodyPr/>
                    <a:lstStyle/>
                    <a:p>
                      <a:r>
                        <a:rPr lang="en-US" sz="2400" dirty="0" smtClean="0"/>
                        <a:t>2</a:t>
                      </a:r>
                      <a:r>
                        <a:rPr lang="en-US" sz="2400" baseline="0" dirty="0" smtClean="0"/>
                        <a:t> weeks before Q2 meeting</a:t>
                      </a:r>
                      <a:endParaRPr lang="en-US" sz="2400" dirty="0"/>
                    </a:p>
                  </a:txBody>
                  <a:tcPr>
                    <a:solidFill>
                      <a:srgbClr val="DCECF7"/>
                    </a:solidFill>
                  </a:tcPr>
                </a:tc>
                <a:extLst>
                  <a:ext uri="{0D108BD9-81ED-4DB2-BD59-A6C34878D82A}">
                    <a16:rowId xmlns:a16="http://schemas.microsoft.com/office/drawing/2014/main" val="27726291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Quarterly Storyboard Update (through</a:t>
                      </a:r>
                      <a:r>
                        <a:rPr lang="en-US" sz="2400" baseline="0" dirty="0" smtClean="0"/>
                        <a:t> slide 6)</a:t>
                      </a:r>
                      <a:endParaRPr lang="en-US" sz="2400" dirty="0" smtClean="0"/>
                    </a:p>
                  </a:txBody>
                  <a:tcPr>
                    <a:solidFill>
                      <a:srgbClr val="A7D1EB"/>
                    </a:solidFill>
                  </a:tcPr>
                </a:tc>
                <a:tc>
                  <a:txBody>
                    <a:bodyPr/>
                    <a:lstStyle/>
                    <a:p>
                      <a:r>
                        <a:rPr lang="en-US" sz="2400" dirty="0" smtClean="0"/>
                        <a:t>2</a:t>
                      </a:r>
                      <a:r>
                        <a:rPr lang="en-US" sz="2400" baseline="0" dirty="0" smtClean="0"/>
                        <a:t> weeks before Q3 meeting</a:t>
                      </a:r>
                      <a:endParaRPr lang="en-US" sz="2400" dirty="0"/>
                    </a:p>
                  </a:txBody>
                  <a:tcPr>
                    <a:solidFill>
                      <a:srgbClr val="A7D1EB"/>
                    </a:solidFill>
                  </a:tcPr>
                </a:tc>
                <a:extLst>
                  <a:ext uri="{0D108BD9-81ED-4DB2-BD59-A6C34878D82A}">
                    <a16:rowId xmlns:a16="http://schemas.microsoft.com/office/drawing/2014/main" val="1335026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Quarterly Storyboard Update (showing</a:t>
                      </a:r>
                      <a:r>
                        <a:rPr lang="en-US" sz="2400" baseline="0" dirty="0" smtClean="0"/>
                        <a:t> current progress between slides 7-22)</a:t>
                      </a:r>
                      <a:endParaRPr lang="en-US" sz="2400" dirty="0" smtClean="0"/>
                    </a:p>
                  </a:txBody>
                  <a:tcPr>
                    <a:solidFill>
                      <a:srgbClr val="DCECF7"/>
                    </a:solidFill>
                  </a:tcPr>
                </a:tc>
                <a:tc>
                  <a:txBody>
                    <a:bodyPr/>
                    <a:lstStyle/>
                    <a:p>
                      <a:r>
                        <a:rPr lang="en-US" sz="2400" dirty="0" smtClean="0"/>
                        <a:t>2</a:t>
                      </a:r>
                      <a:r>
                        <a:rPr lang="en-US" sz="2400" baseline="0" dirty="0" smtClean="0"/>
                        <a:t> weeks before Q4 meeting</a:t>
                      </a:r>
                      <a:endParaRPr lang="en-US" sz="2400" dirty="0"/>
                    </a:p>
                  </a:txBody>
                  <a:tcPr>
                    <a:solidFill>
                      <a:srgbClr val="DCECF7"/>
                    </a:solidFill>
                  </a:tcPr>
                </a:tc>
                <a:extLst>
                  <a:ext uri="{0D108BD9-81ED-4DB2-BD59-A6C34878D82A}">
                    <a16:rowId xmlns:a16="http://schemas.microsoft.com/office/drawing/2014/main" val="1004495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Final</a:t>
                      </a:r>
                      <a:r>
                        <a:rPr lang="en-US" sz="2400" baseline="0" dirty="0" smtClean="0"/>
                        <a:t> Storyboard Update (through slide 22)</a:t>
                      </a:r>
                      <a:endParaRPr lang="en-US" sz="2400" dirty="0" smtClean="0">
                        <a:solidFill>
                          <a:schemeClr val="bg1"/>
                        </a:solidFill>
                      </a:endParaRPr>
                    </a:p>
                  </a:txBody>
                  <a:tcPr>
                    <a:solidFill>
                      <a:srgbClr val="A7D1EB"/>
                    </a:solidFill>
                  </a:tcPr>
                </a:tc>
                <a:tc>
                  <a:txBody>
                    <a:bodyPr/>
                    <a:lstStyle/>
                    <a:p>
                      <a:r>
                        <a:rPr lang="en-US" sz="2400" dirty="0" smtClean="0"/>
                        <a:t>September 30, 2025</a:t>
                      </a:r>
                      <a:endParaRPr lang="en-US" sz="2400" dirty="0"/>
                    </a:p>
                  </a:txBody>
                  <a:tcPr>
                    <a:solidFill>
                      <a:srgbClr val="A7D1EB"/>
                    </a:solidFill>
                  </a:tcPr>
                </a:tc>
                <a:extLst>
                  <a:ext uri="{0D108BD9-81ED-4DB2-BD59-A6C34878D82A}">
                    <a16:rowId xmlns:a16="http://schemas.microsoft.com/office/drawing/2014/main" val="2983506225"/>
                  </a:ext>
                </a:extLst>
              </a:tr>
            </a:tbl>
          </a:graphicData>
        </a:graphic>
      </p:graphicFrame>
      <p:sp>
        <p:nvSpPr>
          <p:cNvPr id="3" name="TextBox 2"/>
          <p:cNvSpPr txBox="1"/>
          <p:nvPr/>
        </p:nvSpPr>
        <p:spPr>
          <a:xfrm>
            <a:off x="2821858" y="5856940"/>
            <a:ext cx="6548284" cy="369332"/>
          </a:xfrm>
          <a:prstGeom prst="rect">
            <a:avLst/>
          </a:prstGeom>
          <a:noFill/>
        </p:spPr>
        <p:txBody>
          <a:bodyPr wrap="square" rtlCol="0">
            <a:spAutoFit/>
          </a:bodyPr>
          <a:lstStyle/>
          <a:p>
            <a:r>
              <a:rPr lang="en-US" dirty="0">
                <a:solidFill>
                  <a:schemeClr val="bg1"/>
                </a:solidFill>
              </a:rPr>
              <a:t>Email documents to Darlene Anderson, </a:t>
            </a:r>
            <a:r>
              <a:rPr lang="en-US" dirty="0" smtClean="0">
                <a:solidFill>
                  <a:schemeClr val="bg1"/>
                </a:solidFill>
                <a:hlinkClick r:id="rId3"/>
              </a:rPr>
              <a:t>Darlene.Anderson2@la.gov</a:t>
            </a:r>
            <a:r>
              <a:rPr lang="en-US" dirty="0" smtClean="0">
                <a:solidFill>
                  <a:schemeClr val="bg1"/>
                </a:solidFill>
              </a:rPr>
              <a:t> </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DC228E2F-9F84-4899-B66D-65DC5D3D534B}" type="slidenum">
              <a:rPr lang="en-US" smtClean="0"/>
              <a:t>24</a:t>
            </a:fld>
            <a:endParaRPr lang="en-US"/>
          </a:p>
        </p:txBody>
      </p:sp>
    </p:spTree>
    <p:extLst>
      <p:ext uri="{BB962C8B-B14F-4D97-AF65-F5344CB8AC3E}">
        <p14:creationId xmlns:p14="http://schemas.microsoft.com/office/powerpoint/2010/main" val="249680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pPr algn="ctr"/>
            <a:r>
              <a:rPr lang="en-US" dirty="0" smtClean="0"/>
              <a:t>QM Committee</a:t>
            </a:r>
            <a:endParaRPr lang="en-US" dirty="0"/>
          </a:p>
        </p:txBody>
      </p:sp>
      <p:sp>
        <p:nvSpPr>
          <p:cNvPr id="4" name="Content Placeholder 3"/>
          <p:cNvSpPr>
            <a:spLocks noGrp="1"/>
          </p:cNvSpPr>
          <p:nvPr>
            <p:ph sz="half" idx="1"/>
          </p:nvPr>
        </p:nvSpPr>
        <p:spPr>
          <a:solidFill>
            <a:srgbClr val="4EA2D6"/>
          </a:solidFill>
        </p:spPr>
        <p:txBody>
          <a:bodyPr>
            <a:normAutofit fontScale="70000" lnSpcReduction="20000"/>
          </a:bodyPr>
          <a:lstStyle/>
          <a:p>
            <a:r>
              <a:rPr lang="en-US" dirty="0"/>
              <a:t>Process Owner: </a:t>
            </a:r>
            <a:endParaRPr lang="en-US" dirty="0" smtClean="0"/>
          </a:p>
          <a:p>
            <a:pPr lvl="1"/>
            <a:r>
              <a:rPr lang="en-US" i="1" dirty="0" smtClean="0"/>
              <a:t>The </a:t>
            </a:r>
            <a:r>
              <a:rPr lang="en-US" i="1" dirty="0"/>
              <a:t>process owner is usually the day-to-day improvement team leader. A day-to-day leader is the driver of the project, assuring that tests are implemented and overseeing data collection. </a:t>
            </a:r>
          </a:p>
          <a:p>
            <a:r>
              <a:rPr lang="en-US" dirty="0"/>
              <a:t>Subject Matter Expert(s): </a:t>
            </a:r>
            <a:endParaRPr lang="en-US" dirty="0" smtClean="0"/>
          </a:p>
          <a:p>
            <a:pPr lvl="1"/>
            <a:r>
              <a:rPr lang="en-US" i="1" dirty="0" smtClean="0"/>
              <a:t>Subject </a:t>
            </a:r>
            <a:r>
              <a:rPr lang="en-US" i="1" dirty="0"/>
              <a:t>matter experts have expertise in areas relevant to the improvement project.</a:t>
            </a:r>
          </a:p>
          <a:p>
            <a:r>
              <a:rPr lang="en-US" dirty="0"/>
              <a:t>Executive Sponsor: </a:t>
            </a:r>
            <a:endParaRPr lang="en-US" dirty="0" smtClean="0"/>
          </a:p>
          <a:p>
            <a:pPr lvl="1"/>
            <a:r>
              <a:rPr lang="en-US" i="1" dirty="0" smtClean="0"/>
              <a:t>A </a:t>
            </a:r>
            <a:r>
              <a:rPr lang="en-US" i="1" dirty="0"/>
              <a:t>successful improvement team needs a sponsor, someone with executive authority who can provide liaison with other areas of the organization, serve as a link to senior management and the strategic aims of the organization, provide resources and overcome barriers on behalf of the team, and provide accountability for the team members. </a:t>
            </a:r>
          </a:p>
          <a:p>
            <a:endParaRPr lang="en-US" dirty="0"/>
          </a:p>
        </p:txBody>
      </p:sp>
      <p:sp>
        <p:nvSpPr>
          <p:cNvPr id="5" name="Content Placeholder 4"/>
          <p:cNvSpPr>
            <a:spLocks noGrp="1"/>
          </p:cNvSpPr>
          <p:nvPr>
            <p:ph sz="half" idx="2"/>
          </p:nvPr>
        </p:nvSpPr>
        <p:spPr>
          <a:solidFill>
            <a:srgbClr val="4EA2D6"/>
          </a:solidFill>
        </p:spPr>
        <p:txBody>
          <a:bodyPr>
            <a:normAutofit fontScale="70000" lnSpcReduction="20000"/>
          </a:bodyPr>
          <a:lstStyle/>
          <a:p>
            <a:r>
              <a:rPr lang="en-US" dirty="0"/>
              <a:t>Team members:</a:t>
            </a:r>
          </a:p>
          <a:p>
            <a:pPr lvl="1"/>
            <a:r>
              <a:rPr lang="en-US" i="1" dirty="0"/>
              <a:t>Include team members who have knowledge of the process or system that is being improved and who represent a range of perspectives. At least one team member should have experience with improvement methods, such as through participating in past quality improvement (QI) initiatives or through formal QI training</a:t>
            </a:r>
            <a:r>
              <a:rPr lang="en-US" i="1" dirty="0" smtClean="0"/>
              <a:t>.</a:t>
            </a:r>
            <a:endParaRPr lang="en-US" i="1" dirty="0"/>
          </a:p>
        </p:txBody>
      </p:sp>
      <p:sp>
        <p:nvSpPr>
          <p:cNvPr id="3" name="Slide Number Placeholder 2"/>
          <p:cNvSpPr>
            <a:spLocks noGrp="1"/>
          </p:cNvSpPr>
          <p:nvPr>
            <p:ph type="sldNum" sz="quarter" idx="12"/>
          </p:nvPr>
        </p:nvSpPr>
        <p:spPr/>
        <p:txBody>
          <a:bodyPr/>
          <a:lstStyle/>
          <a:p>
            <a:fld id="{DC228E2F-9F84-4899-B66D-65DC5D3D534B}" type="slidenum">
              <a:rPr lang="en-US" smtClean="0"/>
              <a:t>3</a:t>
            </a:fld>
            <a:endParaRPr lang="en-US"/>
          </a:p>
        </p:txBody>
      </p:sp>
    </p:spTree>
    <p:extLst>
      <p:ext uri="{BB962C8B-B14F-4D97-AF65-F5344CB8AC3E}">
        <p14:creationId xmlns:p14="http://schemas.microsoft.com/office/powerpoint/2010/main" val="19444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564728" y="523081"/>
            <a:ext cx="9062545" cy="5811838"/>
          </a:xfrm>
          <a:prstGeom prst="rect">
            <a:avLst/>
          </a:prstGeom>
        </p:spPr>
      </p:pic>
      <p:sp>
        <p:nvSpPr>
          <p:cNvPr id="8" name="Slide Number Placeholder 7"/>
          <p:cNvSpPr>
            <a:spLocks noGrp="1"/>
          </p:cNvSpPr>
          <p:nvPr>
            <p:ph type="sldNum" sz="quarter" idx="12"/>
          </p:nvPr>
        </p:nvSpPr>
        <p:spPr/>
        <p:txBody>
          <a:bodyPr/>
          <a:lstStyle/>
          <a:p>
            <a:fld id="{DC228E2F-9F84-4899-B66D-65DC5D3D534B}" type="slidenum">
              <a:rPr lang="en-US" smtClean="0"/>
              <a:t>4</a:t>
            </a:fld>
            <a:endParaRPr lang="en-US"/>
          </a:p>
        </p:txBody>
      </p:sp>
    </p:spTree>
    <p:extLst>
      <p:ext uri="{BB962C8B-B14F-4D97-AF65-F5344CB8AC3E}">
        <p14:creationId xmlns:p14="http://schemas.microsoft.com/office/powerpoint/2010/main" val="93643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r>
              <a:rPr lang="en-US" dirty="0" smtClean="0"/>
              <a:t>Discovery</a:t>
            </a:r>
            <a:endParaRPr lang="en-US" dirty="0"/>
          </a:p>
        </p:txBody>
      </p:sp>
      <p:sp>
        <p:nvSpPr>
          <p:cNvPr id="4" name="Content Placeholder 3"/>
          <p:cNvSpPr>
            <a:spLocks noGrp="1"/>
          </p:cNvSpPr>
          <p:nvPr>
            <p:ph idx="1"/>
          </p:nvPr>
        </p:nvSpPr>
        <p:spPr>
          <a:solidFill>
            <a:srgbClr val="4EA2D6"/>
          </a:solidFill>
        </p:spPr>
        <p:txBody>
          <a:bodyPr>
            <a:normAutofit fontScale="77500" lnSpcReduction="20000"/>
          </a:bodyPr>
          <a:lstStyle/>
          <a:p>
            <a:pPr lvl="0"/>
            <a:r>
              <a:rPr lang="en-US" dirty="0"/>
              <a:t>What data do we have?  Consider various data sources (quant, </a:t>
            </a:r>
            <a:r>
              <a:rPr lang="en-US" dirty="0" err="1"/>
              <a:t>qual</a:t>
            </a:r>
            <a:r>
              <a:rPr lang="en-US" dirty="0"/>
              <a:t>, FG, etc.). </a:t>
            </a:r>
          </a:p>
          <a:p>
            <a:pPr lvl="0"/>
            <a:r>
              <a:rPr lang="en-US" dirty="0"/>
              <a:t>What is the data saying? </a:t>
            </a:r>
          </a:p>
          <a:p>
            <a:pPr lvl="0"/>
            <a:r>
              <a:rPr lang="en-US" dirty="0"/>
              <a:t>How does the data connect to things we're doing (initiatives, strategic goals)? </a:t>
            </a:r>
          </a:p>
          <a:p>
            <a:pPr lvl="0"/>
            <a:r>
              <a:rPr lang="en-US" dirty="0"/>
              <a:t>Who does the data represent? </a:t>
            </a:r>
          </a:p>
          <a:p>
            <a:pPr lvl="0"/>
            <a:r>
              <a:rPr lang="en-US" dirty="0"/>
              <a:t>Who else can we involve? </a:t>
            </a:r>
          </a:p>
          <a:p>
            <a:pPr lvl="0"/>
            <a:r>
              <a:rPr lang="en-US" dirty="0"/>
              <a:t>What is out there to help us? (increase capacity, understanding, etc.); </a:t>
            </a:r>
          </a:p>
          <a:p>
            <a:pPr lvl="0"/>
            <a:r>
              <a:rPr lang="en-US" dirty="0"/>
              <a:t>Review housing data [process; </a:t>
            </a:r>
            <a:r>
              <a:rPr lang="en-US" dirty="0" err="1"/>
              <a:t>qual</a:t>
            </a:r>
            <a:r>
              <a:rPr lang="en-US" dirty="0"/>
              <a:t> and/or quant]</a:t>
            </a:r>
          </a:p>
          <a:p>
            <a:pPr lvl="0"/>
            <a:r>
              <a:rPr lang="en-US" dirty="0"/>
              <a:t>Workforce feedback</a:t>
            </a:r>
          </a:p>
          <a:p>
            <a:pPr lvl="0"/>
            <a:r>
              <a:rPr lang="en-US" dirty="0"/>
              <a:t>What are initiatives around housing which may be happening?</a:t>
            </a:r>
          </a:p>
          <a:p>
            <a:pPr lvl="0"/>
            <a:r>
              <a:rPr lang="en-US" dirty="0"/>
              <a:t>What resources are there [not just funding or actual housing units!]</a:t>
            </a:r>
          </a:p>
          <a:p>
            <a:pPr lvl="0"/>
            <a:r>
              <a:rPr lang="en-US" dirty="0"/>
              <a:t>Who is affected?  Who would benefit? </a:t>
            </a:r>
          </a:p>
          <a:p>
            <a:pPr lvl="0"/>
            <a:r>
              <a:rPr lang="en-US" dirty="0"/>
              <a:t>Are there disparities for some population groups? </a:t>
            </a:r>
          </a:p>
        </p:txBody>
      </p:sp>
      <p:sp>
        <p:nvSpPr>
          <p:cNvPr id="3" name="Slide Number Placeholder 2"/>
          <p:cNvSpPr>
            <a:spLocks noGrp="1"/>
          </p:cNvSpPr>
          <p:nvPr>
            <p:ph type="sldNum" sz="quarter" idx="12"/>
          </p:nvPr>
        </p:nvSpPr>
        <p:spPr/>
        <p:txBody>
          <a:bodyPr/>
          <a:lstStyle/>
          <a:p>
            <a:fld id="{DC228E2F-9F84-4899-B66D-65DC5D3D534B}" type="slidenum">
              <a:rPr lang="en-US" smtClean="0"/>
              <a:t>5</a:t>
            </a:fld>
            <a:endParaRPr lang="en-US"/>
          </a:p>
        </p:txBody>
      </p:sp>
    </p:spTree>
    <p:extLst>
      <p:ext uri="{BB962C8B-B14F-4D97-AF65-F5344CB8AC3E}">
        <p14:creationId xmlns:p14="http://schemas.microsoft.com/office/powerpoint/2010/main" val="302597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598526"/>
          </a:solidFill>
        </p:spPr>
        <p:txBody>
          <a:bodyPr>
            <a:normAutofit/>
          </a:bodyPr>
          <a:lstStyle/>
          <a:p>
            <a:pPr algn="ctr"/>
            <a:r>
              <a:rPr lang="en-US" sz="3600" b="1" dirty="0" smtClean="0"/>
              <a:t>Root Cause Analysis</a:t>
            </a:r>
            <a:endParaRPr lang="en-US" sz="3600" b="1" dirty="0"/>
          </a:p>
        </p:txBody>
      </p:sp>
      <p:sp>
        <p:nvSpPr>
          <p:cNvPr id="37" name="Pentagon 36"/>
          <p:cNvSpPr/>
          <p:nvPr/>
        </p:nvSpPr>
        <p:spPr>
          <a:xfrm>
            <a:off x="10308950" y="3464942"/>
            <a:ext cx="1623684" cy="1165865"/>
          </a:xfrm>
          <a:prstGeom prst="homePlate">
            <a:avLst/>
          </a:prstGeom>
          <a:solidFill>
            <a:srgbClr val="A5A5A5">
              <a:lumMod val="60000"/>
              <a:lumOff val="40000"/>
            </a:srgbClr>
          </a:solidFill>
          <a:ln w="38100" cap="flat" cmpd="sng" algn="ctr">
            <a:solidFill>
              <a:srgbClr val="A5A5A5">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EFFFE"/>
              </a:solidFill>
              <a:effectLst/>
              <a:uLnTx/>
              <a:uFillTx/>
            </a:endParaRPr>
          </a:p>
        </p:txBody>
      </p:sp>
      <p:sp>
        <p:nvSpPr>
          <p:cNvPr id="38" name="Isosceles Triangle 37"/>
          <p:cNvSpPr/>
          <p:nvPr/>
        </p:nvSpPr>
        <p:spPr>
          <a:xfrm rot="5400000">
            <a:off x="300040" y="3553134"/>
            <a:ext cx="1600200" cy="1228725"/>
          </a:xfrm>
          <a:prstGeom prst="triangle">
            <a:avLst/>
          </a:prstGeom>
          <a:solidFill>
            <a:srgbClr val="A5A5A5">
              <a:lumMod val="60000"/>
              <a:lumOff val="40000"/>
            </a:srgbClr>
          </a:solidFill>
          <a:ln w="38100" cap="flat" cmpd="sng" algn="ctr">
            <a:solidFill>
              <a:srgbClr val="A5A5A5">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EFFFE"/>
              </a:solidFill>
              <a:effectLst/>
              <a:uLnTx/>
              <a:uFillTx/>
            </a:endParaRPr>
          </a:p>
        </p:txBody>
      </p:sp>
      <p:cxnSp>
        <p:nvCxnSpPr>
          <p:cNvPr id="39" name="Straight Connector 38"/>
          <p:cNvCxnSpPr/>
          <p:nvPr/>
        </p:nvCxnSpPr>
        <p:spPr>
          <a:xfrm flipV="1">
            <a:off x="1714503" y="3942967"/>
            <a:ext cx="8601699" cy="27143"/>
          </a:xfrm>
          <a:prstGeom prst="line">
            <a:avLst/>
          </a:prstGeom>
          <a:noFill/>
          <a:ln w="38100" cap="flat" cmpd="sng" algn="ctr">
            <a:solidFill>
              <a:srgbClr val="A5A5A5">
                <a:lumMod val="60000"/>
                <a:lumOff val="40000"/>
              </a:srgbClr>
            </a:solidFill>
            <a:prstDash val="solid"/>
            <a:miter lim="800000"/>
          </a:ln>
          <a:effectLst/>
        </p:spPr>
      </p:cxnSp>
      <p:sp>
        <p:nvSpPr>
          <p:cNvPr id="40" name="TextBox 39"/>
          <p:cNvSpPr txBox="1"/>
          <p:nvPr/>
        </p:nvSpPr>
        <p:spPr>
          <a:xfrm>
            <a:off x="10365037" y="3565139"/>
            <a:ext cx="1628775" cy="1028700"/>
          </a:xfrm>
          <a:prstGeom prst="rect">
            <a:avLst/>
          </a:prstGeom>
        </p:spPr>
        <p:txBody>
          <a:bodyPr vert="horz" wrap="square"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Problem Statement</a:t>
            </a:r>
          </a:p>
        </p:txBody>
      </p:sp>
      <p:cxnSp>
        <p:nvCxnSpPr>
          <p:cNvPr id="41" name="Straight Arrow Connector 40"/>
          <p:cNvCxnSpPr>
            <a:endCxn id="45" idx="2"/>
          </p:cNvCxnSpPr>
          <p:nvPr/>
        </p:nvCxnSpPr>
        <p:spPr>
          <a:xfrm flipH="1" flipV="1">
            <a:off x="2134813" y="2195104"/>
            <a:ext cx="1803199" cy="1736163"/>
          </a:xfrm>
          <a:prstGeom prst="straightConnector1">
            <a:avLst/>
          </a:prstGeom>
          <a:noFill/>
          <a:ln w="57150" cap="flat" cmpd="sng" algn="ctr">
            <a:solidFill>
              <a:srgbClr val="AA8D2E"/>
            </a:solidFill>
            <a:prstDash val="solid"/>
            <a:miter lim="800000"/>
            <a:tailEnd type="triangle"/>
          </a:ln>
          <a:effectLst/>
        </p:spPr>
      </p:cxnSp>
      <p:cxnSp>
        <p:nvCxnSpPr>
          <p:cNvPr id="42" name="Straight Arrow Connector 41"/>
          <p:cNvCxnSpPr/>
          <p:nvPr/>
        </p:nvCxnSpPr>
        <p:spPr>
          <a:xfrm flipH="1" flipV="1">
            <a:off x="8274251" y="2218574"/>
            <a:ext cx="1126328" cy="1724393"/>
          </a:xfrm>
          <a:prstGeom prst="straightConnector1">
            <a:avLst/>
          </a:prstGeom>
          <a:noFill/>
          <a:ln w="57150" cap="flat" cmpd="sng" algn="ctr">
            <a:solidFill>
              <a:srgbClr val="7C84BB"/>
            </a:solidFill>
            <a:prstDash val="solid"/>
            <a:miter lim="800000"/>
            <a:tailEnd type="triangle"/>
          </a:ln>
          <a:effectLst/>
        </p:spPr>
      </p:cxnSp>
      <p:cxnSp>
        <p:nvCxnSpPr>
          <p:cNvPr id="43" name="Straight Arrow Connector 42"/>
          <p:cNvCxnSpPr/>
          <p:nvPr/>
        </p:nvCxnSpPr>
        <p:spPr>
          <a:xfrm flipH="1">
            <a:off x="2396732" y="3981810"/>
            <a:ext cx="1529282" cy="1932102"/>
          </a:xfrm>
          <a:prstGeom prst="straightConnector1">
            <a:avLst/>
          </a:prstGeom>
          <a:noFill/>
          <a:ln w="57150" cap="flat" cmpd="sng" algn="ctr">
            <a:solidFill>
              <a:srgbClr val="3F74B8"/>
            </a:solidFill>
            <a:prstDash val="solid"/>
            <a:miter lim="800000"/>
            <a:tailEnd type="triangle"/>
          </a:ln>
          <a:effectLst/>
        </p:spPr>
      </p:cxnSp>
      <p:cxnSp>
        <p:nvCxnSpPr>
          <p:cNvPr id="44" name="Straight Arrow Connector 43"/>
          <p:cNvCxnSpPr/>
          <p:nvPr/>
        </p:nvCxnSpPr>
        <p:spPr>
          <a:xfrm flipH="1">
            <a:off x="8313584" y="3970071"/>
            <a:ext cx="1017308" cy="1961877"/>
          </a:xfrm>
          <a:prstGeom prst="straightConnector1">
            <a:avLst/>
          </a:prstGeom>
          <a:noFill/>
          <a:ln w="57150" cap="flat" cmpd="sng" algn="ctr">
            <a:solidFill>
              <a:srgbClr val="70AD47"/>
            </a:solidFill>
            <a:prstDash val="solid"/>
            <a:miter lim="800000"/>
            <a:tailEnd type="triangle"/>
          </a:ln>
          <a:effectLst/>
        </p:spPr>
      </p:cxnSp>
      <p:graphicFrame>
        <p:nvGraphicFramePr>
          <p:cNvPr id="45" name="Table 44"/>
          <p:cNvGraphicFramePr>
            <a:graphicFrameLocks noGrp="1"/>
          </p:cNvGraphicFramePr>
          <p:nvPr>
            <p:extLst/>
          </p:nvPr>
        </p:nvGraphicFramePr>
        <p:xfrm>
          <a:off x="663201" y="1829344"/>
          <a:ext cx="2943225" cy="365760"/>
        </p:xfrm>
        <a:graphic>
          <a:graphicData uri="http://schemas.openxmlformats.org/drawingml/2006/table">
            <a:tbl>
              <a:tblPr/>
              <a:tblGrid>
                <a:gridCol w="2943225">
                  <a:extLst>
                    <a:ext uri="{9D8B030D-6E8A-4147-A177-3AD203B41FA5}">
                      <a16:colId xmlns:a16="http://schemas.microsoft.com/office/drawing/2014/main" val="3782816617"/>
                    </a:ext>
                  </a:extLst>
                </a:gridCol>
              </a:tblGrid>
              <a:tr h="2800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b="1" dirty="0" smtClean="0">
                          <a:solidFill>
                            <a:srgbClr val="AA8D2E"/>
                          </a:solidFill>
                        </a:rPr>
                        <a:t>Category</a:t>
                      </a:r>
                      <a:endParaRPr lang="en-US" b="1" dirty="0">
                        <a:solidFill>
                          <a:srgbClr val="AA8D2E"/>
                        </a:solidFill>
                      </a:endParaRPr>
                    </a:p>
                  </a:txBody>
                  <a:tcPr>
                    <a:lnL w="12700" cmpd="sng">
                      <a:solidFill>
                        <a:srgbClr val="AA8D2E"/>
                      </a:solidFill>
                      <a:prstDash val="solid"/>
                    </a:lnL>
                    <a:lnR w="12700" cmpd="sng">
                      <a:solidFill>
                        <a:srgbClr val="AA8D2E"/>
                      </a:solidFill>
                      <a:prstDash val="solid"/>
                    </a:lnR>
                    <a:lnT w="12700" cmpd="sng">
                      <a:solidFill>
                        <a:srgbClr val="AA8D2E"/>
                      </a:solidFill>
                      <a:prstDash val="solid"/>
                    </a:lnT>
                    <a:lnB w="12700" cmpd="sng">
                      <a:solidFill>
                        <a:srgbClr val="AA8D2E"/>
                      </a:solidFill>
                      <a:prstDash val="soli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502689041"/>
                  </a:ext>
                </a:extLst>
              </a:tr>
            </a:tbl>
          </a:graphicData>
        </a:graphic>
      </p:graphicFrame>
      <p:graphicFrame>
        <p:nvGraphicFramePr>
          <p:cNvPr id="46" name="Table 45"/>
          <p:cNvGraphicFramePr>
            <a:graphicFrameLocks noGrp="1"/>
          </p:cNvGraphicFramePr>
          <p:nvPr>
            <p:extLst/>
          </p:nvPr>
        </p:nvGraphicFramePr>
        <p:xfrm>
          <a:off x="777501" y="5931948"/>
          <a:ext cx="2828925" cy="365760"/>
        </p:xfrm>
        <a:graphic>
          <a:graphicData uri="http://schemas.openxmlformats.org/drawingml/2006/table">
            <a:tbl>
              <a:tblPr/>
              <a:tblGrid>
                <a:gridCol w="2828925">
                  <a:extLst>
                    <a:ext uri="{9D8B030D-6E8A-4147-A177-3AD203B41FA5}">
                      <a16:colId xmlns:a16="http://schemas.microsoft.com/office/drawing/2014/main" val="590624537"/>
                    </a:ext>
                  </a:extLst>
                </a:gridCol>
              </a:tblGrid>
              <a:tr h="342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b="1" dirty="0" smtClean="0">
                          <a:solidFill>
                            <a:schemeClr val="accent1"/>
                          </a:solidFill>
                        </a:rPr>
                        <a:t>Category</a:t>
                      </a:r>
                      <a:endParaRPr lang="en-US" b="1" dirty="0">
                        <a:solidFill>
                          <a:schemeClr val="accent1"/>
                        </a:solidFill>
                      </a:endParaRPr>
                    </a:p>
                  </a:txBody>
                  <a:tcPr>
                    <a:lnL w="12700" cmpd="sng">
                      <a:solidFill>
                        <a:srgbClr val="3F74B8"/>
                      </a:solidFill>
                      <a:prstDash val="solid"/>
                    </a:lnL>
                    <a:lnR w="12700" cmpd="sng">
                      <a:solidFill>
                        <a:srgbClr val="3F74B8"/>
                      </a:solidFill>
                      <a:prstDash val="solid"/>
                    </a:lnR>
                    <a:lnT w="12700" cmpd="sng">
                      <a:solidFill>
                        <a:srgbClr val="3F74B8"/>
                      </a:solidFill>
                      <a:prstDash val="solid"/>
                    </a:lnT>
                    <a:lnB w="12700" cmpd="sng">
                      <a:solidFill>
                        <a:srgbClr val="3F74B8"/>
                      </a:solidFill>
                      <a:prstDash val="soli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992083462"/>
                  </a:ext>
                </a:extLst>
              </a:tr>
            </a:tbl>
          </a:graphicData>
        </a:graphic>
      </p:graphicFrame>
      <p:graphicFrame>
        <p:nvGraphicFramePr>
          <p:cNvPr id="47" name="Table 46"/>
          <p:cNvGraphicFramePr>
            <a:graphicFrameLocks noGrp="1"/>
          </p:cNvGraphicFramePr>
          <p:nvPr>
            <p:extLst/>
          </p:nvPr>
        </p:nvGraphicFramePr>
        <p:xfrm>
          <a:off x="6929437" y="1792437"/>
          <a:ext cx="3057526" cy="414337"/>
        </p:xfrm>
        <a:graphic>
          <a:graphicData uri="http://schemas.openxmlformats.org/drawingml/2006/table">
            <a:tbl>
              <a:tblPr/>
              <a:tblGrid>
                <a:gridCol w="3057526">
                  <a:extLst>
                    <a:ext uri="{9D8B030D-6E8A-4147-A177-3AD203B41FA5}">
                      <a16:colId xmlns:a16="http://schemas.microsoft.com/office/drawing/2014/main" val="186701579"/>
                    </a:ext>
                  </a:extLst>
                </a:gridCol>
              </a:tblGrid>
              <a:tr h="4143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b="1" dirty="0" smtClean="0">
                          <a:solidFill>
                            <a:schemeClr val="accent5"/>
                          </a:solidFill>
                        </a:rPr>
                        <a:t>Category</a:t>
                      </a:r>
                      <a:endParaRPr lang="en-US" b="1" dirty="0">
                        <a:solidFill>
                          <a:schemeClr val="accent5"/>
                        </a:solidFill>
                      </a:endParaRPr>
                    </a:p>
                  </a:txBody>
                  <a:tcPr>
                    <a:lnL w="12700" cmpd="sng">
                      <a:solidFill>
                        <a:srgbClr val="7C84BB"/>
                      </a:solidFill>
                      <a:prstDash val="solid"/>
                    </a:lnL>
                    <a:lnR w="12700" cmpd="sng">
                      <a:solidFill>
                        <a:srgbClr val="7C84BB"/>
                      </a:solidFill>
                      <a:prstDash val="solid"/>
                    </a:lnR>
                    <a:lnT w="12700" cmpd="sng">
                      <a:solidFill>
                        <a:srgbClr val="7C84BB"/>
                      </a:solidFill>
                      <a:prstDash val="solid"/>
                    </a:lnT>
                    <a:lnB w="12700" cmpd="sng">
                      <a:solidFill>
                        <a:srgbClr val="7C84BB"/>
                      </a:solidFill>
                      <a:prstDash val="soli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617014329"/>
                  </a:ext>
                </a:extLst>
              </a:tr>
            </a:tbl>
          </a:graphicData>
        </a:graphic>
      </p:graphicFrame>
      <p:graphicFrame>
        <p:nvGraphicFramePr>
          <p:cNvPr id="48" name="Table 47"/>
          <p:cNvGraphicFramePr>
            <a:graphicFrameLocks noGrp="1"/>
          </p:cNvGraphicFramePr>
          <p:nvPr>
            <p:extLst/>
          </p:nvPr>
        </p:nvGraphicFramePr>
        <p:xfrm>
          <a:off x="6770534" y="5930003"/>
          <a:ext cx="3086100" cy="371475"/>
        </p:xfrm>
        <a:graphic>
          <a:graphicData uri="http://schemas.openxmlformats.org/drawingml/2006/table">
            <a:tbl>
              <a:tblPr/>
              <a:tblGrid>
                <a:gridCol w="3086100">
                  <a:extLst>
                    <a:ext uri="{9D8B030D-6E8A-4147-A177-3AD203B41FA5}">
                      <a16:colId xmlns:a16="http://schemas.microsoft.com/office/drawing/2014/main" val="3657569631"/>
                    </a:ext>
                  </a:extLst>
                </a:gridCol>
              </a:tblGrid>
              <a:tr h="3714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b="1" dirty="0" smtClean="0">
                          <a:solidFill>
                            <a:schemeClr val="accent6"/>
                          </a:solidFill>
                        </a:rPr>
                        <a:t>Category</a:t>
                      </a:r>
                      <a:endParaRPr lang="en-US" b="1" dirty="0">
                        <a:solidFill>
                          <a:schemeClr val="accent6"/>
                        </a:solidFill>
                      </a:endParaRPr>
                    </a:p>
                  </a:txBody>
                  <a:tcPr>
                    <a:lnL w="12700" cmpd="sng">
                      <a:solidFill>
                        <a:srgbClr val="70AD47"/>
                      </a:solidFill>
                      <a:prstDash val="solid"/>
                    </a:lnL>
                    <a:lnR w="12700" cmpd="sng">
                      <a:solidFill>
                        <a:srgbClr val="70AD47"/>
                      </a:solidFill>
                      <a:prstDash val="solid"/>
                    </a:lnR>
                    <a:lnT w="12700" cmpd="sng">
                      <a:solidFill>
                        <a:srgbClr val="70AD47"/>
                      </a:solidFill>
                      <a:prstDash val="solid"/>
                    </a:lnT>
                    <a:lnB w="12700" cmpd="sng">
                      <a:solidFill>
                        <a:srgbClr val="70AD47"/>
                      </a:solidFill>
                      <a:prstDash val="soli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2169786691"/>
                  </a:ext>
                </a:extLst>
              </a:tr>
            </a:tbl>
          </a:graphicData>
        </a:graphic>
      </p:graphicFrame>
      <p:graphicFrame>
        <p:nvGraphicFramePr>
          <p:cNvPr id="49" name="Table 48"/>
          <p:cNvGraphicFramePr>
            <a:graphicFrameLocks noGrp="1"/>
          </p:cNvGraphicFramePr>
          <p:nvPr>
            <p:extLst/>
          </p:nvPr>
        </p:nvGraphicFramePr>
        <p:xfrm>
          <a:off x="2707484" y="2142955"/>
          <a:ext cx="1878807" cy="485775"/>
        </p:xfrm>
        <a:graphic>
          <a:graphicData uri="http://schemas.openxmlformats.org/drawingml/2006/table">
            <a:tbl>
              <a:tblPr/>
              <a:tblGrid>
                <a:gridCol w="1878807">
                  <a:extLst>
                    <a:ext uri="{9D8B030D-6E8A-4147-A177-3AD203B41FA5}">
                      <a16:colId xmlns:a16="http://schemas.microsoft.com/office/drawing/2014/main" val="931555939"/>
                    </a:ext>
                  </a:extLst>
                </a:gridCol>
              </a:tblGrid>
              <a:tr h="4857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A8D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12996"/>
                  </a:ext>
                </a:extLst>
              </a:tr>
            </a:tbl>
          </a:graphicData>
        </a:graphic>
      </p:graphicFrame>
      <p:graphicFrame>
        <p:nvGraphicFramePr>
          <p:cNvPr id="50" name="Table 49"/>
          <p:cNvGraphicFramePr>
            <a:graphicFrameLocks noGrp="1"/>
          </p:cNvGraphicFramePr>
          <p:nvPr>
            <p:extLst/>
          </p:nvPr>
        </p:nvGraphicFramePr>
        <p:xfrm>
          <a:off x="1271590" y="2643016"/>
          <a:ext cx="1878807" cy="485775"/>
        </p:xfrm>
        <a:graphic>
          <a:graphicData uri="http://schemas.openxmlformats.org/drawingml/2006/table">
            <a:tbl>
              <a:tblPr/>
              <a:tblGrid>
                <a:gridCol w="1878807">
                  <a:extLst>
                    <a:ext uri="{9D8B030D-6E8A-4147-A177-3AD203B41FA5}">
                      <a16:colId xmlns:a16="http://schemas.microsoft.com/office/drawing/2014/main" val="931555939"/>
                    </a:ext>
                  </a:extLst>
                </a:gridCol>
              </a:tblGrid>
              <a:tr h="4857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A8D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12996"/>
                  </a:ext>
                </a:extLst>
              </a:tr>
            </a:tbl>
          </a:graphicData>
        </a:graphic>
      </p:graphicFrame>
      <p:graphicFrame>
        <p:nvGraphicFramePr>
          <p:cNvPr id="51" name="Table 50"/>
          <p:cNvGraphicFramePr>
            <a:graphicFrameLocks noGrp="1"/>
          </p:cNvGraphicFramePr>
          <p:nvPr>
            <p:extLst/>
          </p:nvPr>
        </p:nvGraphicFramePr>
        <p:xfrm>
          <a:off x="3458182" y="3116638"/>
          <a:ext cx="1878807" cy="365760"/>
        </p:xfrm>
        <a:graphic>
          <a:graphicData uri="http://schemas.openxmlformats.org/drawingml/2006/table">
            <a:tbl>
              <a:tblPr/>
              <a:tblGrid>
                <a:gridCol w="1878807">
                  <a:extLst>
                    <a:ext uri="{9D8B030D-6E8A-4147-A177-3AD203B41FA5}">
                      <a16:colId xmlns:a16="http://schemas.microsoft.com/office/drawing/2014/main" val="931555939"/>
                    </a:ext>
                  </a:extLst>
                </a:gridCol>
              </a:tblGrid>
              <a:tr h="3193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A8D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12996"/>
                  </a:ext>
                </a:extLst>
              </a:tr>
            </a:tbl>
          </a:graphicData>
        </a:graphic>
      </p:graphicFrame>
      <p:graphicFrame>
        <p:nvGraphicFramePr>
          <p:cNvPr id="52" name="Table 51"/>
          <p:cNvGraphicFramePr>
            <a:graphicFrameLocks noGrp="1"/>
          </p:cNvGraphicFramePr>
          <p:nvPr>
            <p:extLst/>
          </p:nvPr>
        </p:nvGraphicFramePr>
        <p:xfrm>
          <a:off x="2914655" y="4861874"/>
          <a:ext cx="1885948" cy="365760"/>
        </p:xfrm>
        <a:graphic>
          <a:graphicData uri="http://schemas.openxmlformats.org/drawingml/2006/table">
            <a:tbl>
              <a:tblPr/>
              <a:tblGrid>
                <a:gridCol w="1885948">
                  <a:extLst>
                    <a:ext uri="{9D8B030D-6E8A-4147-A177-3AD203B41FA5}">
                      <a16:colId xmlns:a16="http://schemas.microsoft.com/office/drawing/2014/main" val="2016481025"/>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F74B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03194"/>
                  </a:ext>
                </a:extLst>
              </a:tr>
            </a:tbl>
          </a:graphicData>
        </a:graphic>
      </p:graphicFrame>
      <p:graphicFrame>
        <p:nvGraphicFramePr>
          <p:cNvPr id="53" name="Table 52"/>
          <p:cNvGraphicFramePr>
            <a:graphicFrameLocks noGrp="1"/>
          </p:cNvGraphicFramePr>
          <p:nvPr>
            <p:extLst/>
          </p:nvPr>
        </p:nvGraphicFramePr>
        <p:xfrm>
          <a:off x="1528764" y="4384666"/>
          <a:ext cx="1628774" cy="365760"/>
        </p:xfrm>
        <a:graphic>
          <a:graphicData uri="http://schemas.openxmlformats.org/drawingml/2006/table">
            <a:tbl>
              <a:tblPr/>
              <a:tblGrid>
                <a:gridCol w="1628774">
                  <a:extLst>
                    <a:ext uri="{9D8B030D-6E8A-4147-A177-3AD203B41FA5}">
                      <a16:colId xmlns:a16="http://schemas.microsoft.com/office/drawing/2014/main" val="2016481025"/>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F74B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03194"/>
                  </a:ext>
                </a:extLst>
              </a:tr>
            </a:tbl>
          </a:graphicData>
        </a:graphic>
      </p:graphicFrame>
      <p:graphicFrame>
        <p:nvGraphicFramePr>
          <p:cNvPr id="54" name="Table 53"/>
          <p:cNvGraphicFramePr>
            <a:graphicFrameLocks noGrp="1"/>
          </p:cNvGraphicFramePr>
          <p:nvPr>
            <p:extLst/>
          </p:nvPr>
        </p:nvGraphicFramePr>
        <p:xfrm>
          <a:off x="900116" y="5297635"/>
          <a:ext cx="1628774" cy="365760"/>
        </p:xfrm>
        <a:graphic>
          <a:graphicData uri="http://schemas.openxmlformats.org/drawingml/2006/table">
            <a:tbl>
              <a:tblPr/>
              <a:tblGrid>
                <a:gridCol w="1628774">
                  <a:extLst>
                    <a:ext uri="{9D8B030D-6E8A-4147-A177-3AD203B41FA5}">
                      <a16:colId xmlns:a16="http://schemas.microsoft.com/office/drawing/2014/main" val="2016481025"/>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F74B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03194"/>
                  </a:ext>
                </a:extLst>
              </a:tr>
            </a:tbl>
          </a:graphicData>
        </a:graphic>
      </p:graphicFrame>
      <p:graphicFrame>
        <p:nvGraphicFramePr>
          <p:cNvPr id="55" name="Table 54"/>
          <p:cNvGraphicFramePr>
            <a:graphicFrameLocks noGrp="1"/>
          </p:cNvGraphicFramePr>
          <p:nvPr>
            <p:extLst/>
          </p:nvPr>
        </p:nvGraphicFramePr>
        <p:xfrm>
          <a:off x="8605837" y="2139570"/>
          <a:ext cx="1771653" cy="365760"/>
        </p:xfrm>
        <a:graphic>
          <a:graphicData uri="http://schemas.openxmlformats.org/drawingml/2006/table">
            <a:tbl>
              <a:tblPr/>
              <a:tblGrid>
                <a:gridCol w="1771653">
                  <a:extLst>
                    <a:ext uri="{9D8B030D-6E8A-4147-A177-3AD203B41FA5}">
                      <a16:colId xmlns:a16="http://schemas.microsoft.com/office/drawing/2014/main" val="2577774878"/>
                    </a:ext>
                  </a:extLst>
                </a:gridCol>
              </a:tblGrid>
              <a:tr h="2714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84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708164"/>
                  </a:ext>
                </a:extLst>
              </a:tr>
            </a:tbl>
          </a:graphicData>
        </a:graphic>
      </p:graphicFrame>
      <p:graphicFrame>
        <p:nvGraphicFramePr>
          <p:cNvPr id="56" name="Table 55"/>
          <p:cNvGraphicFramePr>
            <a:graphicFrameLocks noGrp="1"/>
          </p:cNvGraphicFramePr>
          <p:nvPr>
            <p:extLst/>
          </p:nvPr>
        </p:nvGraphicFramePr>
        <p:xfrm>
          <a:off x="7027062" y="2595875"/>
          <a:ext cx="1771653" cy="365760"/>
        </p:xfrm>
        <a:graphic>
          <a:graphicData uri="http://schemas.openxmlformats.org/drawingml/2006/table">
            <a:tbl>
              <a:tblPr/>
              <a:tblGrid>
                <a:gridCol w="1771653">
                  <a:extLst>
                    <a:ext uri="{9D8B030D-6E8A-4147-A177-3AD203B41FA5}">
                      <a16:colId xmlns:a16="http://schemas.microsoft.com/office/drawing/2014/main" val="2577774878"/>
                    </a:ext>
                  </a:extLst>
                </a:gridCol>
              </a:tblGrid>
              <a:tr h="2714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84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708164"/>
                  </a:ext>
                </a:extLst>
              </a:tr>
            </a:tbl>
          </a:graphicData>
        </a:graphic>
      </p:graphicFrame>
      <p:graphicFrame>
        <p:nvGraphicFramePr>
          <p:cNvPr id="57" name="Table 56"/>
          <p:cNvGraphicFramePr>
            <a:graphicFrameLocks noGrp="1"/>
          </p:cNvGraphicFramePr>
          <p:nvPr>
            <p:extLst/>
          </p:nvPr>
        </p:nvGraphicFramePr>
        <p:xfrm>
          <a:off x="9208296" y="2971632"/>
          <a:ext cx="1771653" cy="365760"/>
        </p:xfrm>
        <a:graphic>
          <a:graphicData uri="http://schemas.openxmlformats.org/drawingml/2006/table">
            <a:tbl>
              <a:tblPr/>
              <a:tblGrid>
                <a:gridCol w="1771653">
                  <a:extLst>
                    <a:ext uri="{9D8B030D-6E8A-4147-A177-3AD203B41FA5}">
                      <a16:colId xmlns:a16="http://schemas.microsoft.com/office/drawing/2014/main" val="2577774878"/>
                    </a:ext>
                  </a:extLst>
                </a:gridCol>
              </a:tblGrid>
              <a:tr h="2714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84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708164"/>
                  </a:ext>
                </a:extLst>
              </a:tr>
            </a:tbl>
          </a:graphicData>
        </a:graphic>
      </p:graphicFrame>
      <p:graphicFrame>
        <p:nvGraphicFramePr>
          <p:cNvPr id="58" name="Table 57"/>
          <p:cNvGraphicFramePr>
            <a:graphicFrameLocks noGrp="1"/>
          </p:cNvGraphicFramePr>
          <p:nvPr>
            <p:extLst/>
          </p:nvPr>
        </p:nvGraphicFramePr>
        <p:xfrm>
          <a:off x="7293059" y="4341022"/>
          <a:ext cx="1643061" cy="365760"/>
        </p:xfrm>
        <a:graphic>
          <a:graphicData uri="http://schemas.openxmlformats.org/drawingml/2006/table">
            <a:tbl>
              <a:tblPr/>
              <a:tblGrid>
                <a:gridCol w="1643061">
                  <a:extLst>
                    <a:ext uri="{9D8B030D-6E8A-4147-A177-3AD203B41FA5}">
                      <a16:colId xmlns:a16="http://schemas.microsoft.com/office/drawing/2014/main" val="2830649646"/>
                    </a:ext>
                  </a:extLst>
                </a:gridCol>
              </a:tblGrid>
              <a:tr h="342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528483"/>
                  </a:ext>
                </a:extLst>
              </a:tr>
            </a:tbl>
          </a:graphicData>
        </a:graphic>
      </p:graphicFrame>
      <p:graphicFrame>
        <p:nvGraphicFramePr>
          <p:cNvPr id="59" name="Table 58"/>
          <p:cNvGraphicFramePr>
            <a:graphicFrameLocks noGrp="1"/>
          </p:cNvGraphicFramePr>
          <p:nvPr>
            <p:extLst/>
          </p:nvPr>
        </p:nvGraphicFramePr>
        <p:xfrm>
          <a:off x="8718237" y="4821866"/>
          <a:ext cx="1643061" cy="365760"/>
        </p:xfrm>
        <a:graphic>
          <a:graphicData uri="http://schemas.openxmlformats.org/drawingml/2006/table">
            <a:tbl>
              <a:tblPr/>
              <a:tblGrid>
                <a:gridCol w="1643061">
                  <a:extLst>
                    <a:ext uri="{9D8B030D-6E8A-4147-A177-3AD203B41FA5}">
                      <a16:colId xmlns:a16="http://schemas.microsoft.com/office/drawing/2014/main" val="2830649646"/>
                    </a:ext>
                  </a:extLst>
                </a:gridCol>
              </a:tblGrid>
              <a:tr h="342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528483"/>
                  </a:ext>
                </a:extLst>
              </a:tr>
            </a:tbl>
          </a:graphicData>
        </a:graphic>
      </p:graphicFrame>
      <p:graphicFrame>
        <p:nvGraphicFramePr>
          <p:cNvPr id="60" name="Table 59"/>
          <p:cNvGraphicFramePr>
            <a:graphicFrameLocks noGrp="1"/>
          </p:cNvGraphicFramePr>
          <p:nvPr>
            <p:extLst/>
          </p:nvPr>
        </p:nvGraphicFramePr>
        <p:xfrm>
          <a:off x="6876182" y="5122315"/>
          <a:ext cx="1643061" cy="365760"/>
        </p:xfrm>
        <a:graphic>
          <a:graphicData uri="http://schemas.openxmlformats.org/drawingml/2006/table">
            <a:tbl>
              <a:tblPr/>
              <a:tblGrid>
                <a:gridCol w="1643061">
                  <a:extLst>
                    <a:ext uri="{9D8B030D-6E8A-4147-A177-3AD203B41FA5}">
                      <a16:colId xmlns:a16="http://schemas.microsoft.com/office/drawing/2014/main" val="2830649646"/>
                    </a:ext>
                  </a:extLst>
                </a:gridCol>
              </a:tblGrid>
              <a:tr h="342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528483"/>
                  </a:ext>
                </a:extLst>
              </a:tr>
            </a:tbl>
          </a:graphicData>
        </a:graphic>
      </p:graphicFrame>
      <p:cxnSp>
        <p:nvCxnSpPr>
          <p:cNvPr id="61" name="Straight Connector 60"/>
          <p:cNvCxnSpPr/>
          <p:nvPr/>
        </p:nvCxnSpPr>
        <p:spPr>
          <a:xfrm>
            <a:off x="3157538" y="2647149"/>
            <a:ext cx="448888" cy="281089"/>
          </a:xfrm>
          <a:prstGeom prst="line">
            <a:avLst/>
          </a:prstGeom>
          <a:noFill/>
          <a:ln w="6350" cap="flat" cmpd="sng" algn="ctr">
            <a:solidFill>
              <a:srgbClr val="AA8D2E"/>
            </a:solidFill>
            <a:prstDash val="solid"/>
            <a:miter lim="800000"/>
          </a:ln>
          <a:effectLst/>
        </p:spPr>
      </p:cxnSp>
      <p:cxnSp>
        <p:nvCxnSpPr>
          <p:cNvPr id="62" name="Straight Connector 61"/>
          <p:cNvCxnSpPr/>
          <p:nvPr/>
        </p:nvCxnSpPr>
        <p:spPr>
          <a:xfrm>
            <a:off x="7275291" y="2990583"/>
            <a:ext cx="448888" cy="281089"/>
          </a:xfrm>
          <a:prstGeom prst="line">
            <a:avLst/>
          </a:prstGeom>
          <a:noFill/>
          <a:ln w="6350" cap="flat" cmpd="sng" algn="ctr">
            <a:solidFill>
              <a:srgbClr val="7C84BB"/>
            </a:solidFill>
            <a:prstDash val="solid"/>
            <a:miter lim="800000"/>
          </a:ln>
          <a:effectLst/>
        </p:spPr>
      </p:cxnSp>
      <p:cxnSp>
        <p:nvCxnSpPr>
          <p:cNvPr id="63" name="Straight Connector 62"/>
          <p:cNvCxnSpPr/>
          <p:nvPr/>
        </p:nvCxnSpPr>
        <p:spPr>
          <a:xfrm>
            <a:off x="8846531" y="5199426"/>
            <a:ext cx="448888" cy="281089"/>
          </a:xfrm>
          <a:prstGeom prst="line">
            <a:avLst/>
          </a:prstGeom>
          <a:noFill/>
          <a:ln w="6350" cap="flat" cmpd="sng" algn="ctr">
            <a:solidFill>
              <a:srgbClr val="70AD47"/>
            </a:solidFill>
            <a:prstDash val="solid"/>
            <a:miter lim="800000"/>
          </a:ln>
          <a:effectLst/>
        </p:spPr>
      </p:cxnSp>
      <p:cxnSp>
        <p:nvCxnSpPr>
          <p:cNvPr id="64" name="Straight Connector 63"/>
          <p:cNvCxnSpPr/>
          <p:nvPr/>
        </p:nvCxnSpPr>
        <p:spPr>
          <a:xfrm>
            <a:off x="3058952" y="5221915"/>
            <a:ext cx="448888" cy="281089"/>
          </a:xfrm>
          <a:prstGeom prst="line">
            <a:avLst/>
          </a:prstGeom>
          <a:noFill/>
          <a:ln w="6350" cap="flat" cmpd="sng" algn="ctr">
            <a:solidFill>
              <a:srgbClr val="3F74B8"/>
            </a:solidFill>
            <a:prstDash val="solid"/>
            <a:miter lim="800000"/>
          </a:ln>
          <a:effectLst/>
        </p:spPr>
      </p:cxnSp>
      <p:sp>
        <p:nvSpPr>
          <p:cNvPr id="2" name="Slide Number Placeholder 1"/>
          <p:cNvSpPr>
            <a:spLocks noGrp="1"/>
          </p:cNvSpPr>
          <p:nvPr>
            <p:ph type="sldNum" sz="quarter" idx="12"/>
          </p:nvPr>
        </p:nvSpPr>
        <p:spPr/>
        <p:txBody>
          <a:bodyPr/>
          <a:lstStyle/>
          <a:p>
            <a:fld id="{DC228E2F-9F84-4899-B66D-65DC5D3D534B}" type="slidenum">
              <a:rPr lang="en-US" smtClean="0"/>
              <a:t>6</a:t>
            </a:fld>
            <a:endParaRPr lang="en-US"/>
          </a:p>
        </p:txBody>
      </p:sp>
    </p:spTree>
    <p:extLst>
      <p:ext uri="{BB962C8B-B14F-4D97-AF65-F5344CB8AC3E}">
        <p14:creationId xmlns:p14="http://schemas.microsoft.com/office/powerpoint/2010/main" val="199220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pPr algn="ctr"/>
            <a:r>
              <a:rPr lang="en-US" dirty="0" smtClean="0"/>
              <a:t>Model For Improvement</a:t>
            </a:r>
            <a:endParaRPr lang="en-US" dirty="0"/>
          </a:p>
        </p:txBody>
      </p:sp>
      <p:pic>
        <p:nvPicPr>
          <p:cNvPr id="4" name="Content Placeholder 3"/>
          <p:cNvPicPr>
            <a:picLocks noGrp="1" noChangeAspect="1"/>
          </p:cNvPicPr>
          <p:nvPr>
            <p:ph idx="1"/>
          </p:nvPr>
        </p:nvPicPr>
        <p:blipFill>
          <a:blip r:embed="rId3"/>
          <a:stretch>
            <a:fillRect/>
          </a:stretch>
        </p:blipFill>
        <p:spPr>
          <a:xfrm>
            <a:off x="4547218" y="1825625"/>
            <a:ext cx="3097563" cy="4351338"/>
          </a:xfrm>
          <a:prstGeom prst="rect">
            <a:avLst/>
          </a:prstGeom>
        </p:spPr>
      </p:pic>
      <p:sp>
        <p:nvSpPr>
          <p:cNvPr id="3" name="Slide Number Placeholder 2"/>
          <p:cNvSpPr>
            <a:spLocks noGrp="1"/>
          </p:cNvSpPr>
          <p:nvPr>
            <p:ph type="sldNum" sz="quarter" idx="12"/>
          </p:nvPr>
        </p:nvSpPr>
        <p:spPr/>
        <p:txBody>
          <a:bodyPr/>
          <a:lstStyle/>
          <a:p>
            <a:fld id="{DC228E2F-9F84-4899-B66D-65DC5D3D534B}" type="slidenum">
              <a:rPr lang="en-US" smtClean="0"/>
              <a:t>7</a:t>
            </a:fld>
            <a:endParaRPr lang="en-US"/>
          </a:p>
        </p:txBody>
      </p:sp>
    </p:spTree>
    <p:extLst>
      <p:ext uri="{BB962C8B-B14F-4D97-AF65-F5344CB8AC3E}">
        <p14:creationId xmlns:p14="http://schemas.microsoft.com/office/powerpoint/2010/main" val="32375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598526"/>
          </a:solidFill>
        </p:spPr>
        <p:txBody>
          <a:bodyPr>
            <a:normAutofit/>
          </a:bodyPr>
          <a:lstStyle/>
          <a:p>
            <a:pPr algn="ctr"/>
            <a:r>
              <a:rPr lang="en-US" dirty="0" smtClean="0"/>
              <a:t>What are we trying to accomplish?</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82192866"/>
              </p:ext>
            </p:extLst>
          </p:nvPr>
        </p:nvGraphicFramePr>
        <p:xfrm>
          <a:off x="838200" y="1809981"/>
          <a:ext cx="10515600" cy="3859299"/>
        </p:xfrm>
        <a:graphic>
          <a:graphicData uri="http://schemas.openxmlformats.org/drawingml/2006/table">
            <a:tbl>
              <a:tblPr firstRow="1" bandRow="1">
                <a:tableStyleId>{073A0DAA-6AF3-43AB-8588-CEC1D06C72B9}</a:tableStyleId>
              </a:tblPr>
              <a:tblGrid>
                <a:gridCol w="6862011">
                  <a:extLst>
                    <a:ext uri="{9D8B030D-6E8A-4147-A177-3AD203B41FA5}">
                      <a16:colId xmlns:a16="http://schemas.microsoft.com/office/drawing/2014/main" val="20000"/>
                    </a:ext>
                  </a:extLst>
                </a:gridCol>
                <a:gridCol w="3653589">
                  <a:extLst>
                    <a:ext uri="{9D8B030D-6E8A-4147-A177-3AD203B41FA5}">
                      <a16:colId xmlns:a16="http://schemas.microsoft.com/office/drawing/2014/main" val="20001"/>
                    </a:ext>
                  </a:extLst>
                </a:gridCol>
              </a:tblGrid>
              <a:tr h="444792">
                <a:tc>
                  <a:txBody>
                    <a:bodyPr/>
                    <a:lstStyle/>
                    <a:p>
                      <a:r>
                        <a:rPr lang="en-US" sz="2000" dirty="0"/>
                        <a:t>ITEM</a:t>
                      </a:r>
                      <a:endParaRPr lang="en-US" sz="2000" dirty="0">
                        <a:solidFill>
                          <a:schemeClr val="accent3">
                            <a:lumMod val="50000"/>
                          </a:schemeClr>
                        </a:solidFill>
                      </a:endParaRPr>
                    </a:p>
                  </a:txBody>
                  <a:tcPr marL="274320">
                    <a:solidFill>
                      <a:srgbClr val="0E2B3D"/>
                    </a:solidFill>
                  </a:tcPr>
                </a:tc>
                <a:tc>
                  <a:txBody>
                    <a:bodyPr/>
                    <a:lstStyle/>
                    <a:p>
                      <a:r>
                        <a:rPr lang="en-US" sz="2000" dirty="0"/>
                        <a:t>ANSWER</a:t>
                      </a:r>
                      <a:endParaRPr lang="en-US" sz="2000" dirty="0">
                        <a:solidFill>
                          <a:schemeClr val="accent3">
                            <a:lumMod val="50000"/>
                          </a:schemeClr>
                        </a:solidFill>
                      </a:endParaRPr>
                    </a:p>
                  </a:txBody>
                  <a:tcPr anchor="b">
                    <a:solidFill>
                      <a:srgbClr val="0E2B3D"/>
                    </a:solidFill>
                  </a:tcPr>
                </a:tc>
                <a:extLst>
                  <a:ext uri="{0D108BD9-81ED-4DB2-BD59-A6C34878D82A}">
                    <a16:rowId xmlns:a16="http://schemas.microsoft.com/office/drawing/2014/main" val="10000"/>
                  </a:ext>
                </a:extLst>
              </a:tr>
              <a:tr h="628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An opportunity exists to improve the:</a:t>
                      </a:r>
                      <a:endParaRPr lang="en-US" sz="2000" b="1" i="1" dirty="0">
                        <a:solidFill>
                          <a:schemeClr val="accent3">
                            <a:lumMod val="50000"/>
                          </a:schemeClr>
                        </a:solidFill>
                        <a:cs typeface="Times New Roman" pitchFamily="18" charset="0"/>
                      </a:endParaRPr>
                    </a:p>
                  </a:txBody>
                  <a:tcPr marL="274320" anchor="ctr">
                    <a:solidFill>
                      <a:srgbClr val="A7D1EB"/>
                    </a:solidFill>
                  </a:tcPr>
                </a:tc>
                <a:tc>
                  <a:txBody>
                    <a:bodyPr/>
                    <a:lstStyle/>
                    <a:p>
                      <a:endParaRPr lang="en-US" sz="2000" dirty="0">
                        <a:solidFill>
                          <a:schemeClr val="accent3">
                            <a:lumMod val="50000"/>
                          </a:schemeClr>
                        </a:solidFill>
                      </a:endParaRPr>
                    </a:p>
                  </a:txBody>
                  <a:tcPr anchor="b">
                    <a:solidFill>
                      <a:srgbClr val="A7D1EB"/>
                    </a:solidFill>
                  </a:tcPr>
                </a:tc>
                <a:extLst>
                  <a:ext uri="{0D108BD9-81ED-4DB2-BD59-A6C34878D82A}">
                    <a16:rowId xmlns:a16="http://schemas.microsoft.com/office/drawing/2014/main" val="10001"/>
                  </a:ext>
                </a:extLst>
              </a:tr>
              <a:tr h="629372">
                <a:tc>
                  <a:txBody>
                    <a:bodyPr/>
                    <a:lstStyle/>
                    <a:p>
                      <a:r>
                        <a:rPr lang="en-US" sz="2000" b="1" dirty="0"/>
                        <a:t>beginning with</a:t>
                      </a:r>
                      <a:r>
                        <a:rPr lang="en-US" sz="2000" b="1" dirty="0" smtClean="0"/>
                        <a:t>:</a:t>
                      </a:r>
                    </a:p>
                    <a:p>
                      <a:r>
                        <a:rPr lang="en-US" sz="1600" b="1" dirty="0" smtClean="0"/>
                        <a:t>(Can either be a process starting point or date)</a:t>
                      </a:r>
                      <a:endParaRPr lang="en-US" sz="1600" b="1" dirty="0">
                        <a:solidFill>
                          <a:schemeClr val="accent3">
                            <a:lumMod val="50000"/>
                          </a:schemeClr>
                        </a:solidFill>
                      </a:endParaRPr>
                    </a:p>
                  </a:txBody>
                  <a:tcPr marL="274320" anchor="ctr">
                    <a:solidFill>
                      <a:srgbClr val="DCECF7"/>
                    </a:solidFill>
                  </a:tcPr>
                </a:tc>
                <a:tc>
                  <a:txBody>
                    <a:bodyPr/>
                    <a:lstStyle/>
                    <a:p>
                      <a:endParaRPr lang="en-US" sz="2000" dirty="0">
                        <a:solidFill>
                          <a:schemeClr val="accent3">
                            <a:lumMod val="50000"/>
                          </a:schemeClr>
                        </a:solidFill>
                      </a:endParaRPr>
                    </a:p>
                  </a:txBody>
                  <a:tcPr anchor="b">
                    <a:solidFill>
                      <a:srgbClr val="DCECF7"/>
                    </a:solidFill>
                  </a:tcPr>
                </a:tc>
                <a:extLst>
                  <a:ext uri="{0D108BD9-81ED-4DB2-BD59-A6C34878D82A}">
                    <a16:rowId xmlns:a16="http://schemas.microsoft.com/office/drawing/2014/main" val="10002"/>
                  </a:ext>
                </a:extLst>
              </a:tr>
              <a:tr h="628518">
                <a:tc>
                  <a:txBody>
                    <a:bodyPr/>
                    <a:lstStyle/>
                    <a:p>
                      <a:r>
                        <a:rPr lang="en-US" sz="2000" b="1" dirty="0"/>
                        <a:t>and ending with</a:t>
                      </a:r>
                      <a:r>
                        <a:rPr lang="en-US" sz="2000"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(Can either be a process ending point or date)</a:t>
                      </a:r>
                      <a:endParaRPr lang="en-US" sz="1600" b="1" dirty="0" smtClean="0">
                        <a:solidFill>
                          <a:schemeClr val="accent3">
                            <a:lumMod val="50000"/>
                          </a:schemeClr>
                        </a:solidFill>
                      </a:endParaRPr>
                    </a:p>
                  </a:txBody>
                  <a:tcPr marL="274320" anchor="ctr">
                    <a:solidFill>
                      <a:srgbClr val="A7D1EB"/>
                    </a:solidFill>
                  </a:tcPr>
                </a:tc>
                <a:tc>
                  <a:txBody>
                    <a:bodyPr/>
                    <a:lstStyle/>
                    <a:p>
                      <a:endParaRPr lang="en-US" sz="2000" dirty="0">
                        <a:solidFill>
                          <a:schemeClr val="accent3">
                            <a:lumMod val="50000"/>
                          </a:schemeClr>
                        </a:solidFill>
                      </a:endParaRPr>
                    </a:p>
                  </a:txBody>
                  <a:tcPr anchor="b">
                    <a:solidFill>
                      <a:srgbClr val="A7D1EB"/>
                    </a:solidFill>
                  </a:tcPr>
                </a:tc>
                <a:extLst>
                  <a:ext uri="{0D108BD9-81ED-4DB2-BD59-A6C34878D82A}">
                    <a16:rowId xmlns:a16="http://schemas.microsoft.com/office/drawing/2014/main" val="10003"/>
                  </a:ext>
                </a:extLst>
              </a:tr>
              <a:tr h="744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This effort should improve:</a:t>
                      </a:r>
                      <a:endParaRPr lang="en-US" sz="2000" b="1" i="1" dirty="0">
                        <a:solidFill>
                          <a:schemeClr val="accent3">
                            <a:lumMod val="50000"/>
                          </a:schemeClr>
                        </a:solidFill>
                        <a:cs typeface="Times New Roman" pitchFamily="18" charset="0"/>
                      </a:endParaRPr>
                    </a:p>
                  </a:txBody>
                  <a:tcPr marL="274320" anchor="ctr">
                    <a:solidFill>
                      <a:srgbClr val="DCECF7"/>
                    </a:solidFill>
                  </a:tcPr>
                </a:tc>
                <a:tc>
                  <a:txBody>
                    <a:bodyPr/>
                    <a:lstStyle/>
                    <a:p>
                      <a:endParaRPr lang="en-US" sz="2000" dirty="0">
                        <a:solidFill>
                          <a:schemeClr val="accent3">
                            <a:lumMod val="50000"/>
                          </a:schemeClr>
                        </a:solidFill>
                      </a:endParaRPr>
                    </a:p>
                  </a:txBody>
                  <a:tcPr anchor="b">
                    <a:solidFill>
                      <a:srgbClr val="DCECF7"/>
                    </a:solidFill>
                  </a:tcPr>
                </a:tc>
                <a:extLst>
                  <a:ext uri="{0D108BD9-81ED-4DB2-BD59-A6C34878D82A}">
                    <a16:rowId xmlns:a16="http://schemas.microsoft.com/office/drawing/2014/main" val="10004"/>
                  </a:ext>
                </a:extLst>
              </a:tr>
              <a:tr h="761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n w="12700" cmpd="sng">
                            <a:noFill/>
                            <a:prstDash val="solid"/>
                          </a:ln>
                          <a:effectLst/>
                        </a:rPr>
                        <a:t>This process is important to work on now because:</a:t>
                      </a:r>
                      <a:endParaRPr lang="en-US" sz="2000" b="1" i="1" dirty="0">
                        <a:ln w="12700" cmpd="sng">
                          <a:noFill/>
                          <a:prstDash val="solid"/>
                        </a:ln>
                        <a:solidFill>
                          <a:schemeClr val="accent3">
                            <a:lumMod val="50000"/>
                          </a:schemeClr>
                        </a:solidFill>
                        <a:effectLst/>
                        <a:cs typeface="Times New Roman" pitchFamily="18" charset="0"/>
                      </a:endParaRPr>
                    </a:p>
                  </a:txBody>
                  <a:tcPr marL="274320" anchor="ctr">
                    <a:solidFill>
                      <a:srgbClr val="A7D1EB"/>
                    </a:solidFill>
                  </a:tcPr>
                </a:tc>
                <a:tc>
                  <a:txBody>
                    <a:bodyPr/>
                    <a:lstStyle/>
                    <a:p>
                      <a:endParaRPr lang="en-US" sz="2000" dirty="0">
                        <a:solidFill>
                          <a:schemeClr val="accent3">
                            <a:lumMod val="50000"/>
                          </a:schemeClr>
                        </a:solidFill>
                      </a:endParaRPr>
                    </a:p>
                  </a:txBody>
                  <a:tcPr anchor="b">
                    <a:solidFill>
                      <a:srgbClr val="A7D1EB"/>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DC228E2F-9F84-4899-B66D-65DC5D3D534B}" type="slidenum">
              <a:rPr lang="en-US" smtClean="0"/>
              <a:t>8</a:t>
            </a:fld>
            <a:endParaRPr lang="en-US"/>
          </a:p>
        </p:txBody>
      </p:sp>
    </p:spTree>
    <p:extLst>
      <p:ext uri="{BB962C8B-B14F-4D97-AF65-F5344CB8AC3E}">
        <p14:creationId xmlns:p14="http://schemas.microsoft.com/office/powerpoint/2010/main" val="424803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98526"/>
          </a:solidFill>
        </p:spPr>
        <p:txBody>
          <a:bodyPr/>
          <a:lstStyle/>
          <a:p>
            <a:pPr algn="ctr"/>
            <a:r>
              <a:rPr lang="en-US" dirty="0"/>
              <a:t>How will we know that a change is an improvement?</a:t>
            </a:r>
          </a:p>
        </p:txBody>
      </p:sp>
      <p:sp>
        <p:nvSpPr>
          <p:cNvPr id="3" name="Text Placeholder 2"/>
          <p:cNvSpPr>
            <a:spLocks noGrp="1"/>
          </p:cNvSpPr>
          <p:nvPr>
            <p:ph type="body" idx="1"/>
          </p:nvPr>
        </p:nvSpPr>
        <p:spPr>
          <a:solidFill>
            <a:srgbClr val="0E2B3D"/>
          </a:solidFill>
        </p:spPr>
        <p:txBody>
          <a:bodyPr/>
          <a:lstStyle/>
          <a:p>
            <a:r>
              <a:rPr lang="en-US" dirty="0" smtClean="0"/>
              <a:t>Performance Measure</a:t>
            </a:r>
            <a:endParaRPr lang="en-US" dirty="0"/>
          </a:p>
        </p:txBody>
      </p:sp>
      <p:sp>
        <p:nvSpPr>
          <p:cNvPr id="4" name="Content Placeholder 3"/>
          <p:cNvSpPr>
            <a:spLocks noGrp="1"/>
          </p:cNvSpPr>
          <p:nvPr>
            <p:ph sz="half" idx="2"/>
          </p:nvPr>
        </p:nvSpPr>
        <p:spPr>
          <a:solidFill>
            <a:srgbClr val="4EA2D6"/>
          </a:solidFill>
        </p:spPr>
        <p:txBody>
          <a:bodyPr/>
          <a:lstStyle/>
          <a:p>
            <a:pPr marL="342900" indent="-342900">
              <a:spcBef>
                <a:spcPts val="0"/>
              </a:spcBef>
              <a:buFont typeface="Arial"/>
              <a:buChar char="•"/>
              <a:defRPr/>
            </a:pPr>
            <a:r>
              <a:rPr lang="en-US" sz="2000" dirty="0">
                <a:latin typeface="Garamond" panose="02020404030301010803" pitchFamily="18" charset="0"/>
                <a:ea typeface="ＭＳ Ｐゴシック" charset="0"/>
                <a:cs typeface="ＭＳ Ｐゴシック" charset="0"/>
              </a:rPr>
              <a:t>Percentage of patients, regardless of age, with a diagnosis of HIV with a HIV viral load less than 200 copies/ml at last HIV viral load test during the measurement year 	</a:t>
            </a:r>
          </a:p>
          <a:p>
            <a:pPr marL="742950" lvl="1" indent="-285750">
              <a:spcBef>
                <a:spcPts val="0"/>
              </a:spcBef>
              <a:buFont typeface="Arial"/>
              <a:buChar char="•"/>
              <a:defRPr/>
            </a:pPr>
            <a:r>
              <a:rPr lang="en-US" sz="2000" b="1" dirty="0">
                <a:latin typeface="Garamond" panose="02020404030301010803" pitchFamily="18" charset="0"/>
                <a:ea typeface="ＭＳ Ｐゴシック" charset="0"/>
                <a:cs typeface="ＭＳ Ｐゴシック" charset="0"/>
              </a:rPr>
              <a:t>Numerator:  </a:t>
            </a:r>
            <a:r>
              <a:rPr lang="en-US" sz="2000" dirty="0">
                <a:latin typeface="Garamond" panose="02020404030301010803" pitchFamily="18" charset="0"/>
                <a:ea typeface="ＭＳ Ｐゴシック" charset="0"/>
                <a:cs typeface="ＭＳ Ｐゴシック" charset="0"/>
              </a:rPr>
              <a:t>Number of patients in the denominator with a HIV viral load less than 200 copies/mL at last HIV viral load test during the measurement year </a:t>
            </a:r>
          </a:p>
          <a:p>
            <a:pPr marL="742950" lvl="1" indent="-285750">
              <a:spcBef>
                <a:spcPts val="0"/>
              </a:spcBef>
              <a:buFont typeface="Arial"/>
              <a:buChar char="•"/>
              <a:defRPr/>
            </a:pPr>
            <a:r>
              <a:rPr lang="en-US" sz="2000" b="1" dirty="0">
                <a:latin typeface="Garamond" panose="02020404030301010803" pitchFamily="18" charset="0"/>
                <a:ea typeface="ＭＳ Ｐゴシック" charset="0"/>
                <a:cs typeface="ＭＳ Ｐゴシック" charset="0"/>
              </a:rPr>
              <a:t>Denominator: </a:t>
            </a:r>
            <a:r>
              <a:rPr lang="en-US" sz="2000" dirty="0">
                <a:latin typeface="Garamond" panose="02020404030301010803" pitchFamily="18" charset="0"/>
                <a:ea typeface="ＭＳ Ｐゴシック" charset="0"/>
                <a:cs typeface="ＭＳ Ｐゴシック" charset="0"/>
              </a:rPr>
              <a:t> Number of patients, regardless of age, with a diagnosis of HIV with at least one medical visit in the measurement year 	</a:t>
            </a:r>
          </a:p>
          <a:p>
            <a:pPr>
              <a:spcBef>
                <a:spcPts val="0"/>
              </a:spcBef>
              <a:defRPr/>
            </a:pPr>
            <a:r>
              <a:rPr lang="en-US" sz="2000" b="1" dirty="0">
                <a:latin typeface="Garamond" panose="02020404030301010803" pitchFamily="18" charset="0"/>
                <a:ea typeface="ＭＳ Ｐゴシック" charset="0"/>
                <a:cs typeface="ＭＳ Ｐゴシック" charset="0"/>
              </a:rPr>
              <a:t>Patient Exclusions: </a:t>
            </a:r>
            <a:r>
              <a:rPr lang="en-US" sz="2000" dirty="0">
                <a:latin typeface="Garamond" panose="02020404030301010803" pitchFamily="18" charset="0"/>
                <a:ea typeface="ＭＳ Ｐゴシック" charset="0"/>
                <a:cs typeface="ＭＳ Ｐゴシック" charset="0"/>
              </a:rPr>
              <a:t> None</a:t>
            </a:r>
            <a:endParaRPr lang="en-US" dirty="0"/>
          </a:p>
        </p:txBody>
      </p:sp>
      <p:sp>
        <p:nvSpPr>
          <p:cNvPr id="5" name="Text Placeholder 4"/>
          <p:cNvSpPr>
            <a:spLocks noGrp="1"/>
          </p:cNvSpPr>
          <p:nvPr>
            <p:ph type="body" sz="quarter" idx="3"/>
          </p:nvPr>
        </p:nvSpPr>
        <p:spPr>
          <a:solidFill>
            <a:srgbClr val="0E2B3D"/>
          </a:solidFill>
        </p:spPr>
        <p:txBody>
          <a:bodyPr/>
          <a:lstStyle/>
          <a:p>
            <a:r>
              <a:rPr lang="en-US" dirty="0" smtClean="0"/>
              <a:t>Baseline Data</a:t>
            </a:r>
            <a:endParaRPr lang="en-US" dirty="0"/>
          </a:p>
        </p:txBody>
      </p:sp>
      <p:sp>
        <p:nvSpPr>
          <p:cNvPr id="6" name="Content Placeholder 5"/>
          <p:cNvSpPr>
            <a:spLocks noGrp="1"/>
          </p:cNvSpPr>
          <p:nvPr>
            <p:ph sz="quarter" idx="4"/>
          </p:nvPr>
        </p:nvSpPr>
        <p:spPr>
          <a:solidFill>
            <a:srgbClr val="4EA2D6"/>
          </a:solidFill>
        </p:spPr>
        <p:txBody>
          <a:bodyPr/>
          <a:lstStyle/>
          <a:p>
            <a:pPr marL="0" indent="0" algn="ctr">
              <a:buNone/>
            </a:pPr>
            <a:r>
              <a:rPr lang="en-US" dirty="0">
                <a:ea typeface="ＭＳ Ｐゴシック" charset="0"/>
              </a:rPr>
              <a:t>Present your baseline data in terms of percent and actual numbers</a:t>
            </a:r>
            <a:r>
              <a:rPr lang="en-US" dirty="0" smtClean="0">
                <a:ea typeface="ＭＳ Ｐゴシック" charset="0"/>
              </a:rPr>
              <a:t>.</a:t>
            </a:r>
            <a:endParaRPr lang="en-US" dirty="0">
              <a:ea typeface="ＭＳ Ｐゴシック" charset="0"/>
            </a:endParaRPr>
          </a:p>
          <a:p>
            <a:pPr marL="0" indent="0" algn="ctr">
              <a:buNone/>
            </a:pPr>
            <a:endParaRPr lang="en-US" dirty="0">
              <a:ea typeface="ＭＳ Ｐゴシック" charset="0"/>
            </a:endParaRPr>
          </a:p>
          <a:p>
            <a:pPr algn="ctr">
              <a:lnSpc>
                <a:spcPct val="80000"/>
              </a:lnSpc>
              <a:spcBef>
                <a:spcPct val="0"/>
              </a:spcBef>
              <a:buNone/>
            </a:pPr>
            <a:r>
              <a:rPr lang="en-US" altLang="en-US" dirty="0"/>
              <a:t>____%    		</a:t>
            </a:r>
            <a:r>
              <a:rPr lang="en-US" altLang="en-US" i="1" dirty="0"/>
              <a:t>n</a:t>
            </a:r>
            <a:r>
              <a:rPr lang="en-US" altLang="en-US" dirty="0" smtClean="0"/>
              <a:t>=</a:t>
            </a:r>
            <a:r>
              <a:rPr lang="en-US" altLang="en-US" u="sng" dirty="0" smtClean="0"/>
              <a:t>_____</a:t>
            </a:r>
          </a:p>
          <a:p>
            <a:pPr algn="ctr">
              <a:lnSpc>
                <a:spcPct val="80000"/>
              </a:lnSpc>
              <a:spcBef>
                <a:spcPct val="0"/>
              </a:spcBef>
              <a:buNone/>
            </a:pPr>
            <a:endParaRPr lang="en-US" altLang="en-US" u="sng" dirty="0"/>
          </a:p>
          <a:p>
            <a:pPr algn="ctr">
              <a:lnSpc>
                <a:spcPct val="80000"/>
              </a:lnSpc>
              <a:spcBef>
                <a:spcPct val="0"/>
              </a:spcBef>
              <a:buNone/>
            </a:pPr>
            <a:endParaRPr lang="en-US" altLang="en-US" u="sng" dirty="0" smtClean="0"/>
          </a:p>
          <a:p>
            <a:pPr>
              <a:lnSpc>
                <a:spcPct val="80000"/>
              </a:lnSpc>
              <a:spcBef>
                <a:spcPct val="0"/>
              </a:spcBef>
              <a:buNone/>
            </a:pPr>
            <a:r>
              <a:rPr lang="en-US" altLang="en-US" dirty="0" smtClean="0"/>
              <a:t>Data Source: </a:t>
            </a:r>
            <a:endParaRPr lang="en-US" altLang="en-US" dirty="0"/>
          </a:p>
        </p:txBody>
      </p:sp>
      <p:sp>
        <p:nvSpPr>
          <p:cNvPr id="7" name="Slide Number Placeholder 6"/>
          <p:cNvSpPr>
            <a:spLocks noGrp="1"/>
          </p:cNvSpPr>
          <p:nvPr>
            <p:ph type="sldNum" sz="quarter" idx="12"/>
          </p:nvPr>
        </p:nvSpPr>
        <p:spPr/>
        <p:txBody>
          <a:bodyPr/>
          <a:lstStyle/>
          <a:p>
            <a:fld id="{DC228E2F-9F84-4899-B66D-65DC5D3D534B}" type="slidenum">
              <a:rPr lang="en-US" smtClean="0"/>
              <a:t>9</a:t>
            </a:fld>
            <a:endParaRPr lang="en-US"/>
          </a:p>
        </p:txBody>
      </p:sp>
    </p:spTree>
    <p:extLst>
      <p:ext uri="{BB962C8B-B14F-4D97-AF65-F5344CB8AC3E}">
        <p14:creationId xmlns:p14="http://schemas.microsoft.com/office/powerpoint/2010/main" val="2405455005"/>
      </p:ext>
    </p:extLst>
  </p:cSld>
  <p:clrMapOvr>
    <a:masterClrMapping/>
  </p:clrMapOvr>
</p:sld>
</file>

<file path=ppt/theme/theme1.xml><?xml version="1.0" encoding="utf-8"?>
<a:theme xmlns:a="http://schemas.openxmlformats.org/drawingml/2006/main" name="Office Theme">
  <a:themeElements>
    <a:clrScheme name="LDH">
      <a:dk1>
        <a:sysClr val="windowText" lastClr="000000"/>
      </a:dk1>
      <a:lt1>
        <a:sysClr val="window" lastClr="FFFFFF"/>
      </a:lt1>
      <a:dk2>
        <a:srgbClr val="041E41"/>
      </a:dk2>
      <a:lt2>
        <a:srgbClr val="9EA2A2"/>
      </a:lt2>
      <a:accent1>
        <a:srgbClr val="426DA9"/>
      </a:accent1>
      <a:accent2>
        <a:srgbClr val="B89D18"/>
      </a:accent2>
      <a:accent3>
        <a:srgbClr val="0099A8"/>
      </a:accent3>
      <a:accent4>
        <a:srgbClr val="CFC493"/>
      </a:accent4>
      <a:accent5>
        <a:srgbClr val="A3C7D2"/>
      </a:accent5>
      <a:accent6>
        <a:srgbClr val="9595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 QI Group" id="{E2CAFC64-A574-4967-A4A3-6D56BD7C38E8}" vid="{EF28CBFB-0B5D-4BBE-9A16-8C8437DCF1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RW QI Group</Template>
  <TotalTime>2491</TotalTime>
  <Words>1436</Words>
  <Application>Microsoft Office PowerPoint</Application>
  <PresentationFormat>Widescreen</PresentationFormat>
  <Paragraphs>231</Paragraphs>
  <Slides>24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Calibri</vt:lpstr>
      <vt:lpstr>Calibri Light</vt:lpstr>
      <vt:lpstr>Garamond</vt:lpstr>
      <vt:lpstr>Lucida Grande</vt:lpstr>
      <vt:lpstr>Mangal</vt:lpstr>
      <vt:lpstr>Times New Roman</vt:lpstr>
      <vt:lpstr>Wingdings</vt:lpstr>
      <vt:lpstr>Office Theme</vt:lpstr>
      <vt:lpstr>Quality Improvement Storyboard</vt:lpstr>
      <vt:lpstr>QI Project Workbook</vt:lpstr>
      <vt:lpstr>QM Committee</vt:lpstr>
      <vt:lpstr>PowerPoint Presentation</vt:lpstr>
      <vt:lpstr>Discovery</vt:lpstr>
      <vt:lpstr>Root Cause Analysis</vt:lpstr>
      <vt:lpstr>Model For Improvement</vt:lpstr>
      <vt:lpstr>What are we trying to accomplish?</vt:lpstr>
      <vt:lpstr>How will we know that a change is an improvement?</vt:lpstr>
      <vt:lpstr>Aim Statement</vt:lpstr>
      <vt:lpstr>What changes can we make that will result in improvement?</vt:lpstr>
      <vt:lpstr>PowerPoint Presentation</vt:lpstr>
      <vt:lpstr>PLAN</vt:lpstr>
      <vt:lpstr>What is being tested in this PDSA cycle?</vt:lpstr>
      <vt:lpstr>PDSA Cycle Step Goals</vt:lpstr>
      <vt:lpstr>DO</vt:lpstr>
      <vt:lpstr>Plan of Action</vt:lpstr>
      <vt:lpstr>STUDY</vt:lpstr>
      <vt:lpstr>Measuring Change</vt:lpstr>
      <vt:lpstr>Improvement Results</vt:lpstr>
      <vt:lpstr>ACT</vt:lpstr>
      <vt:lpstr>Control or Sustaining Gains</vt:lpstr>
      <vt:lpstr>Technical Assistance &amp; Training Needs</vt:lpstr>
      <vt:lpstr>Quality Management Reporting Due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Mosca</dc:creator>
  <cp:lastModifiedBy>Kendra LeSar</cp:lastModifiedBy>
  <cp:revision>148</cp:revision>
  <dcterms:created xsi:type="dcterms:W3CDTF">2017-03-30T21:01:14Z</dcterms:created>
  <dcterms:modified xsi:type="dcterms:W3CDTF">2024-10-25T17:18:37Z</dcterms:modified>
</cp:coreProperties>
</file>