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62" r:id="rId4"/>
    <p:sldId id="261" r:id="rId5"/>
    <p:sldId id="281" r:id="rId6"/>
    <p:sldId id="263" r:id="rId7"/>
    <p:sldId id="264" r:id="rId8"/>
    <p:sldId id="265" r:id="rId9"/>
    <p:sldId id="266" r:id="rId10"/>
    <p:sldId id="283" r:id="rId11"/>
    <p:sldId id="284" r:id="rId12"/>
    <p:sldId id="268" r:id="rId13"/>
    <p:sldId id="269" r:id="rId14"/>
    <p:sldId id="270" r:id="rId15"/>
    <p:sldId id="273" r:id="rId16"/>
    <p:sldId id="274" r:id="rId17"/>
    <p:sldId id="275" r:id="rId18"/>
    <p:sldId id="279" r:id="rId19"/>
    <p:sldId id="278" r:id="rId20"/>
    <p:sldId id="282" r:id="rId21"/>
    <p:sldId id="28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4660"/>
  </p:normalViewPr>
  <p:slideViewPr>
    <p:cSldViewPr snapToGrid="0">
      <p:cViewPr varScale="1">
        <p:scale>
          <a:sx n="68" d="100"/>
          <a:sy n="68" d="100"/>
        </p:scale>
        <p:origin x="5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65D9A-3231-4839-B4A2-E66EADEAF52B}" type="datetimeFigureOut">
              <a:rPr lang="en-US" smtClean="0"/>
              <a:t>9/26/2023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D8777-2D50-4514-BAE4-D320AD739597}" type="slidenum">
              <a:rPr lang="en-US" smtClean="0"/>
              <a:t>‹#›</a:t>
            </a:fld>
            <a:endParaRPr lang="en-US" dirty="0"/>
          </a:p>
        </p:txBody>
      </p:sp>
    </p:spTree>
    <p:extLst>
      <p:ext uri="{BB962C8B-B14F-4D97-AF65-F5344CB8AC3E}">
        <p14:creationId xmlns:p14="http://schemas.microsoft.com/office/powerpoint/2010/main" val="338397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HIV</a:t>
            </a:r>
            <a:r>
              <a:rPr lang="en-US" baseline="0" dirty="0" smtClean="0"/>
              <a:t> fluids</a:t>
            </a:r>
            <a:endParaRPr lang="en-US" dirty="0"/>
          </a:p>
        </p:txBody>
      </p:sp>
      <p:sp>
        <p:nvSpPr>
          <p:cNvPr id="4" name="Slide Number Placeholder 3"/>
          <p:cNvSpPr>
            <a:spLocks noGrp="1"/>
          </p:cNvSpPr>
          <p:nvPr>
            <p:ph type="sldNum" sz="quarter" idx="10"/>
          </p:nvPr>
        </p:nvSpPr>
        <p:spPr/>
        <p:txBody>
          <a:bodyPr/>
          <a:lstStyle/>
          <a:p>
            <a:pPr>
              <a:defRPr/>
            </a:pPr>
            <a:fld id="{AAC8384D-A7BF-44BB-82CE-266BA29B5553}" type="slidenum">
              <a:rPr lang="en-US" altLang="en-US">
                <a:solidFill>
                  <a:srgbClr val="000000"/>
                </a:solidFill>
              </a:rPr>
              <a:pPr>
                <a:defRPr/>
              </a:pPr>
              <a:t>3</a:t>
            </a:fld>
            <a:endParaRPr lang="en-US" altLang="en-US" dirty="0">
              <a:solidFill>
                <a:srgbClr val="000000"/>
              </a:solidFill>
            </a:endParaRPr>
          </a:p>
        </p:txBody>
      </p:sp>
    </p:spTree>
    <p:extLst>
      <p:ext uri="{BB962C8B-B14F-4D97-AF65-F5344CB8AC3E}">
        <p14:creationId xmlns:p14="http://schemas.microsoft.com/office/powerpoint/2010/main" val="167062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483" lvl="1" indent="-345483" defTabSz="921289">
              <a:buFont typeface="Wingdings" panose="05000000000000000000" pitchFamily="2" charset="2"/>
              <a:buChar char="q"/>
              <a:defRPr/>
            </a:pPr>
            <a:r>
              <a:rPr lang="en-US" altLang="en-US" b="1" dirty="0" smtClean="0">
                <a:solidFill>
                  <a:schemeClr val="tx1"/>
                </a:solidFill>
              </a:rPr>
              <a:t>Sharing needles &amp; the works </a:t>
            </a:r>
            <a:r>
              <a:rPr lang="en-US" altLang="en-US" dirty="0" smtClean="0">
                <a:solidFill>
                  <a:schemeClr val="tx1"/>
                </a:solidFill>
              </a:rPr>
              <a:t>put you in direct contact with other people’s blood. Needles that are contaminated with HIV-infected blood can deliver the HIV virus directly into your bloodstream.</a:t>
            </a:r>
          </a:p>
          <a:p>
            <a:pPr marL="0" lvl="1" defTabSz="921289">
              <a:defRPr/>
            </a:pPr>
            <a:endParaRPr lang="en-US" altLang="en-US" dirty="0" smtClean="0">
              <a:solidFill>
                <a:schemeClr val="tx1"/>
              </a:solidFill>
            </a:endParaRPr>
          </a:p>
          <a:p>
            <a:pPr marL="345483" lvl="1" indent="-345483" defTabSz="921289">
              <a:buFont typeface="Wingdings" panose="05000000000000000000" pitchFamily="2" charset="2"/>
              <a:buChar char="q"/>
              <a:defRPr/>
            </a:pPr>
            <a:r>
              <a:rPr lang="en-US" altLang="en-US" b="1" dirty="0" smtClean="0">
                <a:solidFill>
                  <a:schemeClr val="tx1"/>
                </a:solidFill>
              </a:rPr>
              <a:t>Pregnancy &amp;</a:t>
            </a:r>
            <a:r>
              <a:rPr lang="en-US" altLang="en-US" b="1" baseline="0" dirty="0" smtClean="0">
                <a:solidFill>
                  <a:schemeClr val="tx1"/>
                </a:solidFill>
              </a:rPr>
              <a:t> childbirth: </a:t>
            </a:r>
            <a:r>
              <a:rPr lang="en-US" altLang="en-US" dirty="0" smtClean="0">
                <a:solidFill>
                  <a:schemeClr val="tx1"/>
                </a:solidFill>
              </a:rPr>
              <a:t>Babies have constant contact with their mother/parent’s body fluids. </a:t>
            </a:r>
          </a:p>
          <a:p>
            <a:pPr marL="806128" lvl="2" indent="-345483">
              <a:buFont typeface="Wingdings" panose="05000000000000000000" pitchFamily="2" charset="2"/>
              <a:buChar char="q"/>
              <a:defRPr/>
            </a:pPr>
            <a:r>
              <a:rPr lang="en-US" altLang="en-US" dirty="0" smtClean="0">
                <a:solidFill>
                  <a:schemeClr val="tx1"/>
                </a:solidFill>
              </a:rPr>
              <a:t>During pregnancy babies can become infected through blood and amniotic fluid. </a:t>
            </a:r>
          </a:p>
          <a:p>
            <a:pPr marL="806128" lvl="2" indent="-345483">
              <a:buFont typeface="Wingdings" panose="05000000000000000000" pitchFamily="2" charset="2"/>
              <a:buChar char="q"/>
              <a:defRPr/>
            </a:pPr>
            <a:r>
              <a:rPr lang="en-US" altLang="en-US" dirty="0" smtClean="0">
                <a:solidFill>
                  <a:schemeClr val="tx1"/>
                </a:solidFill>
              </a:rPr>
              <a:t>Just as with sex, there is a lot of friction during childbirth &amp; HIV can be passed through the exchange of blood &amp; vaginal fluids.</a:t>
            </a:r>
          </a:p>
          <a:p>
            <a:pPr marL="345483" lvl="1" indent="-345483" defTabSz="921289">
              <a:buFont typeface="Wingdings" panose="05000000000000000000" pitchFamily="2" charset="2"/>
              <a:buChar char="q"/>
              <a:defRPr/>
            </a:pPr>
            <a:endParaRPr lang="en-US" altLang="en-US" dirty="0" smtClean="0">
              <a:solidFill>
                <a:schemeClr val="tx1"/>
              </a:solidFill>
            </a:endParaRPr>
          </a:p>
          <a:p>
            <a:pPr marL="345483" lvl="1" indent="-345483" defTabSz="921289">
              <a:buFont typeface="Wingdings" panose="05000000000000000000" pitchFamily="2" charset="2"/>
              <a:buChar char="q"/>
              <a:defRPr/>
            </a:pPr>
            <a:r>
              <a:rPr lang="en-US" altLang="en-US" b="1" dirty="0" smtClean="0">
                <a:solidFill>
                  <a:schemeClr val="tx1"/>
                </a:solidFill>
              </a:rPr>
              <a:t>Breast</a:t>
            </a:r>
            <a:r>
              <a:rPr lang="en-US" altLang="en-US" b="1" baseline="0" dirty="0" smtClean="0">
                <a:solidFill>
                  <a:schemeClr val="tx1"/>
                </a:solidFill>
              </a:rPr>
              <a:t> milk: </a:t>
            </a:r>
            <a:r>
              <a:rPr lang="en-US" altLang="en-US" dirty="0" smtClean="0">
                <a:solidFill>
                  <a:schemeClr val="tx1"/>
                </a:solidFill>
              </a:rPr>
              <a:t>A mother/parent can infect a child through their breast milk. </a:t>
            </a:r>
          </a:p>
          <a:p>
            <a:pPr marL="345483" lvl="1" indent="-345483" defTabSz="921289">
              <a:buFont typeface="Wingdings" panose="05000000000000000000" pitchFamily="2" charset="2"/>
              <a:buChar char="q"/>
              <a:defRPr/>
            </a:pPr>
            <a:endParaRPr lang="en-US" altLang="en-US" dirty="0" smtClean="0">
              <a:solidFill>
                <a:schemeClr val="tx1"/>
              </a:solidFill>
            </a:endParaRPr>
          </a:p>
          <a:p>
            <a:pPr marL="345483" lvl="1" indent="-345483" defTabSz="921289">
              <a:buFont typeface="Wingdings" panose="05000000000000000000" pitchFamily="2" charset="2"/>
              <a:buChar char="q"/>
              <a:defRPr/>
            </a:pPr>
            <a:r>
              <a:rPr lang="en-US" altLang="en-US" b="1" dirty="0" smtClean="0">
                <a:solidFill>
                  <a:schemeClr val="tx1"/>
                </a:solidFill>
              </a:rPr>
              <a:t>Blood</a:t>
            </a:r>
            <a:r>
              <a:rPr lang="en-US" altLang="en-US" b="1" baseline="0" dirty="0" smtClean="0">
                <a:solidFill>
                  <a:schemeClr val="tx1"/>
                </a:solidFill>
              </a:rPr>
              <a:t> transfusions &amp; organ transplants: </a:t>
            </a:r>
            <a:r>
              <a:rPr lang="en-US" altLang="en-US" dirty="0" smtClean="0">
                <a:solidFill>
                  <a:schemeClr val="tx1"/>
                </a:solidFill>
              </a:rPr>
              <a:t>Screening requirements makes these forms of HIV transmission very rare in the United States.</a:t>
            </a:r>
          </a:p>
          <a:p>
            <a:pPr marL="345483" lvl="1" indent="-345483" defTabSz="921289">
              <a:buFont typeface="Arial" panose="020B0604020202020204" pitchFamily="34" charset="0"/>
              <a:buChar char="•"/>
              <a:defRPr/>
            </a:pPr>
            <a:endParaRPr lang="en-US" altLang="en-US" dirty="0" smtClean="0">
              <a:solidFill>
                <a:schemeClr val="tx1"/>
              </a:solidFill>
            </a:endParaRPr>
          </a:p>
          <a:p>
            <a:pPr marL="172742" indent="-17274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AC8384D-A7BF-44BB-82CE-266BA29B5553}" type="slidenum">
              <a:rPr lang="en-US" altLang="en-US">
                <a:solidFill>
                  <a:srgbClr val="000000"/>
                </a:solidFill>
              </a:rPr>
              <a:pPr>
                <a:defRPr/>
              </a:pPr>
              <a:t>4</a:t>
            </a:fld>
            <a:endParaRPr lang="en-US" altLang="en-US" dirty="0">
              <a:solidFill>
                <a:srgbClr val="000000"/>
              </a:solidFill>
            </a:endParaRPr>
          </a:p>
        </p:txBody>
      </p:sp>
    </p:spTree>
    <p:extLst>
      <p:ext uri="{BB962C8B-B14F-4D97-AF65-F5344CB8AC3E}">
        <p14:creationId xmlns:p14="http://schemas.microsoft.com/office/powerpoint/2010/main" val="31678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1800" y="692150"/>
            <a:ext cx="3738563" cy="2103438"/>
          </a:xfrm>
        </p:spPr>
      </p:sp>
      <p:sp>
        <p:nvSpPr>
          <p:cNvPr id="3" name="Notes Placeholder 2"/>
          <p:cNvSpPr>
            <a:spLocks noGrp="1"/>
          </p:cNvSpPr>
          <p:nvPr>
            <p:ph type="body" idx="1"/>
          </p:nvPr>
        </p:nvSpPr>
        <p:spPr>
          <a:xfrm>
            <a:off x="710454" y="3155661"/>
            <a:ext cx="5683617" cy="5530422"/>
          </a:xfrm>
        </p:spPr>
        <p:txBody>
          <a:bodyPr/>
          <a:lstStyle/>
          <a:p>
            <a:pPr marL="172742" indent="-172742">
              <a:buFont typeface="Wingdings" panose="05000000000000000000" pitchFamily="2" charset="2"/>
              <a:buChar char="q"/>
            </a:pPr>
            <a:r>
              <a:rPr lang="en-US" dirty="0"/>
              <a:t>The pill that was shown to be safe and to help block HIV infection is called “Truvada” (pronounced tru vá duh). Truvada is a combination of two drugs (tenofovir and emtricitabine). </a:t>
            </a:r>
            <a:endParaRPr lang="en-US" dirty="0" smtClean="0"/>
          </a:p>
          <a:p>
            <a:pPr marL="172742" indent="-172742">
              <a:buFont typeface="Wingdings" panose="05000000000000000000" pitchFamily="2" charset="2"/>
              <a:buChar char="q"/>
            </a:pPr>
            <a:r>
              <a:rPr lang="en-US" dirty="0" smtClean="0"/>
              <a:t>If </a:t>
            </a:r>
            <a:r>
              <a:rPr lang="en-US" dirty="0"/>
              <a:t>you take PrEP daily, the presence of the medicine in your bloodstream can often stop HIV from taking hold and spreading in your body. If you do not take PrEP every day, there may not be enough medicine in your bloodstream to block the virus. </a:t>
            </a:r>
            <a:endParaRPr lang="en-US" dirty="0" smtClean="0"/>
          </a:p>
          <a:p>
            <a:pPr marL="172742" indent="-172742">
              <a:buFont typeface="Wingdings" panose="05000000000000000000" pitchFamily="2" charset="2"/>
              <a:buChar char="q"/>
            </a:pPr>
            <a:r>
              <a:rPr lang="en-US" dirty="0"/>
              <a:t>CDC recommends that PrEP be considered for people who are HIV-negative and at substantial risk for HIV.</a:t>
            </a:r>
          </a:p>
          <a:p>
            <a:pPr marL="172742" indent="-172742">
              <a:buFont typeface="Wingdings" panose="05000000000000000000" pitchFamily="2" charset="2"/>
              <a:buChar char="q"/>
            </a:pPr>
            <a:r>
              <a:rPr lang="en-US" b="1" dirty="0"/>
              <a:t>For sexual transmission</a:t>
            </a:r>
            <a:r>
              <a:rPr lang="en-US" dirty="0"/>
              <a:t>, this includes anyone who is in an ongoing relationship with an HIV-positive partner. It also includes anyone who </a:t>
            </a:r>
            <a:endParaRPr lang="en-US" dirty="0" smtClean="0"/>
          </a:p>
          <a:p>
            <a:pPr marL="633387" lvl="1" indent="-172742">
              <a:buFont typeface="Wingdings" panose="05000000000000000000" pitchFamily="2" charset="2"/>
              <a:buChar char="q"/>
            </a:pPr>
            <a:r>
              <a:rPr lang="en-US" dirty="0" smtClean="0"/>
              <a:t>1</a:t>
            </a:r>
            <a:r>
              <a:rPr lang="en-US" dirty="0"/>
              <a:t>) is not in a mutually monogamous* relationship with a partner who recently tested HIV-negative, and </a:t>
            </a:r>
            <a:endParaRPr lang="en-US" dirty="0" smtClean="0"/>
          </a:p>
          <a:p>
            <a:pPr marL="633387" lvl="1" indent="-172742">
              <a:buFont typeface="Wingdings" panose="05000000000000000000" pitchFamily="2" charset="2"/>
              <a:buChar char="q"/>
            </a:pPr>
            <a:r>
              <a:rPr lang="en-US" dirty="0" smtClean="0"/>
              <a:t>2) is a gay </a:t>
            </a:r>
            <a:r>
              <a:rPr lang="en-US" dirty="0"/>
              <a:t>or bisexual man who has had anal sex without a condom or been diagnosed with an STD in the past 6 months; or</a:t>
            </a:r>
          </a:p>
          <a:p>
            <a:pPr marL="633387" lvl="1" indent="-172742">
              <a:buFont typeface="Wingdings" panose="05000000000000000000" pitchFamily="2" charset="2"/>
              <a:buChar char="q"/>
            </a:pPr>
            <a:r>
              <a:rPr lang="en-US" dirty="0" smtClean="0"/>
              <a:t>Heterosexual </a:t>
            </a:r>
            <a:r>
              <a:rPr lang="en-US" dirty="0"/>
              <a:t>man or woman who does not regularly use condoms during sex with partners of unknown HIV status who are at substantial risk of HIV infection (e.g., people who inject drugs or have bisexual male partners). </a:t>
            </a:r>
          </a:p>
          <a:p>
            <a:pPr marL="172742" indent="-172742">
              <a:buFont typeface="Wingdings" panose="05000000000000000000" pitchFamily="2" charset="2"/>
              <a:buChar char="q"/>
            </a:pPr>
            <a:r>
              <a:rPr lang="en-US" b="1" dirty="0"/>
              <a:t>For people who inject drugs</a:t>
            </a:r>
            <a:r>
              <a:rPr lang="en-US" dirty="0"/>
              <a:t>, this includes those who have injected illicit drugs in the past 6 months and who have shared injection equipment or been in drug treatment for injection drug use in the past 6 months. </a:t>
            </a:r>
          </a:p>
          <a:p>
            <a:pPr marL="172742" indent="-172742">
              <a:buFont typeface="Wingdings" panose="05000000000000000000" pitchFamily="2" charset="2"/>
              <a:buChar char="q"/>
            </a:pPr>
            <a:r>
              <a:rPr lang="en-US" dirty="0" smtClean="0"/>
              <a:t>People </a:t>
            </a:r>
            <a:r>
              <a:rPr lang="en-US" dirty="0"/>
              <a:t>who use PrEP must be able to take the drug every day and to return to their health care provider every 3 months for a repeat HIV test, prescription refills, and follow-up.</a:t>
            </a:r>
          </a:p>
          <a:p>
            <a:r>
              <a:rPr lang="en-US" dirty="0"/>
              <a:t>*http://www.cdc.gov/hiv/basics/prep.html</a:t>
            </a:r>
          </a:p>
        </p:txBody>
      </p:sp>
      <p:sp>
        <p:nvSpPr>
          <p:cNvPr id="4" name="Slide Number Placeholder 3"/>
          <p:cNvSpPr>
            <a:spLocks noGrp="1"/>
          </p:cNvSpPr>
          <p:nvPr>
            <p:ph type="sldNum" sz="quarter" idx="10"/>
          </p:nvPr>
        </p:nvSpPr>
        <p:spPr/>
        <p:txBody>
          <a:bodyPr/>
          <a:lstStyle/>
          <a:p>
            <a:pPr>
              <a:defRPr/>
            </a:pPr>
            <a:fld id="{AAC8384D-A7BF-44BB-82CE-266BA29B5553}" type="slidenum">
              <a:rPr lang="en-US" altLang="en-US">
                <a:solidFill>
                  <a:srgbClr val="000000"/>
                </a:solidFill>
              </a:rPr>
              <a:pPr>
                <a:defRPr/>
              </a:pPr>
              <a:t>6</a:t>
            </a:fld>
            <a:endParaRPr lang="en-US" altLang="en-US" dirty="0">
              <a:solidFill>
                <a:srgbClr val="000000"/>
              </a:solidFill>
            </a:endParaRPr>
          </a:p>
        </p:txBody>
      </p:sp>
    </p:spTree>
    <p:extLst>
      <p:ext uri="{BB962C8B-B14F-4D97-AF65-F5344CB8AC3E}">
        <p14:creationId xmlns:p14="http://schemas.microsoft.com/office/powerpoint/2010/main" val="191626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30323" indent="-230323">
              <a:buFont typeface="Wingdings" panose="05000000000000000000" pitchFamily="2" charset="2"/>
              <a:buChar char="q"/>
            </a:pPr>
            <a:r>
              <a:rPr lang="en-US" b="1" dirty="0" smtClean="0"/>
              <a:t>SIDE EFFECTS: </a:t>
            </a:r>
            <a:r>
              <a:rPr lang="en-US" dirty="0" smtClean="0"/>
              <a:t>PEP </a:t>
            </a:r>
            <a:r>
              <a:rPr lang="en-US" dirty="0"/>
              <a:t>is safe but may cause side effects like nausea in some people. These side effects can be treated and are not life-threatening. </a:t>
            </a:r>
            <a:endParaRPr lang="en-US" dirty="0" smtClean="0"/>
          </a:p>
          <a:p>
            <a:pPr marL="230323" indent="-230323">
              <a:buFont typeface="Wingdings" panose="05000000000000000000" pitchFamily="2" charset="2"/>
              <a:buChar char="q"/>
            </a:pPr>
            <a:r>
              <a:rPr lang="en-US" b="1" dirty="0" smtClean="0"/>
              <a:t>Where to get PEP: </a:t>
            </a:r>
            <a:r>
              <a:rPr lang="en-US" dirty="0"/>
              <a:t>Some of the places you can go to seek treatment include your doctor’s office, emergency rooms, urgent care clinics, or a local HIV clinic. </a:t>
            </a:r>
          </a:p>
          <a:p>
            <a:pPr marL="230323" indent="-230323">
              <a:buFont typeface="Wingdings" panose="05000000000000000000" pitchFamily="2" charset="2"/>
              <a:buChar char="q"/>
            </a:pPr>
            <a:r>
              <a:rPr lang="en-US" b="1" dirty="0" smtClean="0"/>
              <a:t>How to pay: </a:t>
            </a:r>
            <a:r>
              <a:rPr lang="en-US" dirty="0"/>
              <a:t>If you are a health care worker who was exposed to HIV on the job, your workplace health insurance or workers’ compensation will usually pay for </a:t>
            </a:r>
            <a:r>
              <a:rPr lang="en-US" dirty="0" smtClean="0"/>
              <a:t>PEP.</a:t>
            </a:r>
          </a:p>
          <a:p>
            <a:pPr marL="690967" lvl="1" indent="-230323">
              <a:buFont typeface="Wingdings" panose="05000000000000000000" pitchFamily="2" charset="2"/>
              <a:buChar char="q"/>
            </a:pPr>
            <a:r>
              <a:rPr lang="en-US" dirty="0" smtClean="0"/>
              <a:t>If </a:t>
            </a:r>
            <a:r>
              <a:rPr lang="en-US" dirty="0"/>
              <a:t>you are prescribed PEP after sexual assault, you may qualify for partial or total reimbursement for medicines and clinical care costs through the Office for Victims of Crime, funded by the US Department of </a:t>
            </a:r>
            <a:r>
              <a:rPr lang="en-US" dirty="0" smtClean="0"/>
              <a:t>Justice.</a:t>
            </a:r>
          </a:p>
          <a:p>
            <a:pPr marL="690967" lvl="1" indent="-230323">
              <a:buFont typeface="Wingdings" panose="05000000000000000000" pitchFamily="2" charset="2"/>
              <a:buChar char="q"/>
            </a:pPr>
            <a:r>
              <a:rPr lang="en-US" dirty="0" smtClean="0"/>
              <a:t>If </a:t>
            </a:r>
            <a:r>
              <a:rPr lang="en-US" dirty="0"/>
              <a:t>you are prescribed PEP for another reason, and you cannot get insurance coverage (e.g., Medicaid, Medicare, private, or employer-based), your health care provider can apply for free antiretroviral medicines through the medication assistance programs run by the manufacturers. Online applications can be faxed to the company, or some companies have special phone lines. These can be handled urgently in many cases to avoid delay in getting medicine.</a:t>
            </a:r>
          </a:p>
          <a:p>
            <a:pPr marL="230323" indent="-230323">
              <a:buFont typeface="Wingdings" panose="05000000000000000000" pitchFamily="2" charset="2"/>
              <a:buChar char="q"/>
            </a:pPr>
            <a:endParaRPr lang="en-US" b="1" dirty="0" smtClean="0"/>
          </a:p>
          <a:p>
            <a:endParaRPr lang="en-US" dirty="0"/>
          </a:p>
          <a:p>
            <a:r>
              <a:rPr lang="en-US" dirty="0" smtClean="0"/>
              <a:t>*http</a:t>
            </a:r>
            <a:r>
              <a:rPr lang="en-US" dirty="0"/>
              <a:t>://www.cdc.gov/hiv/basics/pep.html</a:t>
            </a:r>
          </a:p>
        </p:txBody>
      </p:sp>
      <p:sp>
        <p:nvSpPr>
          <p:cNvPr id="4" name="Slide Number Placeholder 3"/>
          <p:cNvSpPr>
            <a:spLocks noGrp="1"/>
          </p:cNvSpPr>
          <p:nvPr>
            <p:ph type="sldNum" sz="quarter" idx="10"/>
          </p:nvPr>
        </p:nvSpPr>
        <p:spPr/>
        <p:txBody>
          <a:bodyPr/>
          <a:lstStyle/>
          <a:p>
            <a:pPr>
              <a:defRPr/>
            </a:pPr>
            <a:fld id="{AAC8384D-A7BF-44BB-82CE-266BA29B5553}" type="slidenum">
              <a:rPr lang="en-US" altLang="en-US">
                <a:solidFill>
                  <a:srgbClr val="000000"/>
                </a:solidFill>
              </a:rPr>
              <a:pPr>
                <a:defRPr/>
              </a:pPr>
              <a:t>7</a:t>
            </a:fld>
            <a:endParaRPr lang="en-US" altLang="en-US" dirty="0">
              <a:solidFill>
                <a:srgbClr val="000000"/>
              </a:solidFill>
            </a:endParaRPr>
          </a:p>
        </p:txBody>
      </p:sp>
    </p:spTree>
    <p:extLst>
      <p:ext uri="{BB962C8B-B14F-4D97-AF65-F5344CB8AC3E}">
        <p14:creationId xmlns:p14="http://schemas.microsoft.com/office/powerpoint/2010/main" val="188103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2742" indent="-172742">
              <a:buFont typeface="Arial" panose="020B0604020202020204" pitchFamily="34" charset="0"/>
              <a:buChar char="•"/>
            </a:pPr>
            <a:r>
              <a:rPr lang="en-US" dirty="0" smtClean="0">
                <a:latin typeface="Arial" pitchFamily="34" charset="0"/>
                <a:cs typeface="Arial" pitchFamily="34" charset="0"/>
              </a:rPr>
              <a:t>An</a:t>
            </a:r>
            <a:r>
              <a:rPr lang="en-US" baseline="0" dirty="0" smtClean="0">
                <a:latin typeface="Arial" pitchFamily="34" charset="0"/>
                <a:cs typeface="Arial" pitchFamily="34" charset="0"/>
              </a:rPr>
              <a:t> undetectable viral load means the </a:t>
            </a:r>
            <a:r>
              <a:rPr lang="en-US" dirty="0" smtClean="0">
                <a:latin typeface="Arial" pitchFamily="34" charset="0"/>
                <a:cs typeface="Arial" pitchFamily="34" charset="0"/>
              </a:rPr>
              <a:t>levels of HIV in the blood are so low they can’t be detected by standard tests.</a:t>
            </a:r>
            <a:r>
              <a:rPr lang="en-US" baseline="0" dirty="0" smtClean="0">
                <a:latin typeface="Arial" pitchFamily="34" charset="0"/>
                <a:cs typeface="Arial" pitchFamily="34" charset="0"/>
              </a:rPr>
              <a:t> </a:t>
            </a:r>
          </a:p>
          <a:p>
            <a:pPr marL="172742" indent="-172742">
              <a:buFont typeface="Arial" panose="020B0604020202020204" pitchFamily="34" charset="0"/>
              <a:buChar char="•"/>
            </a:pPr>
            <a:r>
              <a:rPr lang="en-US" altLang="en-US" baseline="0" dirty="0" smtClean="0">
                <a:latin typeface="Arial" pitchFamily="34" charset="0"/>
                <a:cs typeface="Arial" pitchFamily="34" charset="0"/>
              </a:rPr>
              <a:t>Explain the importance of getting clients linked to care, adhering to medication in order to reduce viral load and thus being less likely to pass along HIV from one person to another.</a:t>
            </a:r>
            <a:endParaRPr lang="en-US" altLang="en-US" dirty="0"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883">
              <a:defRPr sz="2400">
                <a:solidFill>
                  <a:schemeClr val="tx1"/>
                </a:solidFill>
                <a:latin typeface="Times New Roman" panose="02020603050405020304" pitchFamily="18" charset="0"/>
                <a:ea typeface="ＭＳ Ｐゴシック" panose="020B0600070205080204" pitchFamily="34" charset="-128"/>
              </a:defRPr>
            </a:lvl1pPr>
            <a:lvl2pPr marL="748547" indent="-287903" defTabSz="938883">
              <a:defRPr sz="2400">
                <a:solidFill>
                  <a:schemeClr val="tx1"/>
                </a:solidFill>
                <a:latin typeface="Times New Roman" panose="02020603050405020304" pitchFamily="18" charset="0"/>
                <a:ea typeface="ＭＳ Ｐゴシック" panose="020B0600070205080204" pitchFamily="34" charset="-128"/>
              </a:defRPr>
            </a:lvl2pPr>
            <a:lvl3pPr marL="1151612" indent="-230323" defTabSz="938883">
              <a:defRPr sz="2400">
                <a:solidFill>
                  <a:schemeClr val="tx1"/>
                </a:solidFill>
                <a:latin typeface="Times New Roman" panose="02020603050405020304" pitchFamily="18" charset="0"/>
                <a:ea typeface="ＭＳ Ｐゴシック" panose="020B0600070205080204" pitchFamily="34" charset="-128"/>
              </a:defRPr>
            </a:lvl3pPr>
            <a:lvl4pPr marL="1612255" indent="-230323" defTabSz="938883">
              <a:defRPr sz="2400">
                <a:solidFill>
                  <a:schemeClr val="tx1"/>
                </a:solidFill>
                <a:latin typeface="Times New Roman" panose="02020603050405020304" pitchFamily="18" charset="0"/>
                <a:ea typeface="ＭＳ Ｐゴシック" panose="020B0600070205080204" pitchFamily="34" charset="-128"/>
              </a:defRPr>
            </a:lvl4pPr>
            <a:lvl5pPr marL="2072901" indent="-230323" defTabSz="938883">
              <a:defRPr sz="2400">
                <a:solidFill>
                  <a:schemeClr val="tx1"/>
                </a:solidFill>
                <a:latin typeface="Times New Roman" panose="02020603050405020304" pitchFamily="18" charset="0"/>
                <a:ea typeface="ＭＳ Ｐゴシック" panose="020B0600070205080204" pitchFamily="34" charset="-128"/>
              </a:defRPr>
            </a:lvl5pPr>
            <a:lvl6pPr marL="2533546" indent="-230323" defTabSz="93888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94190" indent="-230323" defTabSz="93888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54835" indent="-230323" defTabSz="93888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915478" indent="-230323" defTabSz="93888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BBC811B-66F3-4AE0-BE3A-4E984A16C530}" type="slidenum">
              <a:rPr lang="en-US" altLang="en-US" sz="1200">
                <a:solidFill>
                  <a:srgbClr val="000000"/>
                </a:solidFill>
                <a:latin typeface="Tahoma" panose="020B0604030504040204" pitchFamily="34" charset="0"/>
              </a:rPr>
              <a:pPr/>
              <a:t>8</a:t>
            </a:fld>
            <a:endParaRPr lang="en-US" altLang="en-US" sz="1200" dirty="0">
              <a:solidFill>
                <a:srgbClr val="000000"/>
              </a:solidFill>
              <a:latin typeface="Tahoma" panose="020B0604030504040204" pitchFamily="34" charset="0"/>
            </a:endParaRPr>
          </a:p>
        </p:txBody>
      </p:sp>
    </p:spTree>
    <p:extLst>
      <p:ext uri="{BB962C8B-B14F-4D97-AF65-F5344CB8AC3E}">
        <p14:creationId xmlns:p14="http://schemas.microsoft.com/office/powerpoint/2010/main" val="415070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9/26/2023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965" y="981598"/>
            <a:ext cx="7766936" cy="1646302"/>
          </a:xfrm>
        </p:spPr>
        <p:txBody>
          <a:bodyPr/>
          <a:lstStyle/>
          <a:p>
            <a:r>
              <a:rPr lang="en-US" u="sng" dirty="0" smtClean="0">
                <a:solidFill>
                  <a:schemeClr val="accent1">
                    <a:lumMod val="50000"/>
                  </a:schemeClr>
                </a:solidFill>
              </a:rPr>
              <a:t>Overview of HIV</a:t>
            </a:r>
            <a:endParaRPr lang="en-US" u="sng" dirty="0">
              <a:solidFill>
                <a:schemeClr val="accent1">
                  <a:lumMod val="50000"/>
                </a:schemeClr>
              </a:solidFill>
            </a:endParaRPr>
          </a:p>
        </p:txBody>
      </p:sp>
      <p:sp>
        <p:nvSpPr>
          <p:cNvPr id="3" name="Subtitle 2"/>
          <p:cNvSpPr>
            <a:spLocks noGrp="1"/>
          </p:cNvSpPr>
          <p:nvPr>
            <p:ph type="subTitle" idx="1"/>
          </p:nvPr>
        </p:nvSpPr>
        <p:spPr>
          <a:xfrm>
            <a:off x="1440965" y="2783893"/>
            <a:ext cx="7766936" cy="2256324"/>
          </a:xfrm>
        </p:spPr>
        <p:txBody>
          <a:bodyPr>
            <a:normAutofit/>
          </a:bodyPr>
          <a:lstStyle/>
          <a:p>
            <a:r>
              <a:rPr lang="en-US" sz="2400" b="1" dirty="0" smtClean="0">
                <a:solidFill>
                  <a:srgbClr val="7030A0"/>
                </a:solidFill>
                <a:latin typeface="Arial Narrow" panose="020B0606020202030204" pitchFamily="34" charset="0"/>
              </a:rPr>
              <a:t>Including HIV Epidemiology in Louisiana</a:t>
            </a:r>
          </a:p>
          <a:p>
            <a:r>
              <a:rPr lang="en-US" sz="2400" dirty="0" smtClean="0">
                <a:latin typeface="Arial Narrow" panose="020B0606020202030204" pitchFamily="34" charset="0"/>
              </a:rPr>
              <a:t>Presented by: Dr. Sam Burgess  </a:t>
            </a:r>
          </a:p>
          <a:p>
            <a:r>
              <a:rPr lang="en-US" sz="2400" dirty="0" smtClean="0">
                <a:latin typeface="Arial Narrow" panose="020B0606020202030204" pitchFamily="34" charset="0"/>
              </a:rPr>
              <a:t>Louisiana Department of Health</a:t>
            </a:r>
          </a:p>
          <a:p>
            <a:r>
              <a:rPr lang="en-US" sz="2400" dirty="0" smtClean="0">
                <a:latin typeface="Arial Narrow" panose="020B0606020202030204" pitchFamily="34" charset="0"/>
              </a:rPr>
              <a:t>September 2023</a:t>
            </a:r>
            <a:endParaRPr lang="en-US" sz="2400" dirty="0">
              <a:latin typeface="Arial Narrow" panose="020B0606020202030204" pitchFamily="34" charset="0"/>
            </a:endParaRPr>
          </a:p>
        </p:txBody>
      </p:sp>
    </p:spTree>
    <p:extLst>
      <p:ext uri="{BB962C8B-B14F-4D97-AF65-F5344CB8AC3E}">
        <p14:creationId xmlns:p14="http://schemas.microsoft.com/office/powerpoint/2010/main" val="4011159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 y="218902"/>
            <a:ext cx="9322877" cy="1320800"/>
          </a:xfrm>
        </p:spPr>
        <p:txBody>
          <a:bodyPr>
            <a:noAutofit/>
          </a:bodyPr>
          <a:lstStyle/>
          <a:p>
            <a:r>
              <a:rPr lang="en-US" sz="2700" b="1" dirty="0" smtClean="0">
                <a:solidFill>
                  <a:schemeClr val="accent1">
                    <a:lumMod val="50000"/>
                  </a:schemeClr>
                </a:solidFill>
              </a:rPr>
              <a:t>Late Testers </a:t>
            </a:r>
            <a:r>
              <a:rPr lang="en-US" sz="2700" b="1" dirty="0">
                <a:solidFill>
                  <a:schemeClr val="accent1">
                    <a:lumMod val="50000"/>
                  </a:schemeClr>
                </a:solidFill>
              </a:rPr>
              <a:t>among People Newly Diagnosed with HIV</a:t>
            </a:r>
            <a:br>
              <a:rPr lang="en-US" sz="2700" b="1" dirty="0">
                <a:solidFill>
                  <a:schemeClr val="accent1">
                    <a:lumMod val="50000"/>
                  </a:schemeClr>
                </a:solidFill>
              </a:rPr>
            </a:br>
            <a:r>
              <a:rPr lang="en-US" sz="2500" dirty="0">
                <a:solidFill>
                  <a:schemeClr val="accent1">
                    <a:lumMod val="50000"/>
                  </a:schemeClr>
                </a:solidFill>
              </a:rPr>
              <a:t>Louisiana, </a:t>
            </a:r>
            <a:r>
              <a:rPr lang="en-US" sz="2500" dirty="0" smtClean="0">
                <a:solidFill>
                  <a:schemeClr val="accent1">
                    <a:lumMod val="50000"/>
                  </a:schemeClr>
                </a:solidFill>
              </a:rPr>
              <a:t>2013-2022</a:t>
            </a:r>
            <a:endParaRPr lang="en-US" sz="2500" dirty="0">
              <a:solidFill>
                <a:schemeClr val="accent1">
                  <a:lumMod val="50000"/>
                </a:schemeClr>
              </a:solidFill>
            </a:endParaRPr>
          </a:p>
        </p:txBody>
      </p:sp>
      <p:sp>
        <p:nvSpPr>
          <p:cNvPr id="5" name="TextBox 4"/>
          <p:cNvSpPr txBox="1"/>
          <p:nvPr/>
        </p:nvSpPr>
        <p:spPr>
          <a:xfrm>
            <a:off x="77637" y="6594599"/>
            <a:ext cx="646981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41E41"/>
                </a:solidFill>
                <a:effectLst/>
                <a:uLnTx/>
                <a:uFillTx/>
                <a:latin typeface="Arial"/>
                <a:ea typeface="+mn-ea"/>
                <a:cs typeface="+mn-cs"/>
              </a:rPr>
              <a:t>Late tester</a:t>
            </a:r>
            <a:r>
              <a:rPr kumimoji="0" lang="en-US" sz="900" b="0" i="0" u="none" strike="noStrike" kern="1200" cap="none" spc="0" normalizeH="0" noProof="0" dirty="0" smtClean="0">
                <a:ln>
                  <a:noFill/>
                </a:ln>
                <a:solidFill>
                  <a:srgbClr val="041E41"/>
                </a:solidFill>
                <a:effectLst/>
                <a:uLnTx/>
                <a:uFillTx/>
                <a:latin typeface="Arial"/>
                <a:ea typeface="+mn-ea"/>
                <a:cs typeface="+mn-cs"/>
              </a:rPr>
              <a:t> defined a person meeting the AIDS case definition within 30 days of </a:t>
            </a:r>
            <a:r>
              <a:rPr lang="en-US" sz="900" dirty="0" smtClean="0">
                <a:solidFill>
                  <a:srgbClr val="041E41"/>
                </a:solidFill>
                <a:latin typeface="Arial"/>
              </a:rPr>
              <a:t>initial </a:t>
            </a:r>
            <a:r>
              <a:rPr kumimoji="0" lang="en-US" sz="900" b="0" i="0" u="none" strike="noStrike" kern="1200" cap="none" spc="0" normalizeH="0" noProof="0" dirty="0" smtClean="0">
                <a:ln>
                  <a:noFill/>
                </a:ln>
                <a:solidFill>
                  <a:srgbClr val="041E41"/>
                </a:solidFill>
                <a:effectLst/>
                <a:uLnTx/>
                <a:uFillTx/>
                <a:latin typeface="Arial"/>
                <a:ea typeface="+mn-ea"/>
                <a:cs typeface="+mn-cs"/>
              </a:rPr>
              <a:t>HIV diagnosis.</a:t>
            </a:r>
            <a:endParaRPr kumimoji="0" lang="en-US" sz="900" b="0" i="0" u="none" strike="noStrike" kern="1200" cap="none" spc="0" normalizeH="0" baseline="0" noProof="0" dirty="0">
              <a:ln>
                <a:noFill/>
              </a:ln>
              <a:solidFill>
                <a:srgbClr val="041E41"/>
              </a:solidFill>
              <a:effectLst/>
              <a:uLnTx/>
              <a:uFillTx/>
              <a:latin typeface="Arial"/>
              <a:ea typeface="+mn-ea"/>
              <a:cs typeface="+mn-cs"/>
            </a:endParaRPr>
          </a:p>
        </p:txBody>
      </p:sp>
      <p:pic>
        <p:nvPicPr>
          <p:cNvPr id="4" name="Picture 3"/>
          <p:cNvPicPr>
            <a:picLocks noChangeAspect="1"/>
          </p:cNvPicPr>
          <p:nvPr/>
        </p:nvPicPr>
        <p:blipFill>
          <a:blip r:embed="rId2"/>
          <a:stretch>
            <a:fillRect/>
          </a:stretch>
        </p:blipFill>
        <p:spPr>
          <a:xfrm>
            <a:off x="420799" y="1539702"/>
            <a:ext cx="9246903" cy="5028130"/>
          </a:xfrm>
          <a:prstGeom prst="rect">
            <a:avLst/>
          </a:prstGeom>
        </p:spPr>
      </p:pic>
    </p:spTree>
    <p:extLst>
      <p:ext uri="{BB962C8B-B14F-4D97-AF65-F5344CB8AC3E}">
        <p14:creationId xmlns:p14="http://schemas.microsoft.com/office/powerpoint/2010/main" val="3452578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5"/>
          <p:cNvSpPr/>
          <p:nvPr/>
        </p:nvSpPr>
        <p:spPr>
          <a:xfrm>
            <a:off x="3491345" y="4690081"/>
            <a:ext cx="5494713" cy="13195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In Louisiana, only 84.4% of persons living with HIV are aware of their diagnosis</a:t>
            </a:r>
          </a:p>
          <a:p>
            <a:pPr algn="ctr"/>
            <a:r>
              <a:rPr lang="en-US" dirty="0" smtClean="0">
                <a:ln w="0"/>
                <a:solidFill>
                  <a:schemeClr val="tx1"/>
                </a:solidFill>
                <a:effectLst>
                  <a:outerShdw blurRad="38100" dist="19050" dir="2700000" algn="tl" rotWithShape="0">
                    <a:schemeClr val="dk1">
                      <a:alpha val="40000"/>
                    </a:schemeClr>
                  </a:outerShdw>
                </a:effectLst>
              </a:rPr>
              <a:t> (~4000 people living with undiagnosed HIV in Louisiana). </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9556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4" y="507076"/>
            <a:ext cx="9049558" cy="1423324"/>
          </a:xfrm>
        </p:spPr>
        <p:txBody>
          <a:bodyPr>
            <a:normAutofit fontScale="90000"/>
          </a:bodyPr>
          <a:lstStyle/>
          <a:p>
            <a:r>
              <a:rPr lang="en-US" b="1" dirty="0">
                <a:solidFill>
                  <a:schemeClr val="accent1">
                    <a:lumMod val="50000"/>
                  </a:schemeClr>
                </a:solidFill>
              </a:rPr>
              <a:t>Number of People Newly Diagnosed with HIV</a:t>
            </a:r>
            <a:br>
              <a:rPr lang="en-US" b="1" dirty="0">
                <a:solidFill>
                  <a:schemeClr val="accent1">
                    <a:lumMod val="50000"/>
                  </a:schemeClr>
                </a:solidFill>
              </a:rPr>
            </a:br>
            <a:r>
              <a:rPr lang="en-US" sz="3300" dirty="0">
                <a:solidFill>
                  <a:schemeClr val="accent1">
                    <a:lumMod val="50000"/>
                  </a:schemeClr>
                </a:solidFill>
              </a:rPr>
              <a:t>Louisiana, </a:t>
            </a:r>
            <a:r>
              <a:rPr lang="en-US" sz="3300" dirty="0" smtClean="0">
                <a:solidFill>
                  <a:schemeClr val="accent1">
                    <a:lumMod val="50000"/>
                  </a:schemeClr>
                </a:solidFill>
              </a:rPr>
              <a:t>2013-2022</a:t>
            </a:r>
            <a:endParaRPr lang="en-US" sz="3300" dirty="0">
              <a:solidFill>
                <a:schemeClr val="accent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24444" y="1561396"/>
            <a:ext cx="9123143" cy="5010093"/>
          </a:xfrm>
          <a:prstGeom prst="rect">
            <a:avLst/>
          </a:prstGeom>
        </p:spPr>
      </p:pic>
      <p:sp>
        <p:nvSpPr>
          <p:cNvPr id="4" name="Rectangle 3"/>
          <p:cNvSpPr/>
          <p:nvPr/>
        </p:nvSpPr>
        <p:spPr>
          <a:xfrm>
            <a:off x="6833062" y="2726574"/>
            <a:ext cx="706582" cy="432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COVID-19</a:t>
            </a:r>
            <a:endParaRPr lang="en-US" sz="1400" dirty="0"/>
          </a:p>
        </p:txBody>
      </p:sp>
      <p:sp>
        <p:nvSpPr>
          <p:cNvPr id="5" name="Down Arrow 4"/>
          <p:cNvSpPr/>
          <p:nvPr/>
        </p:nvSpPr>
        <p:spPr>
          <a:xfrm>
            <a:off x="7186353" y="3171213"/>
            <a:ext cx="49876" cy="465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388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82385"/>
            <a:ext cx="9107747" cy="1548015"/>
          </a:xfrm>
        </p:spPr>
        <p:txBody>
          <a:bodyPr>
            <a:normAutofit/>
          </a:bodyPr>
          <a:lstStyle/>
          <a:p>
            <a:r>
              <a:rPr lang="en-US" sz="3200" b="1" dirty="0" smtClean="0">
                <a:solidFill>
                  <a:schemeClr val="accent1">
                    <a:lumMod val="50000"/>
                  </a:schemeClr>
                </a:solidFill>
              </a:rPr>
              <a:t>People </a:t>
            </a:r>
            <a:r>
              <a:rPr lang="en-US" sz="3200" b="1" dirty="0">
                <a:solidFill>
                  <a:schemeClr val="accent1">
                    <a:lumMod val="50000"/>
                  </a:schemeClr>
                </a:solidFill>
              </a:rPr>
              <a:t>Newly Diagnosed with HIV</a:t>
            </a:r>
            <a:r>
              <a:rPr lang="en-US" b="1" dirty="0">
                <a:solidFill>
                  <a:schemeClr val="accent1">
                    <a:lumMod val="50000"/>
                  </a:schemeClr>
                </a:solidFill>
              </a:rPr>
              <a:t/>
            </a:r>
            <a:br>
              <a:rPr lang="en-US" b="1" dirty="0">
                <a:solidFill>
                  <a:schemeClr val="accent1">
                    <a:lumMod val="50000"/>
                  </a:schemeClr>
                </a:solidFill>
              </a:rPr>
            </a:br>
            <a:r>
              <a:rPr lang="en-US" sz="3000" dirty="0" smtClean="0">
                <a:solidFill>
                  <a:schemeClr val="accent1">
                    <a:lumMod val="50000"/>
                  </a:schemeClr>
                </a:solidFill>
              </a:rPr>
              <a:t>By Public Health Region, 2022</a:t>
            </a:r>
            <a:endParaRPr lang="en-US" sz="3000" dirty="0">
              <a:solidFill>
                <a:schemeClr val="accent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2728691" y="6522720"/>
            <a:ext cx="3489229" cy="246221"/>
          </a:xfrm>
          <a:prstGeom prst="rect">
            <a:avLst/>
          </a:prstGeom>
          <a:noFill/>
        </p:spPr>
        <p:txBody>
          <a:bodyPr wrap="square" rtlCol="0">
            <a:spAutoFit/>
          </a:bodyPr>
          <a:lstStyle/>
          <a:p>
            <a:r>
              <a:rPr lang="en-US" sz="1000" dirty="0" smtClean="0">
                <a:solidFill>
                  <a:schemeClr val="bg1"/>
                </a:solidFill>
              </a:rPr>
              <a:t>*Rate per 100,000</a:t>
            </a:r>
            <a:endParaRPr lang="en-US" sz="1000" dirty="0">
              <a:solidFill>
                <a:schemeClr val="bg1"/>
              </a:solidFill>
            </a:endParaRPr>
          </a:p>
        </p:txBody>
      </p:sp>
      <p:pic>
        <p:nvPicPr>
          <p:cNvPr id="7" name="Picture 6"/>
          <p:cNvPicPr>
            <a:picLocks noChangeAspect="1"/>
          </p:cNvPicPr>
          <p:nvPr/>
        </p:nvPicPr>
        <p:blipFill>
          <a:blip r:embed="rId2"/>
          <a:stretch>
            <a:fillRect/>
          </a:stretch>
        </p:blipFill>
        <p:spPr>
          <a:xfrm>
            <a:off x="739832" y="1672453"/>
            <a:ext cx="7616883" cy="4973377"/>
          </a:xfrm>
          <a:prstGeom prst="rect">
            <a:avLst/>
          </a:prstGeom>
        </p:spPr>
      </p:pic>
    </p:spTree>
    <p:extLst>
      <p:ext uri="{BB962C8B-B14F-4D97-AF65-F5344CB8AC3E}">
        <p14:creationId xmlns:p14="http://schemas.microsoft.com/office/powerpoint/2010/main" val="4038580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4" y="365760"/>
            <a:ext cx="9049558" cy="1564640"/>
          </a:xfrm>
        </p:spPr>
        <p:txBody>
          <a:bodyPr>
            <a:noAutofit/>
          </a:bodyPr>
          <a:lstStyle/>
          <a:p>
            <a:r>
              <a:rPr lang="en-US" sz="2800" b="1" dirty="0">
                <a:solidFill>
                  <a:schemeClr val="accent1">
                    <a:lumMod val="50000"/>
                  </a:schemeClr>
                </a:solidFill>
              </a:rPr>
              <a:t>People Newly Diagnosed with </a:t>
            </a:r>
            <a:r>
              <a:rPr lang="en-US" sz="2800" b="1" dirty="0" smtClean="0">
                <a:solidFill>
                  <a:schemeClr val="accent1">
                    <a:lumMod val="50000"/>
                  </a:schemeClr>
                </a:solidFill>
              </a:rPr>
              <a:t>HIV                             by Race/Gender/Risk</a:t>
            </a:r>
            <a:r>
              <a:rPr lang="en-US" sz="2800" dirty="0">
                <a:solidFill>
                  <a:schemeClr val="accent1">
                    <a:lumMod val="50000"/>
                  </a:schemeClr>
                </a:solidFill>
              </a:rPr>
              <a:t/>
            </a:r>
            <a:br>
              <a:rPr lang="en-US" sz="2800" dirty="0">
                <a:solidFill>
                  <a:schemeClr val="accent1">
                    <a:lumMod val="50000"/>
                  </a:schemeClr>
                </a:solidFill>
              </a:rPr>
            </a:br>
            <a:r>
              <a:rPr lang="en-US" sz="2600" dirty="0">
                <a:solidFill>
                  <a:schemeClr val="accent1">
                    <a:lumMod val="50000"/>
                  </a:schemeClr>
                </a:solidFill>
              </a:rPr>
              <a:t>Louisiana, </a:t>
            </a:r>
            <a:r>
              <a:rPr lang="en-US" sz="2600" dirty="0" smtClean="0">
                <a:solidFill>
                  <a:schemeClr val="accent1">
                    <a:lumMod val="50000"/>
                  </a:schemeClr>
                </a:solidFill>
              </a:rPr>
              <a:t>2022</a:t>
            </a:r>
            <a:endParaRPr lang="en-US" sz="2600" dirty="0">
              <a:solidFill>
                <a:schemeClr val="accent1">
                  <a:lumMod val="50000"/>
                </a:schemeClr>
              </a:solidFill>
            </a:endParaRPr>
          </a:p>
        </p:txBody>
      </p:sp>
      <p:sp>
        <p:nvSpPr>
          <p:cNvPr id="7" name="TextBox 6"/>
          <p:cNvSpPr txBox="1"/>
          <p:nvPr/>
        </p:nvSpPr>
        <p:spPr>
          <a:xfrm>
            <a:off x="60385" y="6627168"/>
            <a:ext cx="9314524" cy="230832"/>
          </a:xfrm>
          <a:prstGeom prst="rect">
            <a:avLst/>
          </a:prstGeom>
          <a:noFill/>
        </p:spPr>
        <p:txBody>
          <a:bodyPr wrap="square" rtlCol="0">
            <a:spAutoFit/>
          </a:bodyPr>
          <a:lstStyle/>
          <a:p>
            <a:r>
              <a:rPr lang="en-US" sz="900" dirty="0" smtClean="0"/>
              <a:t>Subgroups &lt;</a:t>
            </a:r>
            <a:r>
              <a:rPr lang="en-US" sz="900" dirty="0"/>
              <a:t>9</a:t>
            </a:r>
            <a:r>
              <a:rPr lang="en-US" sz="900" dirty="0" smtClean="0"/>
              <a:t> not shown.  </a:t>
            </a:r>
            <a:r>
              <a:rPr lang="en-US" sz="900" b="1" dirty="0" smtClean="0"/>
              <a:t>GBM</a:t>
            </a:r>
            <a:r>
              <a:rPr lang="en-US" sz="900" dirty="0" smtClean="0"/>
              <a:t>:  Gay, bisexual, &amp; other men who have sex with men.  </a:t>
            </a:r>
            <a:r>
              <a:rPr lang="en-US" sz="900" b="1" dirty="0" smtClean="0"/>
              <a:t>HRH</a:t>
            </a:r>
            <a:r>
              <a:rPr lang="en-US" sz="900" dirty="0" smtClean="0"/>
              <a:t>:  High risk heterosexual.  </a:t>
            </a:r>
            <a:r>
              <a:rPr lang="en-US" sz="900" b="1" dirty="0" smtClean="0"/>
              <a:t>PWID</a:t>
            </a:r>
            <a:r>
              <a:rPr lang="en-US" sz="900" dirty="0" smtClean="0"/>
              <a:t>:  Person who inject drugs.</a:t>
            </a:r>
            <a:endParaRPr lang="en-US" sz="900" dirty="0"/>
          </a:p>
        </p:txBody>
      </p:sp>
      <p:pic>
        <p:nvPicPr>
          <p:cNvPr id="3" name="Picture 2"/>
          <p:cNvPicPr>
            <a:picLocks noChangeAspect="1"/>
          </p:cNvPicPr>
          <p:nvPr/>
        </p:nvPicPr>
        <p:blipFill>
          <a:blip r:embed="rId2"/>
          <a:stretch>
            <a:fillRect/>
          </a:stretch>
        </p:blipFill>
        <p:spPr>
          <a:xfrm>
            <a:off x="317443" y="1838432"/>
            <a:ext cx="8800408" cy="4749020"/>
          </a:xfrm>
          <a:prstGeom prst="rect">
            <a:avLst/>
          </a:prstGeom>
        </p:spPr>
      </p:pic>
    </p:spTree>
    <p:extLst>
      <p:ext uri="{BB962C8B-B14F-4D97-AF65-F5344CB8AC3E}">
        <p14:creationId xmlns:p14="http://schemas.microsoft.com/office/powerpoint/2010/main" val="1790415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 y="266007"/>
            <a:ext cx="10008524" cy="1772423"/>
          </a:xfrm>
        </p:spPr>
        <p:txBody>
          <a:bodyPr>
            <a:noAutofit/>
          </a:bodyPr>
          <a:lstStyle/>
          <a:p>
            <a:r>
              <a:rPr lang="en-US" sz="2700" b="1" dirty="0">
                <a:solidFill>
                  <a:schemeClr val="accent1">
                    <a:lumMod val="50000"/>
                  </a:schemeClr>
                </a:solidFill>
              </a:rPr>
              <a:t>Linkage to Care among People Newly Diagnosed with HIV</a:t>
            </a:r>
            <a:br>
              <a:rPr lang="en-US" sz="2700" b="1" dirty="0">
                <a:solidFill>
                  <a:schemeClr val="accent1">
                    <a:lumMod val="50000"/>
                  </a:schemeClr>
                </a:solidFill>
              </a:rPr>
            </a:br>
            <a:r>
              <a:rPr lang="en-US" sz="2500" dirty="0">
                <a:solidFill>
                  <a:schemeClr val="accent1">
                    <a:lumMod val="50000"/>
                  </a:schemeClr>
                </a:solidFill>
              </a:rPr>
              <a:t>Louisiana, </a:t>
            </a:r>
            <a:r>
              <a:rPr lang="en-US" sz="2500" dirty="0" smtClean="0">
                <a:solidFill>
                  <a:schemeClr val="accent1">
                    <a:lumMod val="50000"/>
                  </a:schemeClr>
                </a:solidFill>
              </a:rPr>
              <a:t>2013-2022</a:t>
            </a:r>
            <a:endParaRPr lang="en-US" sz="2500" dirty="0">
              <a:solidFill>
                <a:schemeClr val="accent1">
                  <a:lumMod val="50000"/>
                </a:schemeClr>
              </a:solidFill>
            </a:endParaRPr>
          </a:p>
        </p:txBody>
      </p:sp>
      <p:sp>
        <p:nvSpPr>
          <p:cNvPr id="5" name="TextBox 4"/>
          <p:cNvSpPr txBox="1"/>
          <p:nvPr/>
        </p:nvSpPr>
        <p:spPr>
          <a:xfrm>
            <a:off x="77637" y="6594599"/>
            <a:ext cx="6469812" cy="230832"/>
          </a:xfrm>
          <a:prstGeom prst="rect">
            <a:avLst/>
          </a:prstGeom>
          <a:noFill/>
        </p:spPr>
        <p:txBody>
          <a:bodyPr wrap="square" rtlCol="0">
            <a:spAutoFit/>
          </a:bodyPr>
          <a:lstStyle/>
          <a:p>
            <a:r>
              <a:rPr lang="en-US" sz="900" dirty="0" smtClean="0"/>
              <a:t>Linkage to care defined as the first CD4 or viral load lab collected on or after date of HIV diagnosis.</a:t>
            </a:r>
            <a:endParaRPr lang="en-US" sz="900" dirty="0"/>
          </a:p>
        </p:txBody>
      </p:sp>
      <p:pic>
        <p:nvPicPr>
          <p:cNvPr id="3" name="Picture 2"/>
          <p:cNvPicPr>
            <a:picLocks noChangeAspect="1"/>
          </p:cNvPicPr>
          <p:nvPr/>
        </p:nvPicPr>
        <p:blipFill>
          <a:blip r:embed="rId2"/>
          <a:stretch>
            <a:fillRect/>
          </a:stretch>
        </p:blipFill>
        <p:spPr>
          <a:xfrm>
            <a:off x="365760" y="1385470"/>
            <a:ext cx="9574021" cy="5127510"/>
          </a:xfrm>
          <a:prstGeom prst="rect">
            <a:avLst/>
          </a:prstGeom>
        </p:spPr>
      </p:pic>
    </p:spTree>
    <p:extLst>
      <p:ext uri="{BB962C8B-B14F-4D97-AF65-F5344CB8AC3E}">
        <p14:creationId xmlns:p14="http://schemas.microsoft.com/office/powerpoint/2010/main" val="2475681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59" y="277091"/>
            <a:ext cx="10141130" cy="1320800"/>
          </a:xfrm>
        </p:spPr>
        <p:txBody>
          <a:bodyPr>
            <a:noAutofit/>
          </a:bodyPr>
          <a:lstStyle/>
          <a:p>
            <a:r>
              <a:rPr lang="en-US" sz="2700" b="1" dirty="0">
                <a:solidFill>
                  <a:schemeClr val="accent1">
                    <a:lumMod val="50000"/>
                  </a:schemeClr>
                </a:solidFill>
              </a:rPr>
              <a:t>Linkage to Care among People Newly Diagnosed with HIV</a:t>
            </a:r>
            <a:br>
              <a:rPr lang="en-US" sz="2700" b="1" dirty="0">
                <a:solidFill>
                  <a:schemeClr val="accent1">
                    <a:lumMod val="50000"/>
                  </a:schemeClr>
                </a:solidFill>
              </a:rPr>
            </a:br>
            <a:r>
              <a:rPr lang="en-US" sz="2500" dirty="0" smtClean="0">
                <a:solidFill>
                  <a:schemeClr val="accent1">
                    <a:lumMod val="50000"/>
                  </a:schemeClr>
                </a:solidFill>
              </a:rPr>
              <a:t>By Public Health Region, 2022</a:t>
            </a:r>
            <a:endParaRPr lang="en-US" sz="2500" dirty="0">
              <a:solidFill>
                <a:schemeClr val="accent1">
                  <a:lumMod val="50000"/>
                </a:schemeClr>
              </a:solidFill>
            </a:endParaRPr>
          </a:p>
        </p:txBody>
      </p:sp>
      <p:sp>
        <p:nvSpPr>
          <p:cNvPr id="5" name="TextBox 4"/>
          <p:cNvSpPr txBox="1"/>
          <p:nvPr/>
        </p:nvSpPr>
        <p:spPr>
          <a:xfrm>
            <a:off x="77637" y="6594599"/>
            <a:ext cx="6469812" cy="230832"/>
          </a:xfrm>
          <a:prstGeom prst="rect">
            <a:avLst/>
          </a:prstGeom>
          <a:noFill/>
        </p:spPr>
        <p:txBody>
          <a:bodyPr wrap="square" rtlCol="0">
            <a:spAutoFit/>
          </a:bodyPr>
          <a:lstStyle/>
          <a:p>
            <a:r>
              <a:rPr lang="en-US" sz="900" dirty="0" smtClean="0"/>
              <a:t>Linkage to care defined as the first CD4 or viral load lab collected on or after date of HIV diagnosis.</a:t>
            </a:r>
            <a:endParaRPr lang="en-US" sz="900" dirty="0"/>
          </a:p>
        </p:txBody>
      </p:sp>
      <p:pic>
        <p:nvPicPr>
          <p:cNvPr id="4" name="Picture 3"/>
          <p:cNvPicPr>
            <a:picLocks noChangeAspect="1"/>
          </p:cNvPicPr>
          <p:nvPr/>
        </p:nvPicPr>
        <p:blipFill>
          <a:blip r:embed="rId2"/>
          <a:stretch>
            <a:fillRect/>
          </a:stretch>
        </p:blipFill>
        <p:spPr>
          <a:xfrm>
            <a:off x="548641" y="1684331"/>
            <a:ext cx="9780556" cy="4791284"/>
          </a:xfrm>
          <a:prstGeom prst="rect">
            <a:avLst/>
          </a:prstGeom>
        </p:spPr>
      </p:pic>
    </p:spTree>
    <p:extLst>
      <p:ext uri="{BB962C8B-B14F-4D97-AF65-F5344CB8AC3E}">
        <p14:creationId xmlns:p14="http://schemas.microsoft.com/office/powerpoint/2010/main" val="3848160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41069"/>
            <a:ext cx="9426632" cy="1689331"/>
          </a:xfrm>
        </p:spPr>
        <p:txBody>
          <a:bodyPr>
            <a:noAutofit/>
          </a:bodyPr>
          <a:lstStyle/>
          <a:p>
            <a:r>
              <a:rPr lang="en-US" sz="2900" b="1" dirty="0">
                <a:solidFill>
                  <a:schemeClr val="accent1">
                    <a:lumMod val="50000"/>
                  </a:schemeClr>
                </a:solidFill>
              </a:rPr>
              <a:t>Viral Suppression (VS) among People Living with HIV</a:t>
            </a:r>
            <a:br>
              <a:rPr lang="en-US" sz="2900" b="1" dirty="0">
                <a:solidFill>
                  <a:schemeClr val="accent1">
                    <a:lumMod val="50000"/>
                  </a:schemeClr>
                </a:solidFill>
              </a:rPr>
            </a:br>
            <a:r>
              <a:rPr lang="en-US" sz="2700" dirty="0">
                <a:solidFill>
                  <a:schemeClr val="accent1">
                    <a:lumMod val="50000"/>
                  </a:schemeClr>
                </a:solidFill>
              </a:rPr>
              <a:t>Louisiana, </a:t>
            </a:r>
            <a:r>
              <a:rPr lang="en-US" sz="2700" dirty="0" smtClean="0">
                <a:solidFill>
                  <a:schemeClr val="accent1">
                    <a:lumMod val="50000"/>
                  </a:schemeClr>
                </a:solidFill>
              </a:rPr>
              <a:t>2013-2022</a:t>
            </a:r>
            <a:endParaRPr lang="en-US" sz="2700" dirty="0">
              <a:solidFill>
                <a:schemeClr val="accent1">
                  <a:lumMod val="50000"/>
                </a:schemeClr>
              </a:solidFill>
            </a:endParaRPr>
          </a:p>
        </p:txBody>
      </p:sp>
      <p:pic>
        <p:nvPicPr>
          <p:cNvPr id="3" name="Picture 2"/>
          <p:cNvPicPr>
            <a:picLocks noChangeAspect="1"/>
          </p:cNvPicPr>
          <p:nvPr/>
        </p:nvPicPr>
        <p:blipFill>
          <a:blip r:embed="rId2"/>
          <a:stretch>
            <a:fillRect/>
          </a:stretch>
        </p:blipFill>
        <p:spPr>
          <a:xfrm>
            <a:off x="476662" y="1646725"/>
            <a:ext cx="9132850" cy="4891235"/>
          </a:xfrm>
          <a:prstGeom prst="rect">
            <a:avLst/>
          </a:prstGeom>
        </p:spPr>
      </p:pic>
      <p:sp>
        <p:nvSpPr>
          <p:cNvPr id="6" name="TextBox 5"/>
          <p:cNvSpPr txBox="1"/>
          <p:nvPr/>
        </p:nvSpPr>
        <p:spPr>
          <a:xfrm>
            <a:off x="182880" y="6537960"/>
            <a:ext cx="8382000" cy="246221"/>
          </a:xfrm>
          <a:prstGeom prst="rect">
            <a:avLst/>
          </a:prstGeom>
          <a:noFill/>
        </p:spPr>
        <p:txBody>
          <a:bodyPr wrap="square" rtlCol="0">
            <a:spAutoFit/>
          </a:bodyPr>
          <a:lstStyle/>
          <a:p>
            <a:r>
              <a:rPr lang="en-US" sz="1000" dirty="0" smtClean="0"/>
              <a:t>Viral suppression is a count &lt; 200 copies/</a:t>
            </a:r>
            <a:r>
              <a:rPr lang="en-US" sz="1000" dirty="0" err="1" smtClean="0"/>
              <a:t>mL.</a:t>
            </a:r>
            <a:r>
              <a:rPr lang="en-US" sz="1000" dirty="0" smtClean="0"/>
              <a:t>  In HIV care is defined as having at least one CD4 or viral load during the measurement year.</a:t>
            </a:r>
            <a:endParaRPr lang="en-US" sz="1000" dirty="0"/>
          </a:p>
        </p:txBody>
      </p:sp>
    </p:spTree>
    <p:extLst>
      <p:ext uri="{BB962C8B-B14F-4D97-AF65-F5344CB8AC3E}">
        <p14:creationId xmlns:p14="http://schemas.microsoft.com/office/powerpoint/2010/main" val="2809084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90945"/>
            <a:ext cx="9622132" cy="1639455"/>
          </a:xfrm>
        </p:spPr>
        <p:txBody>
          <a:bodyPr>
            <a:noAutofit/>
          </a:bodyPr>
          <a:lstStyle/>
          <a:p>
            <a:r>
              <a:rPr lang="en-US" sz="2900" b="1" dirty="0">
                <a:solidFill>
                  <a:schemeClr val="accent1">
                    <a:lumMod val="50000"/>
                  </a:schemeClr>
                </a:solidFill>
              </a:rPr>
              <a:t>Viral Suppression (VS) among People Living with HIV</a:t>
            </a:r>
            <a:br>
              <a:rPr lang="en-US" sz="2900" b="1" dirty="0">
                <a:solidFill>
                  <a:schemeClr val="accent1">
                    <a:lumMod val="50000"/>
                  </a:schemeClr>
                </a:solidFill>
              </a:rPr>
            </a:br>
            <a:r>
              <a:rPr lang="en-US" sz="2700" dirty="0" smtClean="0">
                <a:solidFill>
                  <a:schemeClr val="accent1">
                    <a:lumMod val="50000"/>
                  </a:schemeClr>
                </a:solidFill>
              </a:rPr>
              <a:t>By Public Health Region, 2022</a:t>
            </a:r>
            <a:endParaRPr lang="en-US" sz="2700" dirty="0">
              <a:solidFill>
                <a:schemeClr val="accent1">
                  <a:lumMod val="50000"/>
                </a:schemeClr>
              </a:solidFill>
            </a:endParaRPr>
          </a:p>
        </p:txBody>
      </p:sp>
      <p:sp>
        <p:nvSpPr>
          <p:cNvPr id="6" name="TextBox 5"/>
          <p:cNvSpPr txBox="1"/>
          <p:nvPr/>
        </p:nvSpPr>
        <p:spPr>
          <a:xfrm>
            <a:off x="182880" y="6537960"/>
            <a:ext cx="8382000" cy="246221"/>
          </a:xfrm>
          <a:prstGeom prst="rect">
            <a:avLst/>
          </a:prstGeom>
          <a:noFill/>
        </p:spPr>
        <p:txBody>
          <a:bodyPr wrap="square" rtlCol="0">
            <a:spAutoFit/>
          </a:bodyPr>
          <a:lstStyle/>
          <a:p>
            <a:r>
              <a:rPr lang="en-US" sz="1000" dirty="0" smtClean="0"/>
              <a:t>Viral suppression is a count &lt; 200 copies/</a:t>
            </a:r>
            <a:r>
              <a:rPr lang="en-US" sz="1000" dirty="0" err="1" smtClean="0"/>
              <a:t>mL.</a:t>
            </a:r>
            <a:r>
              <a:rPr lang="en-US" sz="1000" dirty="0" smtClean="0"/>
              <a:t>  In HIV care is defined as having at least one CD4 or viral load during the measurement year.</a:t>
            </a:r>
            <a:endParaRPr lang="en-US" sz="1000" dirty="0"/>
          </a:p>
        </p:txBody>
      </p:sp>
      <p:pic>
        <p:nvPicPr>
          <p:cNvPr id="7" name="Picture 6"/>
          <p:cNvPicPr>
            <a:picLocks noChangeAspect="1"/>
          </p:cNvPicPr>
          <p:nvPr/>
        </p:nvPicPr>
        <p:blipFill>
          <a:blip r:embed="rId2"/>
          <a:stretch>
            <a:fillRect/>
          </a:stretch>
        </p:blipFill>
        <p:spPr>
          <a:xfrm>
            <a:off x="964277" y="1823491"/>
            <a:ext cx="7184967" cy="4649097"/>
          </a:xfrm>
          <a:prstGeom prst="rect">
            <a:avLst/>
          </a:prstGeom>
        </p:spPr>
      </p:pic>
    </p:spTree>
    <p:extLst>
      <p:ext uri="{BB962C8B-B14F-4D97-AF65-F5344CB8AC3E}">
        <p14:creationId xmlns:p14="http://schemas.microsoft.com/office/powerpoint/2010/main" val="1952461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70" y="638132"/>
            <a:ext cx="8596668" cy="1320800"/>
          </a:xfrm>
        </p:spPr>
        <p:txBody>
          <a:bodyPr/>
          <a:lstStyle/>
          <a:p>
            <a:r>
              <a:rPr lang="en-US" b="1" dirty="0" smtClean="0">
                <a:solidFill>
                  <a:schemeClr val="accent1">
                    <a:lumMod val="50000"/>
                  </a:schemeClr>
                </a:solidFill>
              </a:rPr>
              <a:t>HIV/STI/Hepatitis Data Resources</a:t>
            </a:r>
            <a:endParaRPr lang="en-US" b="1" dirty="0">
              <a:solidFill>
                <a:schemeClr val="accent1">
                  <a:lumMod val="50000"/>
                </a:schemeClr>
              </a:solidFill>
            </a:endParaRPr>
          </a:p>
        </p:txBody>
      </p:sp>
      <p:sp>
        <p:nvSpPr>
          <p:cNvPr id="3" name="Content Placeholder 2"/>
          <p:cNvSpPr>
            <a:spLocks noGrp="1"/>
          </p:cNvSpPr>
          <p:nvPr>
            <p:ph idx="1"/>
          </p:nvPr>
        </p:nvSpPr>
        <p:spPr>
          <a:xfrm>
            <a:off x="680321" y="2336873"/>
            <a:ext cx="9613861" cy="756847"/>
          </a:xfrm>
        </p:spPr>
        <p:txBody>
          <a:bodyPr/>
          <a:lstStyle/>
          <a:p>
            <a:r>
              <a:rPr lang="en-US" dirty="0"/>
              <a:t>https://www.louisianahealthhub.org/data-reporting</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298770" y="2921317"/>
            <a:ext cx="2619375" cy="3362325"/>
          </a:xfrm>
          <a:prstGeom prst="rect">
            <a:avLst/>
          </a:prstGeom>
          <a:ln>
            <a:solidFill>
              <a:srgbClr val="000000"/>
            </a:solidFill>
          </a:ln>
        </p:spPr>
      </p:pic>
      <p:pic>
        <p:nvPicPr>
          <p:cNvPr id="5" name="Picture 4"/>
          <p:cNvPicPr>
            <a:picLocks noChangeAspect="1"/>
          </p:cNvPicPr>
          <p:nvPr/>
        </p:nvPicPr>
        <p:blipFill>
          <a:blip r:embed="rId3"/>
          <a:stretch>
            <a:fillRect/>
          </a:stretch>
        </p:blipFill>
        <p:spPr>
          <a:xfrm>
            <a:off x="3299696" y="2940844"/>
            <a:ext cx="2581275" cy="3343275"/>
          </a:xfrm>
          <a:prstGeom prst="rect">
            <a:avLst/>
          </a:prstGeom>
          <a:ln>
            <a:solidFill>
              <a:srgbClr val="000000"/>
            </a:solidFill>
          </a:ln>
        </p:spPr>
      </p:pic>
      <p:pic>
        <p:nvPicPr>
          <p:cNvPr id="7" name="Picture 6"/>
          <p:cNvPicPr>
            <a:picLocks noChangeAspect="1"/>
          </p:cNvPicPr>
          <p:nvPr/>
        </p:nvPicPr>
        <p:blipFill>
          <a:blip r:embed="rId4"/>
          <a:stretch>
            <a:fillRect/>
          </a:stretch>
        </p:blipFill>
        <p:spPr>
          <a:xfrm>
            <a:off x="6281200" y="2921317"/>
            <a:ext cx="2586090" cy="3346704"/>
          </a:xfrm>
          <a:prstGeom prst="rect">
            <a:avLst/>
          </a:prstGeom>
          <a:ln>
            <a:solidFill>
              <a:srgbClr val="000000"/>
            </a:solidFill>
          </a:ln>
        </p:spPr>
      </p:pic>
      <p:pic>
        <p:nvPicPr>
          <p:cNvPr id="8" name="Picture 7"/>
          <p:cNvPicPr>
            <a:picLocks noChangeAspect="1"/>
          </p:cNvPicPr>
          <p:nvPr/>
        </p:nvPicPr>
        <p:blipFill>
          <a:blip r:embed="rId5"/>
          <a:stretch>
            <a:fillRect/>
          </a:stretch>
        </p:blipFill>
        <p:spPr>
          <a:xfrm>
            <a:off x="9267519" y="2929127"/>
            <a:ext cx="2586964" cy="3346704"/>
          </a:xfrm>
          <a:prstGeom prst="rect">
            <a:avLst/>
          </a:prstGeom>
          <a:ln>
            <a:solidFill>
              <a:srgbClr val="000000"/>
            </a:solidFill>
          </a:ln>
        </p:spPr>
      </p:pic>
    </p:spTree>
    <p:extLst>
      <p:ext uri="{BB962C8B-B14F-4D97-AF65-F5344CB8AC3E}">
        <p14:creationId xmlns:p14="http://schemas.microsoft.com/office/powerpoint/2010/main" val="183897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u="sng" dirty="0" smtClean="0">
                <a:solidFill>
                  <a:schemeClr val="accent1">
                    <a:lumMod val="50000"/>
                  </a:schemeClr>
                </a:solidFill>
              </a:rPr>
              <a:t>What is HIV?</a:t>
            </a:r>
            <a:endParaRPr lang="en-US" sz="4800" u="sng" dirty="0">
              <a:solidFill>
                <a:schemeClr val="accent1">
                  <a:lumMod val="50000"/>
                </a:schemeClr>
              </a:solidFill>
            </a:endParaRPr>
          </a:p>
        </p:txBody>
      </p:sp>
      <p:sp>
        <p:nvSpPr>
          <p:cNvPr id="2" name="Content Placeholder 1"/>
          <p:cNvSpPr>
            <a:spLocks noGrp="1"/>
          </p:cNvSpPr>
          <p:nvPr>
            <p:ph sz="half" idx="1"/>
          </p:nvPr>
        </p:nvSpPr>
        <p:spPr>
          <a:xfrm>
            <a:off x="677334" y="2160589"/>
            <a:ext cx="4516835" cy="3880772"/>
          </a:xfrm>
          <a:solidFill>
            <a:schemeClr val="accent2">
              <a:lumMod val="20000"/>
              <a:lumOff val="80000"/>
            </a:schemeClr>
          </a:solidFill>
          <a:ln w="9525">
            <a:solidFill>
              <a:schemeClr val="tx1"/>
            </a:solidFill>
          </a:ln>
        </p:spPr>
        <p:txBody>
          <a:bodyPr>
            <a:normAutofit fontScale="85000" lnSpcReduction="20000"/>
          </a:bodyPr>
          <a:lstStyle/>
          <a:p>
            <a:r>
              <a:rPr lang="en-US" sz="2600" i="1" dirty="0" smtClean="0">
                <a:solidFill>
                  <a:schemeClr val="accent2">
                    <a:lumMod val="75000"/>
                  </a:schemeClr>
                </a:solidFill>
              </a:rPr>
              <a:t>HIV </a:t>
            </a:r>
          </a:p>
          <a:p>
            <a:r>
              <a:rPr lang="en-US" sz="2600" i="1" dirty="0" smtClean="0">
                <a:solidFill>
                  <a:schemeClr val="accent2">
                    <a:lumMod val="75000"/>
                  </a:schemeClr>
                </a:solidFill>
              </a:rPr>
              <a:t>Human </a:t>
            </a:r>
            <a:r>
              <a:rPr lang="en-US" sz="2600" i="1" dirty="0" err="1" smtClean="0">
                <a:solidFill>
                  <a:schemeClr val="accent2">
                    <a:lumMod val="75000"/>
                  </a:schemeClr>
                </a:solidFill>
              </a:rPr>
              <a:t>Immunodeficency</a:t>
            </a:r>
            <a:r>
              <a:rPr lang="en-US" sz="2600" i="1" dirty="0" smtClean="0">
                <a:solidFill>
                  <a:schemeClr val="accent2">
                    <a:lumMod val="75000"/>
                  </a:schemeClr>
                </a:solidFill>
              </a:rPr>
              <a:t> Virus</a:t>
            </a:r>
          </a:p>
          <a:p>
            <a:pPr>
              <a:buFont typeface="Arial" panose="020B0604020202020204" pitchFamily="34" charset="0"/>
              <a:buChar char="•"/>
            </a:pPr>
            <a:endParaRPr lang="en-US" sz="2100" i="1" dirty="0" smtClean="0">
              <a:solidFill>
                <a:schemeClr val="accent2">
                  <a:lumMod val="75000"/>
                </a:schemeClr>
              </a:solidFill>
            </a:endParaRPr>
          </a:p>
          <a:p>
            <a:pPr marL="457200" lvl="1" indent="0" defTabSz="914400">
              <a:spcBef>
                <a:spcPts val="0"/>
              </a:spcBef>
              <a:buClrTx/>
              <a:buSzTx/>
              <a:buNone/>
            </a:pPr>
            <a:r>
              <a:rPr lang="en-US" sz="2100" b="1" dirty="0" smtClean="0">
                <a:solidFill>
                  <a:schemeClr val="accent2">
                    <a:lumMod val="75000"/>
                  </a:schemeClr>
                </a:solidFill>
                <a:latin typeface="Calibri" panose="020F0502020204030204"/>
                <a:cs typeface="ＭＳ Ｐゴシック" pitchFamily="-111" charset="-128"/>
              </a:rPr>
              <a:t>H</a:t>
            </a:r>
            <a:r>
              <a:rPr lang="en-US" sz="2100" b="1" dirty="0">
                <a:solidFill>
                  <a:schemeClr val="accent2">
                    <a:lumMod val="75000"/>
                  </a:schemeClr>
                </a:solidFill>
                <a:latin typeface="Calibri" panose="020F0502020204030204"/>
                <a:cs typeface="ＭＳ Ｐゴシック" pitchFamily="-111" charset="-128"/>
              </a:rPr>
              <a:t>:   </a:t>
            </a:r>
            <a:r>
              <a:rPr lang="en-US" sz="2100" b="1" i="1" dirty="0">
                <a:solidFill>
                  <a:schemeClr val="accent2">
                    <a:lumMod val="75000"/>
                  </a:schemeClr>
                </a:solidFill>
                <a:latin typeface="Calibri" panose="020F0502020204030204"/>
                <a:cs typeface="ＭＳ Ｐゴシック" pitchFamily="-111" charset="-128"/>
              </a:rPr>
              <a:t>stands for human</a:t>
            </a:r>
            <a:r>
              <a:rPr lang="en-US" sz="2100" b="1" dirty="0">
                <a:solidFill>
                  <a:schemeClr val="accent2">
                    <a:lumMod val="75000"/>
                  </a:schemeClr>
                </a:solidFill>
                <a:latin typeface="Calibri" panose="020F0502020204030204"/>
                <a:cs typeface="ＭＳ Ｐゴシック" pitchFamily="-111" charset="-128"/>
              </a:rPr>
              <a:t>.  </a:t>
            </a:r>
            <a:r>
              <a:rPr lang="en-US" sz="2100" dirty="0">
                <a:solidFill>
                  <a:schemeClr val="accent2">
                    <a:lumMod val="75000"/>
                  </a:schemeClr>
                </a:solidFill>
                <a:latin typeface="Calibri" panose="020F0502020204030204"/>
                <a:cs typeface="ＭＳ Ｐゴシック" pitchFamily="-111" charset="-128"/>
              </a:rPr>
              <a:t>It’s transferred from human to human contact only. </a:t>
            </a:r>
            <a:endParaRPr lang="en-US" sz="2100" dirty="0" smtClean="0">
              <a:solidFill>
                <a:schemeClr val="accent2">
                  <a:lumMod val="75000"/>
                </a:schemeClr>
              </a:solidFill>
              <a:latin typeface="Calibri" panose="020F0502020204030204"/>
              <a:cs typeface="ＭＳ Ｐゴシック" pitchFamily="-111" charset="-128"/>
            </a:endParaRPr>
          </a:p>
          <a:p>
            <a:pPr marL="457200" lvl="1" indent="0" defTabSz="914400">
              <a:spcBef>
                <a:spcPts val="0"/>
              </a:spcBef>
              <a:buClrTx/>
              <a:buSzTx/>
              <a:buNone/>
            </a:pPr>
            <a:r>
              <a:rPr lang="en-US" sz="2100" b="1" dirty="0" smtClean="0">
                <a:solidFill>
                  <a:schemeClr val="accent2">
                    <a:lumMod val="75000"/>
                  </a:schemeClr>
                </a:solidFill>
                <a:latin typeface="Calibri" panose="020F0502020204030204"/>
                <a:cs typeface="ＭＳ Ｐゴシック" pitchFamily="-111" charset="-128"/>
              </a:rPr>
              <a:t>I</a:t>
            </a:r>
            <a:r>
              <a:rPr lang="en-US" sz="2100" b="1" dirty="0">
                <a:solidFill>
                  <a:schemeClr val="accent2">
                    <a:lumMod val="75000"/>
                  </a:schemeClr>
                </a:solidFill>
                <a:latin typeface="Calibri" panose="020F0502020204030204"/>
                <a:cs typeface="ＭＳ Ｐゴシック" pitchFamily="-111" charset="-128"/>
              </a:rPr>
              <a:t>:   </a:t>
            </a:r>
            <a:r>
              <a:rPr lang="en-US" sz="2100" b="1" i="1" dirty="0">
                <a:solidFill>
                  <a:schemeClr val="accent2">
                    <a:lumMod val="75000"/>
                  </a:schemeClr>
                </a:solidFill>
                <a:latin typeface="Calibri" panose="020F0502020204030204"/>
                <a:cs typeface="ＭＳ Ｐゴシック" pitchFamily="-111" charset="-128"/>
              </a:rPr>
              <a:t>stands for immunodeficiency</a:t>
            </a:r>
            <a:r>
              <a:rPr lang="en-US" sz="2100" b="1" dirty="0">
                <a:solidFill>
                  <a:schemeClr val="accent2">
                    <a:lumMod val="75000"/>
                  </a:schemeClr>
                </a:solidFill>
                <a:latin typeface="Calibri" panose="020F0502020204030204"/>
                <a:cs typeface="ＭＳ Ｐゴシック" pitchFamily="-111" charset="-128"/>
              </a:rPr>
              <a:t>.  </a:t>
            </a:r>
            <a:r>
              <a:rPr lang="en-US" sz="2100" dirty="0">
                <a:solidFill>
                  <a:schemeClr val="accent2">
                    <a:lumMod val="75000"/>
                  </a:schemeClr>
                </a:solidFill>
                <a:latin typeface="Calibri" panose="020F0502020204030204"/>
                <a:cs typeface="ＭＳ Ｐゴシック" pitchFamily="-111" charset="-128"/>
              </a:rPr>
              <a:t>This means that our immune </a:t>
            </a:r>
            <a:r>
              <a:rPr lang="en-US" sz="2100" dirty="0" smtClean="0">
                <a:solidFill>
                  <a:schemeClr val="accent2">
                    <a:lumMod val="75000"/>
                  </a:schemeClr>
                </a:solidFill>
                <a:latin typeface="Calibri" panose="020F0502020204030204"/>
                <a:cs typeface="ＭＳ Ｐゴシック" pitchFamily="-111" charset="-128"/>
              </a:rPr>
              <a:t>system is </a:t>
            </a:r>
            <a:r>
              <a:rPr lang="en-US" sz="2100" dirty="0">
                <a:solidFill>
                  <a:schemeClr val="accent2">
                    <a:lumMod val="75000"/>
                  </a:schemeClr>
                </a:solidFill>
                <a:latin typeface="Calibri" panose="020F0502020204030204"/>
                <a:cs typeface="ＭＳ Ｐゴシック" pitchFamily="-111" charset="-128"/>
              </a:rPr>
              <a:t>not working as well as it should.  </a:t>
            </a:r>
          </a:p>
          <a:p>
            <a:pPr marL="457200" lvl="1" indent="0" defTabSz="914400">
              <a:spcBef>
                <a:spcPts val="0"/>
              </a:spcBef>
              <a:buClrTx/>
              <a:buSzTx/>
              <a:buNone/>
            </a:pPr>
            <a:r>
              <a:rPr lang="en-US" sz="2100" b="1" dirty="0">
                <a:solidFill>
                  <a:schemeClr val="accent2">
                    <a:lumMod val="75000"/>
                  </a:schemeClr>
                </a:solidFill>
                <a:latin typeface="Calibri" panose="020F0502020204030204"/>
                <a:cs typeface="ＭＳ Ｐゴシック" pitchFamily="-111" charset="-128"/>
              </a:rPr>
              <a:t>V</a:t>
            </a:r>
            <a:r>
              <a:rPr lang="en-US" sz="2100" b="1" i="1" dirty="0">
                <a:solidFill>
                  <a:schemeClr val="accent2">
                    <a:lumMod val="75000"/>
                  </a:schemeClr>
                </a:solidFill>
                <a:latin typeface="Calibri" panose="020F0502020204030204"/>
                <a:cs typeface="ＭＳ Ｐゴシック" pitchFamily="-111" charset="-128"/>
              </a:rPr>
              <a:t>:   stands for virus</a:t>
            </a:r>
            <a:r>
              <a:rPr lang="en-US" sz="2100" b="1" dirty="0">
                <a:solidFill>
                  <a:schemeClr val="accent2">
                    <a:lumMod val="75000"/>
                  </a:schemeClr>
                </a:solidFill>
                <a:latin typeface="Calibri" panose="020F0502020204030204"/>
                <a:cs typeface="ＭＳ Ｐゴシック" pitchFamily="-111" charset="-128"/>
              </a:rPr>
              <a:t>.  </a:t>
            </a:r>
            <a:r>
              <a:rPr lang="en-US" sz="2100" dirty="0">
                <a:solidFill>
                  <a:schemeClr val="accent2">
                    <a:lumMod val="75000"/>
                  </a:schemeClr>
                </a:solidFill>
                <a:latin typeface="Calibri" panose="020F0502020204030204"/>
                <a:cs typeface="ＭＳ Ｐゴシック" pitchFamily="-111" charset="-128"/>
              </a:rPr>
              <a:t>This is a particular virus that targets and fights our white blood cells. </a:t>
            </a:r>
            <a:endParaRPr lang="en-US" sz="2100" dirty="0" smtClean="0">
              <a:solidFill>
                <a:schemeClr val="accent2">
                  <a:lumMod val="75000"/>
                </a:schemeClr>
              </a:solidFill>
              <a:latin typeface="Calibri" panose="020F0502020204030204"/>
              <a:cs typeface="ＭＳ Ｐゴシック" pitchFamily="-111" charset="-128"/>
            </a:endParaRPr>
          </a:p>
          <a:p>
            <a:pPr marL="457200" lvl="1" indent="0" defTabSz="914400">
              <a:spcBef>
                <a:spcPts val="0"/>
              </a:spcBef>
              <a:buClrTx/>
              <a:buSzTx/>
              <a:buNone/>
            </a:pPr>
            <a:endParaRPr lang="en-US" sz="1800" dirty="0">
              <a:solidFill>
                <a:schemeClr val="accent2">
                  <a:lumMod val="75000"/>
                </a:schemeClr>
              </a:solidFill>
              <a:latin typeface="Calibri" panose="020F0502020204030204"/>
              <a:cs typeface="ＭＳ Ｐゴシック" pitchFamily="-111" charset="-128"/>
            </a:endParaRPr>
          </a:p>
          <a:p>
            <a:pPr marL="0" lvl="0" indent="0" defTabSz="914400">
              <a:spcBef>
                <a:spcPts val="0"/>
              </a:spcBef>
              <a:buClrTx/>
              <a:buSzTx/>
              <a:buNone/>
            </a:pPr>
            <a:r>
              <a:rPr lang="en-US" dirty="0">
                <a:solidFill>
                  <a:schemeClr val="accent2">
                    <a:lumMod val="75000"/>
                  </a:schemeClr>
                </a:solidFill>
                <a:latin typeface="Calibri" panose="020F0502020204030204"/>
              </a:rPr>
              <a:t>A</a:t>
            </a:r>
            <a:r>
              <a:rPr lang="en-US" b="1" dirty="0" smtClean="0">
                <a:solidFill>
                  <a:schemeClr val="accent2">
                    <a:lumMod val="75000"/>
                  </a:schemeClr>
                </a:solidFill>
                <a:latin typeface="Calibri" panose="020F0502020204030204"/>
              </a:rPr>
              <a:t>s </a:t>
            </a:r>
            <a:r>
              <a:rPr lang="en-US" b="1" dirty="0">
                <a:solidFill>
                  <a:schemeClr val="accent2">
                    <a:lumMod val="75000"/>
                  </a:schemeClr>
                </a:solidFill>
                <a:latin typeface="Calibri" panose="020F0502020204030204"/>
              </a:rPr>
              <a:t>the body loses white blood cells it becomes harder for our body to fight infection &amp; disease.</a:t>
            </a:r>
          </a:p>
          <a:p>
            <a:endParaRPr lang="en-US" dirty="0"/>
          </a:p>
        </p:txBody>
      </p:sp>
      <p:sp>
        <p:nvSpPr>
          <p:cNvPr id="3" name="Content Placeholder 2"/>
          <p:cNvSpPr>
            <a:spLocks noGrp="1"/>
          </p:cNvSpPr>
          <p:nvPr>
            <p:ph sz="half" idx="2"/>
          </p:nvPr>
        </p:nvSpPr>
        <p:spPr>
          <a:xfrm>
            <a:off x="5589592" y="3274070"/>
            <a:ext cx="4798747" cy="2767291"/>
          </a:xfrm>
          <a:solidFill>
            <a:schemeClr val="accent1">
              <a:lumMod val="40000"/>
              <a:lumOff val="60000"/>
            </a:schemeClr>
          </a:solidFill>
          <a:ln w="12700">
            <a:solidFill>
              <a:schemeClr val="tx1"/>
            </a:solidFill>
          </a:ln>
        </p:spPr>
        <p:txBody>
          <a:bodyPr>
            <a:normAutofit fontScale="85000" lnSpcReduction="20000"/>
          </a:bodyPr>
          <a:lstStyle/>
          <a:p>
            <a:r>
              <a:rPr lang="en-US" sz="2600" i="1" dirty="0" smtClean="0">
                <a:solidFill>
                  <a:schemeClr val="accent2">
                    <a:lumMod val="75000"/>
                  </a:schemeClr>
                </a:solidFill>
              </a:rPr>
              <a:t>AIDS</a:t>
            </a:r>
          </a:p>
          <a:p>
            <a:r>
              <a:rPr lang="en-US" altLang="en-US" sz="2600" i="1" dirty="0">
                <a:solidFill>
                  <a:schemeClr val="accent2">
                    <a:lumMod val="75000"/>
                  </a:schemeClr>
                </a:solidFill>
                <a:latin typeface="+mj-lt"/>
              </a:rPr>
              <a:t>Acquired Immune Deficiency </a:t>
            </a:r>
            <a:r>
              <a:rPr lang="en-US" altLang="en-US" sz="2600" i="1" dirty="0" smtClean="0">
                <a:solidFill>
                  <a:schemeClr val="accent2">
                    <a:lumMod val="75000"/>
                  </a:schemeClr>
                </a:solidFill>
                <a:latin typeface="+mj-lt"/>
              </a:rPr>
              <a:t>Syndrome</a:t>
            </a:r>
            <a:endParaRPr lang="en-US" dirty="0">
              <a:solidFill>
                <a:schemeClr val="accent2">
                  <a:lumMod val="75000"/>
                </a:schemeClr>
              </a:solidFill>
              <a:latin typeface="Calibri" panose="020F0502020204030204" pitchFamily="34" charset="0"/>
              <a:ea typeface="ＭＳ Ｐゴシック" charset="-128"/>
              <a:cs typeface="ＭＳ Ｐゴシック" pitchFamily="-111" charset="-128"/>
            </a:endParaRPr>
          </a:p>
          <a:p>
            <a:pPr marL="0" indent="0" eaLnBrk="0" fontAlgn="base" hangingPunct="0">
              <a:spcAft>
                <a:spcPct val="0"/>
              </a:spcAft>
              <a:buNone/>
            </a:pPr>
            <a:r>
              <a:rPr lang="en-US" sz="2100" b="1" dirty="0" smtClean="0">
                <a:solidFill>
                  <a:schemeClr val="accent1">
                    <a:lumMod val="50000"/>
                  </a:schemeClr>
                </a:solidFill>
                <a:latin typeface="Calibri" panose="020F0502020204030204" pitchFamily="34" charset="0"/>
                <a:ea typeface="ＭＳ Ｐゴシック" charset="-128"/>
                <a:cs typeface="ＭＳ Ｐゴシック" pitchFamily="-111" charset="-128"/>
              </a:rPr>
              <a:t>	AIDS </a:t>
            </a:r>
            <a:r>
              <a:rPr lang="en-US" sz="2100" b="1" dirty="0">
                <a:solidFill>
                  <a:schemeClr val="accent1">
                    <a:lumMod val="50000"/>
                  </a:schemeClr>
                </a:solidFill>
                <a:latin typeface="Calibri" panose="020F0502020204030204" pitchFamily="34" charset="0"/>
                <a:ea typeface="ＭＳ Ｐゴシック" charset="-128"/>
                <a:cs typeface="ＭＳ Ｐゴシック" pitchFamily="-111" charset="-128"/>
              </a:rPr>
              <a:t>is a </a:t>
            </a:r>
            <a:r>
              <a:rPr lang="en-US" sz="2100" i="1" u="sng" dirty="0">
                <a:solidFill>
                  <a:schemeClr val="accent1">
                    <a:lumMod val="50000"/>
                  </a:schemeClr>
                </a:solidFill>
                <a:latin typeface="Calibri" panose="020F0502020204030204" pitchFamily="34" charset="0"/>
                <a:ea typeface="ＭＳ Ｐゴシック" charset="-128"/>
                <a:cs typeface="ＭＳ Ｐゴシック" pitchFamily="-111" charset="-128"/>
              </a:rPr>
              <a:t>syndrome</a:t>
            </a:r>
            <a:r>
              <a:rPr lang="en-US" sz="2100" dirty="0">
                <a:solidFill>
                  <a:schemeClr val="accent1">
                    <a:lumMod val="50000"/>
                  </a:schemeClr>
                </a:solidFill>
                <a:latin typeface="Calibri" panose="020F0502020204030204" pitchFamily="34" charset="0"/>
                <a:ea typeface="ＭＳ Ｐゴシック" charset="-128"/>
                <a:cs typeface="ＭＳ Ｐゴシック" pitchFamily="-111" charset="-128"/>
              </a:rPr>
              <a:t>.</a:t>
            </a:r>
            <a:r>
              <a:rPr lang="en-US" sz="2100" b="1" dirty="0">
                <a:solidFill>
                  <a:schemeClr val="accent1">
                    <a:lumMod val="50000"/>
                  </a:schemeClr>
                </a:solidFill>
                <a:latin typeface="Calibri" panose="020F0502020204030204" pitchFamily="34" charset="0"/>
                <a:ea typeface="ＭＳ Ｐゴシック" charset="-128"/>
                <a:cs typeface="ＭＳ Ｐゴシック" pitchFamily="-111" charset="-128"/>
              </a:rPr>
              <a:t> </a:t>
            </a:r>
            <a:endParaRPr lang="en-US" sz="2100" dirty="0">
              <a:solidFill>
                <a:schemeClr val="accent1">
                  <a:lumMod val="50000"/>
                </a:schemeClr>
              </a:solidFill>
              <a:latin typeface="Calibri" panose="020F0502020204030204" pitchFamily="34" charset="0"/>
              <a:ea typeface="ＭＳ Ｐゴシック" charset="-128"/>
              <a:cs typeface="ＭＳ Ｐゴシック" pitchFamily="-111" charset="-128"/>
            </a:endParaRPr>
          </a:p>
          <a:p>
            <a:pPr marL="0" indent="0" eaLnBrk="0" fontAlgn="base" hangingPunct="0">
              <a:spcAft>
                <a:spcPct val="0"/>
              </a:spcAft>
              <a:buNone/>
            </a:pPr>
            <a:r>
              <a:rPr lang="en-US" sz="2100" b="1" dirty="0" smtClean="0">
                <a:solidFill>
                  <a:schemeClr val="accent1">
                    <a:lumMod val="50000"/>
                  </a:schemeClr>
                </a:solidFill>
                <a:latin typeface="Calibri" panose="020F0502020204030204" pitchFamily="34" charset="0"/>
                <a:ea typeface="ＭＳ Ｐゴシック" charset="-128"/>
                <a:cs typeface="ＭＳ Ｐゴシック" pitchFamily="-111" charset="-128"/>
              </a:rPr>
              <a:t>	Patients </a:t>
            </a:r>
            <a:r>
              <a:rPr lang="en-US" sz="2100" b="1" dirty="0">
                <a:solidFill>
                  <a:schemeClr val="accent1">
                    <a:lumMod val="50000"/>
                  </a:schemeClr>
                </a:solidFill>
                <a:latin typeface="Calibri" panose="020F0502020204030204" pitchFamily="34" charset="0"/>
                <a:ea typeface="ＭＳ Ｐゴシック" charset="-128"/>
                <a:cs typeface="ＭＳ Ｐゴシック" pitchFamily="-111" charset="-128"/>
              </a:rPr>
              <a:t>do not die from HIV or AIDS, </a:t>
            </a:r>
            <a:r>
              <a:rPr lang="en-US" sz="2100" b="1" dirty="0" smtClean="0">
                <a:solidFill>
                  <a:schemeClr val="accent1">
                    <a:lumMod val="50000"/>
                  </a:schemeClr>
                </a:solidFill>
                <a:latin typeface="Calibri" panose="020F0502020204030204" pitchFamily="34" charset="0"/>
                <a:ea typeface="ＭＳ Ｐゴシック" charset="-128"/>
                <a:cs typeface="ＭＳ Ｐゴシック" pitchFamily="-111" charset="-128"/>
              </a:rPr>
              <a:t>but 	from </a:t>
            </a:r>
            <a:r>
              <a:rPr lang="en-US" sz="2100" i="1" u="sng" dirty="0">
                <a:solidFill>
                  <a:schemeClr val="accent1">
                    <a:lumMod val="50000"/>
                  </a:schemeClr>
                </a:solidFill>
                <a:latin typeface="Calibri" panose="020F0502020204030204" pitchFamily="34" charset="0"/>
                <a:ea typeface="ＭＳ Ｐゴシック" charset="-128"/>
                <a:cs typeface="ＭＳ Ｐゴシック" pitchFamily="-111" charset="-128"/>
              </a:rPr>
              <a:t>opportunistic infections</a:t>
            </a:r>
            <a:r>
              <a:rPr lang="en-US" sz="2100" dirty="0">
                <a:solidFill>
                  <a:schemeClr val="accent1">
                    <a:lumMod val="50000"/>
                  </a:schemeClr>
                </a:solidFill>
                <a:latin typeface="Calibri" panose="020F0502020204030204" pitchFamily="34" charset="0"/>
                <a:ea typeface="ＭＳ Ｐゴシック" charset="-128"/>
                <a:cs typeface="ＭＳ Ｐゴシック" pitchFamily="-111" charset="-128"/>
              </a:rPr>
              <a:t>, </a:t>
            </a:r>
            <a:r>
              <a:rPr lang="en-US" sz="2100" b="1" dirty="0">
                <a:solidFill>
                  <a:schemeClr val="accent1">
                    <a:lumMod val="50000"/>
                  </a:schemeClr>
                </a:solidFill>
                <a:latin typeface="Calibri" panose="020F0502020204030204" pitchFamily="34" charset="0"/>
                <a:ea typeface="ＭＳ Ｐゴシック" charset="-128"/>
                <a:cs typeface="ＭＳ Ｐゴシック" pitchFamily="-111" charset="-128"/>
              </a:rPr>
              <a:t>commonly </a:t>
            </a:r>
            <a:r>
              <a:rPr lang="en-US" sz="2100" b="1" dirty="0" smtClean="0">
                <a:solidFill>
                  <a:schemeClr val="accent1">
                    <a:lumMod val="50000"/>
                  </a:schemeClr>
                </a:solidFill>
                <a:latin typeface="Calibri" panose="020F0502020204030204" pitchFamily="34" charset="0"/>
                <a:ea typeface="ＭＳ Ｐゴシック" charset="-128"/>
                <a:cs typeface="ＭＳ Ｐゴシック" pitchFamily="-111" charset="-128"/>
              </a:rPr>
              <a:t>	Tuberculosis </a:t>
            </a:r>
            <a:r>
              <a:rPr lang="en-US" sz="2100" b="1" dirty="0">
                <a:solidFill>
                  <a:schemeClr val="accent1">
                    <a:lumMod val="50000"/>
                  </a:schemeClr>
                </a:solidFill>
                <a:latin typeface="Calibri" panose="020F0502020204030204" pitchFamily="34" charset="0"/>
                <a:ea typeface="ＭＳ Ｐゴシック" charset="-128"/>
                <a:cs typeface="ＭＳ Ｐゴシック" pitchFamily="-111" charset="-128"/>
              </a:rPr>
              <a:t>or pneumonia</a:t>
            </a:r>
            <a:r>
              <a:rPr lang="en-US" sz="2100" dirty="0">
                <a:solidFill>
                  <a:schemeClr val="accent1">
                    <a:lumMod val="50000"/>
                  </a:schemeClr>
                </a:solidFill>
                <a:latin typeface="Calibri" panose="020F0502020204030204" pitchFamily="34" charset="0"/>
                <a:ea typeface="ＭＳ Ｐゴシック" charset="-128"/>
                <a:cs typeface="ＭＳ Ｐゴシック" pitchFamily="-111" charset="-128"/>
              </a:rPr>
              <a:t>. </a:t>
            </a:r>
          </a:p>
          <a:p>
            <a:pPr marL="0" indent="0">
              <a:buNone/>
            </a:pPr>
            <a:r>
              <a:rPr lang="en-US" altLang="en-US" dirty="0">
                <a:solidFill>
                  <a:schemeClr val="accent1">
                    <a:lumMod val="50000"/>
                  </a:schemeClr>
                </a:solidFill>
                <a:latin typeface="Arial" panose="020B0604020202020204" pitchFamily="34" charset="0"/>
              </a:rPr>
              <a:t/>
            </a:r>
            <a:br>
              <a:rPr lang="en-US" altLang="en-US" dirty="0">
                <a:solidFill>
                  <a:schemeClr val="accent1">
                    <a:lumMod val="50000"/>
                  </a:schemeClr>
                </a:solidFill>
                <a:latin typeface="Arial" panose="020B0604020202020204" pitchFamily="34" charset="0"/>
              </a:rPr>
            </a:br>
            <a:endParaRPr lang="en-US" dirty="0">
              <a:solidFill>
                <a:schemeClr val="accent1">
                  <a:lumMod val="50000"/>
                </a:schemeClr>
              </a:solidFill>
            </a:endParaRPr>
          </a:p>
        </p:txBody>
      </p:sp>
      <p:pic>
        <p:nvPicPr>
          <p:cNvPr id="5" name="Picture 4" descr="&lt;strong&gt;HIV&lt;/strong&gt; | Infektionserkrankun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866" y="609600"/>
            <a:ext cx="2801136" cy="2126788"/>
          </a:xfrm>
          <a:prstGeom prst="rect">
            <a:avLst/>
          </a:prstGeom>
        </p:spPr>
      </p:pic>
    </p:spTree>
    <p:extLst>
      <p:ext uri="{BB962C8B-B14F-4D97-AF65-F5344CB8AC3E}">
        <p14:creationId xmlns:p14="http://schemas.microsoft.com/office/powerpoint/2010/main" val="2093709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77" y="235026"/>
            <a:ext cx="8246124" cy="1320800"/>
          </a:xfrm>
        </p:spPr>
        <p:txBody>
          <a:bodyPr/>
          <a:lstStyle/>
          <a:p>
            <a:r>
              <a:rPr lang="en-US" dirty="0" smtClean="0"/>
              <a:t>Ending the HIV Epidemic (EHE)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777" y="1266899"/>
            <a:ext cx="8246124" cy="5498049"/>
          </a:xfrm>
        </p:spPr>
      </p:pic>
    </p:spTree>
    <p:extLst>
      <p:ext uri="{BB962C8B-B14F-4D97-AF65-F5344CB8AC3E}">
        <p14:creationId xmlns:p14="http://schemas.microsoft.com/office/powerpoint/2010/main" val="2600969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pPr marL="0" indent="0">
              <a:buNone/>
            </a:pPr>
            <a:r>
              <a:rPr lang="en-US" dirty="0" smtClean="0"/>
              <a:t>Thank you to the following staff for developing this presentation:</a:t>
            </a:r>
          </a:p>
          <a:p>
            <a:r>
              <a:rPr lang="en-US" dirty="0" smtClean="0"/>
              <a:t>Lauren </a:t>
            </a:r>
            <a:r>
              <a:rPr lang="en-US" dirty="0" err="1" smtClean="0"/>
              <a:t>Ostrenga</a:t>
            </a:r>
            <a:r>
              <a:rPr lang="en-US" dirty="0" smtClean="0"/>
              <a:t> &amp; Jessica Fridge (SHHP Surveillance Supervisor and Manager)</a:t>
            </a:r>
          </a:p>
          <a:p>
            <a:r>
              <a:rPr lang="en-US" dirty="0" smtClean="0"/>
              <a:t>Kelley Anderson (SHHP Capacity Building Supervisor)</a:t>
            </a:r>
            <a:endParaRPr lang="en-US" dirty="0"/>
          </a:p>
        </p:txBody>
      </p:sp>
    </p:spTree>
    <p:extLst>
      <p:ext uri="{BB962C8B-B14F-4D97-AF65-F5344CB8AC3E}">
        <p14:creationId xmlns:p14="http://schemas.microsoft.com/office/powerpoint/2010/main" val="330733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639" y="562466"/>
            <a:ext cx="8596668" cy="1320800"/>
          </a:xfrm>
          <a:effectLst/>
        </p:spPr>
        <p:txBody>
          <a:bodyPr>
            <a:noAutofit/>
          </a:bodyPr>
          <a:lstStyle/>
          <a:p>
            <a:r>
              <a:rPr lang="en-US" sz="4400" u="sng" dirty="0">
                <a:solidFill>
                  <a:schemeClr val="accent2">
                    <a:lumMod val="75000"/>
                  </a:schemeClr>
                </a:solidFill>
                <a:latin typeface="+mn-lt"/>
              </a:rPr>
              <a:t>The 4 </a:t>
            </a:r>
            <a:r>
              <a:rPr lang="en-US" sz="4400" u="sng" dirty="0" smtClean="0">
                <a:solidFill>
                  <a:schemeClr val="accent2">
                    <a:lumMod val="75000"/>
                  </a:schemeClr>
                </a:solidFill>
                <a:latin typeface="+mn-lt"/>
              </a:rPr>
              <a:t>Fluids </a:t>
            </a:r>
            <a:r>
              <a:rPr lang="en-US" sz="4400" u="sng" dirty="0">
                <a:solidFill>
                  <a:schemeClr val="accent2">
                    <a:lumMod val="75000"/>
                  </a:schemeClr>
                </a:solidFill>
                <a:latin typeface="+mn-lt"/>
              </a:rPr>
              <a:t>t</a:t>
            </a:r>
            <a:r>
              <a:rPr lang="en-US" sz="4400" u="sng" dirty="0" smtClean="0">
                <a:solidFill>
                  <a:schemeClr val="accent2">
                    <a:lumMod val="75000"/>
                  </a:schemeClr>
                </a:solidFill>
                <a:latin typeface="+mn-lt"/>
              </a:rPr>
              <a:t>hat </a:t>
            </a:r>
            <a:r>
              <a:rPr lang="en-US" sz="4400" u="sng" dirty="0">
                <a:solidFill>
                  <a:schemeClr val="accent2">
                    <a:lumMod val="75000"/>
                  </a:schemeClr>
                </a:solidFill>
                <a:latin typeface="+mn-lt"/>
              </a:rPr>
              <a:t>T</a:t>
            </a:r>
            <a:r>
              <a:rPr lang="en-US" sz="4400" u="sng" dirty="0" smtClean="0">
                <a:solidFill>
                  <a:schemeClr val="accent2">
                    <a:lumMod val="75000"/>
                  </a:schemeClr>
                </a:solidFill>
                <a:latin typeface="+mn-lt"/>
              </a:rPr>
              <a:t>ransmit HIV</a:t>
            </a:r>
            <a:endParaRPr lang="en-US" sz="4400" u="sng" dirty="0">
              <a:solidFill>
                <a:schemeClr val="accent2">
                  <a:lumMod val="75000"/>
                </a:schemeClr>
              </a:solidFill>
              <a:latin typeface="+mn-lt"/>
            </a:endParaRPr>
          </a:p>
        </p:txBody>
      </p:sp>
      <p:sp>
        <p:nvSpPr>
          <p:cNvPr id="3" name="Content Placeholder 2"/>
          <p:cNvSpPr>
            <a:spLocks noGrp="1"/>
          </p:cNvSpPr>
          <p:nvPr>
            <p:ph idx="1"/>
          </p:nvPr>
        </p:nvSpPr>
        <p:spPr>
          <a:xfrm>
            <a:off x="791828" y="1953357"/>
            <a:ext cx="7074714" cy="3920066"/>
          </a:xfrm>
        </p:spPr>
        <p:txBody>
          <a:bodyPr anchor="t">
            <a:noAutofit/>
          </a:bodyPr>
          <a:lstStyle/>
          <a:p>
            <a:pPr marL="914400" indent="-914400">
              <a:buFont typeface="+mj-lt"/>
              <a:buAutoNum type="arabicPeriod"/>
            </a:pPr>
            <a:r>
              <a:rPr lang="en-US" sz="3600" dirty="0">
                <a:solidFill>
                  <a:schemeClr val="accent2">
                    <a:lumMod val="75000"/>
                  </a:schemeClr>
                </a:solidFill>
                <a:latin typeface="Arial Narrow" panose="020B0606020202030204" pitchFamily="34" charset="0"/>
              </a:rPr>
              <a:t>BLOOD</a:t>
            </a:r>
          </a:p>
          <a:p>
            <a:pPr marL="914400" indent="-914400">
              <a:buFont typeface="+mj-lt"/>
              <a:buAutoNum type="arabicPeriod"/>
            </a:pPr>
            <a:r>
              <a:rPr lang="en-US" sz="3600" dirty="0">
                <a:solidFill>
                  <a:schemeClr val="accent2">
                    <a:lumMod val="75000"/>
                  </a:schemeClr>
                </a:solidFill>
                <a:latin typeface="Arial Narrow" panose="020B0606020202030204" pitchFamily="34" charset="0"/>
              </a:rPr>
              <a:t>SEMEN</a:t>
            </a:r>
          </a:p>
          <a:p>
            <a:pPr marL="914400" indent="-914400">
              <a:buFont typeface="+mj-lt"/>
              <a:buAutoNum type="arabicPeriod"/>
            </a:pPr>
            <a:r>
              <a:rPr lang="en-US" sz="3600" dirty="0">
                <a:solidFill>
                  <a:schemeClr val="accent2">
                    <a:lumMod val="75000"/>
                  </a:schemeClr>
                </a:solidFill>
                <a:latin typeface="Arial Narrow" panose="020B0606020202030204" pitchFamily="34" charset="0"/>
              </a:rPr>
              <a:t>VAGINAL FLUID</a:t>
            </a:r>
          </a:p>
          <a:p>
            <a:pPr marL="914400" indent="-914400">
              <a:buFont typeface="+mj-lt"/>
              <a:buAutoNum type="arabicPeriod"/>
            </a:pPr>
            <a:r>
              <a:rPr lang="en-US" sz="3600" dirty="0" smtClean="0">
                <a:solidFill>
                  <a:schemeClr val="accent2">
                    <a:lumMod val="75000"/>
                  </a:schemeClr>
                </a:solidFill>
                <a:latin typeface="Arial Narrow" panose="020B0606020202030204" pitchFamily="34" charset="0"/>
              </a:rPr>
              <a:t>BREAST MILK</a:t>
            </a:r>
            <a:endParaRPr lang="en-US" sz="3600" dirty="0">
              <a:solidFill>
                <a:schemeClr val="accent2">
                  <a:lumMod val="75000"/>
                </a:schemeClr>
              </a:solidFill>
              <a:latin typeface="Arial Narrow" panose="020B0606020202030204" pitchFamily="34" charset="0"/>
            </a:endParaRPr>
          </a:p>
        </p:txBody>
      </p:sp>
      <p:sp>
        <p:nvSpPr>
          <p:cNvPr id="4" name="TextBox 3"/>
          <p:cNvSpPr txBox="1"/>
          <p:nvPr/>
        </p:nvSpPr>
        <p:spPr>
          <a:xfrm>
            <a:off x="6721311" y="1809946"/>
            <a:ext cx="4336330" cy="3440784"/>
          </a:xfrm>
          <a:prstGeom prst="rect">
            <a:avLst/>
          </a:prstGeom>
          <a:noFill/>
        </p:spPr>
        <p:txBody>
          <a:bodyPr wrap="square" rtlCol="0">
            <a:spAutoFit/>
          </a:bodyPr>
          <a:lstStyle/>
          <a:p>
            <a:endParaRPr lang="en-US" dirty="0"/>
          </a:p>
        </p:txBody>
      </p:sp>
      <p:pic>
        <p:nvPicPr>
          <p:cNvPr id="5" name="Picture 4" descr="&lt;strong&gt;HIV&lt;/strong&gt; is not transmitted by.. - Health Tips from Kokilaben Hospit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074" y="1809946"/>
            <a:ext cx="6615785" cy="4358098"/>
          </a:xfrm>
          <a:prstGeom prst="rect">
            <a:avLst/>
          </a:prstGeom>
        </p:spPr>
      </p:pic>
    </p:spTree>
    <p:extLst>
      <p:ext uri="{BB962C8B-B14F-4D97-AF65-F5344CB8AC3E}">
        <p14:creationId xmlns:p14="http://schemas.microsoft.com/office/powerpoint/2010/main" val="716145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bwMode="auto">
          <a:xfrm>
            <a:off x="766534" y="537411"/>
            <a:ext cx="9398000" cy="1066800"/>
          </a:xfrm>
          <a:noFill/>
          <a:ln>
            <a:noFill/>
            <a:miter lim="800000"/>
            <a:headEnd/>
            <a:tailEnd/>
          </a:ln>
        </p:spPr>
        <p:txBody>
          <a:bodyPr wrap="square" numCol="1" anchor="ctr" anchorCtr="0" compatLnSpc="1">
            <a:prstTxWarp prst="textNoShape">
              <a:avLst/>
            </a:prstTxWarp>
            <a:normAutofit/>
          </a:bodyPr>
          <a:lstStyle/>
          <a:p>
            <a:pPr eaLnBrk="0" fontAlgn="base" hangingPunct="0">
              <a:lnSpc>
                <a:spcPct val="100000"/>
              </a:lnSpc>
              <a:spcAft>
                <a:spcPct val="0"/>
              </a:spcAft>
            </a:pPr>
            <a:r>
              <a:rPr lang="en-US" sz="4800" u="sng" dirty="0">
                <a:solidFill>
                  <a:srgbClr val="5FCBEF">
                    <a:lumMod val="50000"/>
                  </a:srgbClr>
                </a:solidFill>
              </a:rPr>
              <a:t>Transmission Routes</a:t>
            </a:r>
            <a:endParaRPr lang="en-US" altLang="en-US" sz="3200" b="1" u="sng" dirty="0">
              <a:solidFill>
                <a:schemeClr val="tx2"/>
              </a:solidFill>
              <a:latin typeface="Arial" panose="020B0604020202020204" pitchFamily="34" charset="0"/>
            </a:endParaRPr>
          </a:p>
        </p:txBody>
      </p:sp>
      <p:sp>
        <p:nvSpPr>
          <p:cNvPr id="37891" name="Content Placeholder 2"/>
          <p:cNvSpPr>
            <a:spLocks noGrp="1"/>
          </p:cNvSpPr>
          <p:nvPr>
            <p:ph idx="4294967295"/>
          </p:nvPr>
        </p:nvSpPr>
        <p:spPr bwMode="auto">
          <a:xfrm>
            <a:off x="766534" y="3133136"/>
            <a:ext cx="9628304" cy="2190052"/>
          </a:xfrm>
          <a:noFill/>
          <a:ln w="76200" cmpd="tri">
            <a:noFill/>
            <a:miter lim="800000"/>
            <a:headEnd/>
            <a:tailEnd/>
          </a:ln>
        </p:spPr>
        <p:txBody>
          <a:bodyPr wrap="square" numCol="1" anchor="t" anchorCtr="0" compatLnSpc="1">
            <a:prstTxWarp prst="textNoShape">
              <a:avLst/>
            </a:prstTxWarp>
            <a:normAutofit/>
          </a:bodyPr>
          <a:lstStyle/>
          <a:p>
            <a:pPr marL="342900" indent="-342900" eaLnBrk="0" fontAlgn="base" hangingPunct="0">
              <a:spcAft>
                <a:spcPct val="0"/>
              </a:spcAft>
              <a:buFontTx/>
              <a:buChar char="•"/>
            </a:pPr>
            <a:endParaRPr lang="en-US" altLang="en-US" sz="2400" dirty="0">
              <a:latin typeface="Arial" panose="020B0604020202020204" pitchFamily="34" charset="0"/>
            </a:endParaRPr>
          </a:p>
          <a:p>
            <a:pPr marL="342900" indent="-342900" eaLnBrk="0" fontAlgn="base" hangingPunct="0">
              <a:spcAft>
                <a:spcPct val="0"/>
              </a:spcAft>
              <a:buFontTx/>
              <a:buChar char="•"/>
            </a:pPr>
            <a:endParaRPr lang="en-US" altLang="en-US" sz="2400" dirty="0">
              <a:latin typeface="Arial" panose="020B0604020202020204" pitchFamily="34" charset="0"/>
            </a:endParaRPr>
          </a:p>
          <a:p>
            <a:pPr marL="742950" lvl="1" indent="-285750" eaLnBrk="0" fontAlgn="base" hangingPunct="0">
              <a:spcAft>
                <a:spcPct val="0"/>
              </a:spcAft>
              <a:buFontTx/>
              <a:buChar char="–"/>
            </a:pPr>
            <a:endParaRPr lang="en-US" altLang="en-US" sz="1800" dirty="0">
              <a:solidFill>
                <a:schemeClr val="tx1"/>
              </a:solidFill>
              <a:latin typeface="Arial" panose="020B0604020202020204" pitchFamily="34" charset="0"/>
            </a:endParaRPr>
          </a:p>
        </p:txBody>
      </p:sp>
      <p:grpSp>
        <p:nvGrpSpPr>
          <p:cNvPr id="4" name="Group 3"/>
          <p:cNvGrpSpPr/>
          <p:nvPr/>
        </p:nvGrpSpPr>
        <p:grpSpPr>
          <a:xfrm>
            <a:off x="700546" y="2351389"/>
            <a:ext cx="6977740" cy="2971799"/>
            <a:chOff x="487680" y="2819400"/>
            <a:chExt cx="7905930" cy="3718583"/>
          </a:xfrm>
        </p:grpSpPr>
        <p:pic>
          <p:nvPicPr>
            <p:cNvPr id="2" name="Picture 1"/>
            <p:cNvPicPr>
              <a:picLocks noChangeAspect="1"/>
            </p:cNvPicPr>
            <p:nvPr/>
          </p:nvPicPr>
          <p:blipFill>
            <a:blip r:embed="rId3"/>
            <a:stretch>
              <a:fillRect/>
            </a:stretch>
          </p:blipFill>
          <p:spPr>
            <a:xfrm>
              <a:off x="487680" y="2819400"/>
              <a:ext cx="3966300" cy="3718583"/>
            </a:xfrm>
            <a:prstGeom prst="rect">
              <a:avLst/>
            </a:prstGeom>
          </p:spPr>
        </p:pic>
        <p:pic>
          <p:nvPicPr>
            <p:cNvPr id="3" name="Picture 2"/>
            <p:cNvPicPr>
              <a:picLocks noChangeAspect="1"/>
            </p:cNvPicPr>
            <p:nvPr/>
          </p:nvPicPr>
          <p:blipFill>
            <a:blip r:embed="rId4"/>
            <a:stretch>
              <a:fillRect/>
            </a:stretch>
          </p:blipFill>
          <p:spPr>
            <a:xfrm>
              <a:off x="4427310" y="2819400"/>
              <a:ext cx="3966300" cy="3718583"/>
            </a:xfrm>
            <a:prstGeom prst="rect">
              <a:avLst/>
            </a:prstGeom>
          </p:spPr>
        </p:pic>
      </p:grpSp>
      <p:pic>
        <p:nvPicPr>
          <p:cNvPr id="5" name="Picture 4"/>
          <p:cNvPicPr>
            <a:picLocks noChangeAspect="1"/>
          </p:cNvPicPr>
          <p:nvPr/>
        </p:nvPicPr>
        <p:blipFill>
          <a:blip r:embed="rId5"/>
          <a:stretch>
            <a:fillRect/>
          </a:stretch>
        </p:blipFill>
        <p:spPr>
          <a:xfrm>
            <a:off x="7791408" y="2481427"/>
            <a:ext cx="3031068" cy="2841761"/>
          </a:xfrm>
          <a:prstGeom prst="rect">
            <a:avLst/>
          </a:prstGeom>
        </p:spPr>
      </p:pic>
    </p:spTree>
    <p:extLst>
      <p:ext uri="{BB962C8B-B14F-4D97-AF65-F5344CB8AC3E}">
        <p14:creationId xmlns:p14="http://schemas.microsoft.com/office/powerpoint/2010/main" val="2427577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90500052"/>
              </p:ext>
            </p:extLst>
          </p:nvPr>
        </p:nvGraphicFramePr>
        <p:xfrm>
          <a:off x="626533" y="523363"/>
          <a:ext cx="8868643" cy="4758471"/>
        </p:xfrm>
        <a:graphic>
          <a:graphicData uri="http://schemas.openxmlformats.org/drawingml/2006/table">
            <a:tbl>
              <a:tblPr/>
              <a:tblGrid>
                <a:gridCol w="4874628">
                  <a:extLst>
                    <a:ext uri="{9D8B030D-6E8A-4147-A177-3AD203B41FA5}">
                      <a16:colId xmlns:a16="http://schemas.microsoft.com/office/drawing/2014/main" val="963436820"/>
                    </a:ext>
                  </a:extLst>
                </a:gridCol>
                <a:gridCol w="3994015">
                  <a:extLst>
                    <a:ext uri="{9D8B030D-6E8A-4147-A177-3AD203B41FA5}">
                      <a16:colId xmlns:a16="http://schemas.microsoft.com/office/drawing/2014/main" val="774698225"/>
                    </a:ext>
                  </a:extLst>
                </a:gridCol>
              </a:tblGrid>
              <a:tr h="598000">
                <a:tc gridSpan="2">
                  <a:txBody>
                    <a:bodyPr/>
                    <a:lstStyle/>
                    <a:p>
                      <a:r>
                        <a:rPr lang="en-US" sz="2400" dirty="0"/>
                        <a:t>Estimated Per-Act Probability of Acquiring HIV </a:t>
                      </a:r>
                      <a:endParaRPr lang="en-US" sz="2400" dirty="0" smtClean="0"/>
                    </a:p>
                    <a:p>
                      <a:r>
                        <a:rPr lang="en-US" sz="2400" dirty="0" smtClean="0"/>
                        <a:t>(when source</a:t>
                      </a:r>
                      <a:r>
                        <a:rPr lang="en-US" sz="2400" baseline="0" dirty="0" smtClean="0"/>
                        <a:t> of exposure has HIV)</a:t>
                      </a:r>
                      <a:endParaRPr lang="en-US" sz="2400" dirty="0"/>
                    </a:p>
                  </a:txBody>
                  <a:tcPr marL="36617" marR="36617" marT="18309" marB="18309"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311466512"/>
                  </a:ext>
                </a:extLst>
              </a:tr>
              <a:tr h="460000">
                <a:tc>
                  <a:txBody>
                    <a:bodyPr/>
                    <a:lstStyle/>
                    <a:p>
                      <a:pPr algn="l" fontAlgn="b"/>
                      <a:r>
                        <a:rPr lang="en-US" sz="1800" dirty="0">
                          <a:solidFill>
                            <a:srgbClr val="FFFFFF"/>
                          </a:solidFill>
                          <a:effectLst/>
                        </a:rPr>
                        <a:t>Type of Exposure</a:t>
                      </a:r>
                    </a:p>
                  </a:txBody>
                  <a:tcPr marL="36617" marR="36617" marT="18309" marB="18309" anchor="b">
                    <a:lnL w="4233" cap="flat" cmpd="sng" algn="ctr">
                      <a:noFill/>
                      <a:prstDash val="solid"/>
                      <a:round/>
                      <a:headEnd type="none" w="med" len="med"/>
                      <a:tailEnd type="none" w="med" len="med"/>
                    </a:lnL>
                    <a:lnR w="4233" cap="flat" cmpd="sng" algn="ctr">
                      <a:noFill/>
                      <a:prstDash val="solid"/>
                      <a:round/>
                      <a:headEnd type="none" w="med" len="med"/>
                      <a:tailEnd type="none" w="med" len="med"/>
                    </a:lnR>
                    <a:lnT w="12700" cmpd="sng">
                      <a:noFill/>
                      <a:prstDash val="solid"/>
                    </a:lnT>
                    <a:lnB w="4233" cap="flat" cmpd="sng" algn="ctr">
                      <a:noFill/>
                      <a:prstDash val="solid"/>
                      <a:round/>
                      <a:headEnd type="none" w="med" len="med"/>
                      <a:tailEnd type="none" w="med" len="med"/>
                    </a:lnB>
                    <a:lnTlToBr w="12700" cmpd="sng">
                      <a:noFill/>
                      <a:prstDash val="solid"/>
                    </a:lnTlToBr>
                    <a:lnBlToTr w="12700" cmpd="sng">
                      <a:noFill/>
                      <a:prstDash val="solid"/>
                    </a:lnBlToTr>
                    <a:solidFill>
                      <a:srgbClr val="005EAA"/>
                    </a:solidFill>
                  </a:tcPr>
                </a:tc>
                <a:tc>
                  <a:txBody>
                    <a:bodyPr/>
                    <a:lstStyle/>
                    <a:p>
                      <a:pPr algn="l" fontAlgn="b"/>
                      <a:r>
                        <a:rPr lang="en-US" sz="1800" dirty="0">
                          <a:solidFill>
                            <a:srgbClr val="FFFFFF"/>
                          </a:solidFill>
                          <a:effectLst/>
                        </a:rPr>
                        <a:t>Risk per 10,000 Exposures</a:t>
                      </a:r>
                    </a:p>
                  </a:txBody>
                  <a:tcPr marL="36617" marR="36617" marT="18309" marB="18309" anchor="b">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solidFill>
                      <a:srgbClr val="005EAA"/>
                    </a:solidFill>
                  </a:tcPr>
                </a:tc>
                <a:extLst>
                  <a:ext uri="{0D108BD9-81ED-4DB2-BD59-A6C34878D82A}">
                    <a16:rowId xmlns:a16="http://schemas.microsoft.com/office/drawing/2014/main" val="3633360136"/>
                  </a:ext>
                </a:extLst>
              </a:tr>
              <a:tr h="276220">
                <a:tc gridSpan="2">
                  <a:txBody>
                    <a:bodyPr/>
                    <a:lstStyle/>
                    <a:p>
                      <a:pPr fontAlgn="t"/>
                      <a:r>
                        <a:rPr lang="en-US" sz="1800" b="1" dirty="0" smtClean="0">
                          <a:solidFill>
                            <a:srgbClr val="000000"/>
                          </a:solidFill>
                          <a:effectLst/>
                        </a:rPr>
                        <a:t>Exposure Through Needles:</a:t>
                      </a:r>
                      <a:endParaRPr lang="en-US" sz="1800" dirty="0">
                        <a:solidFill>
                          <a:srgbClr val="000000"/>
                        </a:solidFill>
                        <a:effectLst/>
                      </a:endParaRP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solidFill>
                      <a:srgbClr val="88C3EA"/>
                    </a:solidFill>
                  </a:tcPr>
                </a:tc>
                <a:tc hMerge="1">
                  <a:txBody>
                    <a:bodyPr/>
                    <a:lstStyle/>
                    <a:p>
                      <a:endParaRPr lang="en-US"/>
                    </a:p>
                  </a:txBody>
                  <a:tcPr/>
                </a:tc>
                <a:extLst>
                  <a:ext uri="{0D108BD9-81ED-4DB2-BD59-A6C34878D82A}">
                    <a16:rowId xmlns:a16="http://schemas.microsoft.com/office/drawing/2014/main" val="916528785"/>
                  </a:ext>
                </a:extLst>
              </a:tr>
              <a:tr h="321999">
                <a:tc>
                  <a:txBody>
                    <a:bodyPr/>
                    <a:lstStyle/>
                    <a:p>
                      <a:pPr fontAlgn="t"/>
                      <a:r>
                        <a:rPr lang="en-US" sz="1800" dirty="0">
                          <a:effectLst/>
                        </a:rPr>
                        <a:t>Blood Transfusion</a:t>
                      </a: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1800" dirty="0">
                          <a:effectLst/>
                        </a:rPr>
                        <a:t>9,250</a:t>
                      </a: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7794990"/>
                  </a:ext>
                </a:extLst>
              </a:tr>
              <a:tr h="354587">
                <a:tc>
                  <a:txBody>
                    <a:bodyPr/>
                    <a:lstStyle/>
                    <a:p>
                      <a:pPr fontAlgn="t"/>
                      <a:r>
                        <a:rPr lang="en-US" sz="1800" dirty="0">
                          <a:effectLst/>
                        </a:rPr>
                        <a:t>Needle-Sharing During Injection Drug Use</a:t>
                      </a: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1800" dirty="0" smtClean="0">
                          <a:effectLst/>
                        </a:rPr>
                        <a:t>63 </a:t>
                      </a:r>
                      <a:r>
                        <a:rPr lang="en-US" sz="1800" baseline="0" dirty="0" smtClean="0">
                          <a:effectLst/>
                        </a:rPr>
                        <a:t>    (1 out of 159 exposures)</a:t>
                      </a:r>
                      <a:endParaRPr lang="en-US" sz="1800" dirty="0">
                        <a:effectLst/>
                      </a:endParaRP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5019558"/>
                  </a:ext>
                </a:extLst>
              </a:tr>
              <a:tr h="321999">
                <a:tc>
                  <a:txBody>
                    <a:bodyPr/>
                    <a:lstStyle/>
                    <a:p>
                      <a:pPr fontAlgn="t"/>
                      <a:r>
                        <a:rPr lang="en-US" sz="1800" dirty="0">
                          <a:effectLst/>
                        </a:rPr>
                        <a:t>Percutaneous (Needle-Stick)</a:t>
                      </a: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1800" dirty="0" smtClean="0">
                          <a:effectLst/>
                        </a:rPr>
                        <a:t>23     (1 out of 435 exposures)</a:t>
                      </a:r>
                      <a:endParaRPr lang="en-US" sz="1800" dirty="0">
                        <a:effectLst/>
                      </a:endParaRP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1497608"/>
                  </a:ext>
                </a:extLst>
              </a:tr>
              <a:tr h="276220">
                <a:tc gridSpan="2">
                  <a:txBody>
                    <a:bodyPr/>
                    <a:lstStyle/>
                    <a:p>
                      <a:pPr fontAlgn="t"/>
                      <a:r>
                        <a:rPr lang="en-US" sz="1800" b="1" dirty="0" smtClean="0">
                          <a:solidFill>
                            <a:srgbClr val="000000"/>
                          </a:solidFill>
                          <a:effectLst/>
                        </a:rPr>
                        <a:t>Sexual Exposures:</a:t>
                      </a:r>
                      <a:endParaRPr lang="en-US" sz="1800" dirty="0">
                        <a:solidFill>
                          <a:srgbClr val="000000"/>
                        </a:solidFill>
                        <a:effectLst/>
                      </a:endParaRP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solidFill>
                      <a:srgbClr val="88C3EA"/>
                    </a:solidFill>
                  </a:tcPr>
                </a:tc>
                <a:tc hMerge="1">
                  <a:txBody>
                    <a:bodyPr/>
                    <a:lstStyle/>
                    <a:p>
                      <a:endParaRPr lang="en-US"/>
                    </a:p>
                  </a:txBody>
                  <a:tcPr/>
                </a:tc>
                <a:extLst>
                  <a:ext uri="{0D108BD9-81ED-4DB2-BD59-A6C34878D82A}">
                    <a16:rowId xmlns:a16="http://schemas.microsoft.com/office/drawing/2014/main" val="2410615157"/>
                  </a:ext>
                </a:extLst>
              </a:tr>
              <a:tr h="321999">
                <a:tc>
                  <a:txBody>
                    <a:bodyPr/>
                    <a:lstStyle/>
                    <a:p>
                      <a:pPr fontAlgn="t"/>
                      <a:r>
                        <a:rPr lang="en-US" sz="1800" dirty="0">
                          <a:effectLst/>
                        </a:rPr>
                        <a:t>Receptive Anal Intercourse</a:t>
                      </a: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1800" dirty="0" smtClean="0">
                          <a:effectLst/>
                        </a:rPr>
                        <a:t>138   (1 out of 73 exposures)</a:t>
                      </a:r>
                      <a:endParaRPr lang="en-US" sz="1800" dirty="0">
                        <a:effectLst/>
                      </a:endParaRP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8520091"/>
                  </a:ext>
                </a:extLst>
              </a:tr>
              <a:tr h="321999">
                <a:tc>
                  <a:txBody>
                    <a:bodyPr/>
                    <a:lstStyle/>
                    <a:p>
                      <a:pPr fontAlgn="t"/>
                      <a:r>
                        <a:rPr lang="en-US" sz="1800" dirty="0" err="1">
                          <a:effectLst/>
                        </a:rPr>
                        <a:t>Insertive</a:t>
                      </a:r>
                      <a:r>
                        <a:rPr lang="en-US" sz="1800" dirty="0">
                          <a:effectLst/>
                        </a:rPr>
                        <a:t> Anal Intercourse</a:t>
                      </a: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1800" dirty="0" smtClean="0">
                          <a:effectLst/>
                        </a:rPr>
                        <a:t>11     (1 out of 909)</a:t>
                      </a:r>
                      <a:endParaRPr lang="en-US" sz="1800" dirty="0">
                        <a:effectLst/>
                      </a:endParaRP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1999743"/>
                  </a:ext>
                </a:extLst>
              </a:tr>
              <a:tr h="310240">
                <a:tc>
                  <a:txBody>
                    <a:bodyPr/>
                    <a:lstStyle/>
                    <a:p>
                      <a:pPr fontAlgn="t"/>
                      <a:r>
                        <a:rPr lang="en-US" sz="1800" dirty="0">
                          <a:effectLst/>
                        </a:rPr>
                        <a:t>Receptive Penile-Vaginal Intercourse</a:t>
                      </a: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1800" dirty="0" smtClean="0">
                          <a:effectLst/>
                        </a:rPr>
                        <a:t>8       (1 out of 1,250)</a:t>
                      </a:r>
                      <a:endParaRPr lang="en-US" sz="1800" dirty="0">
                        <a:effectLst/>
                      </a:endParaRP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6556014"/>
                  </a:ext>
                </a:extLst>
              </a:tr>
              <a:tr h="303390">
                <a:tc>
                  <a:txBody>
                    <a:bodyPr/>
                    <a:lstStyle/>
                    <a:p>
                      <a:pPr fontAlgn="t"/>
                      <a:r>
                        <a:rPr lang="en-US" sz="1800">
                          <a:effectLst/>
                        </a:rPr>
                        <a:t>Insertive Penile-Vaginal Intercourse</a:t>
                      </a: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1800" dirty="0" smtClean="0">
                          <a:effectLst/>
                        </a:rPr>
                        <a:t>4       (1 out of 2,500)</a:t>
                      </a:r>
                      <a:endParaRPr lang="en-US" sz="1800" dirty="0">
                        <a:effectLst/>
                      </a:endParaRP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3605190"/>
                  </a:ext>
                </a:extLst>
              </a:tr>
              <a:tr h="321999">
                <a:tc>
                  <a:txBody>
                    <a:bodyPr/>
                    <a:lstStyle/>
                    <a:p>
                      <a:pPr fontAlgn="t"/>
                      <a:r>
                        <a:rPr lang="en-US" sz="1800">
                          <a:effectLst/>
                        </a:rPr>
                        <a:t>Receptive Oral Intercourse</a:t>
                      </a: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1800" dirty="0" smtClean="0">
                          <a:effectLst/>
                        </a:rPr>
                        <a:t>Low</a:t>
                      </a:r>
                      <a:endParaRPr lang="en-US" sz="1800" dirty="0">
                        <a:effectLst/>
                      </a:endParaRP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0262884"/>
                  </a:ext>
                </a:extLst>
              </a:tr>
              <a:tr h="321999">
                <a:tc>
                  <a:txBody>
                    <a:bodyPr/>
                    <a:lstStyle/>
                    <a:p>
                      <a:pPr fontAlgn="t"/>
                      <a:r>
                        <a:rPr lang="en-US" sz="1800">
                          <a:effectLst/>
                        </a:rPr>
                        <a:t>Insertive Oral Intercourse</a:t>
                      </a: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1800" dirty="0" smtClean="0">
                          <a:effectLst/>
                        </a:rPr>
                        <a:t>Low </a:t>
                      </a:r>
                      <a:endParaRPr lang="en-US" sz="1800" dirty="0">
                        <a:effectLst/>
                      </a:endParaRPr>
                    </a:p>
                  </a:txBody>
                  <a:tcPr marL="36617" marR="36617" marT="18309" marB="18309">
                    <a:lnL w="4233" cap="flat" cmpd="sng" algn="ctr">
                      <a:noFill/>
                      <a:prstDash val="solid"/>
                      <a:round/>
                      <a:headEnd type="none" w="med" len="med"/>
                      <a:tailEnd type="none" w="med" len="med"/>
                    </a:lnL>
                    <a:lnR w="4233" cap="flat" cmpd="sng" algn="ctr">
                      <a:noFill/>
                      <a:prstDash val="solid"/>
                      <a:round/>
                      <a:headEnd type="none" w="med" len="med"/>
                      <a:tailEnd type="none" w="med" len="med"/>
                    </a:lnR>
                    <a:lnT w="4233" cap="flat" cmpd="sng" algn="ctr">
                      <a:noFill/>
                      <a:prstDash val="solid"/>
                      <a:round/>
                      <a:headEnd type="none" w="med" len="med"/>
                      <a:tailEnd type="none" w="med" len="med"/>
                    </a:lnT>
                    <a:lnB w="4233"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2949968"/>
                  </a:ext>
                </a:extLst>
              </a:tr>
            </a:tbl>
          </a:graphicData>
        </a:graphic>
      </p:graphicFrame>
      <p:sp>
        <p:nvSpPr>
          <p:cNvPr id="6" name="Rectangle 5"/>
          <p:cNvSpPr/>
          <p:nvPr/>
        </p:nvSpPr>
        <p:spPr>
          <a:xfrm>
            <a:off x="626533" y="6381842"/>
            <a:ext cx="8263467" cy="369332"/>
          </a:xfrm>
          <a:prstGeom prst="rect">
            <a:avLst/>
          </a:prstGeom>
        </p:spPr>
        <p:txBody>
          <a:bodyPr wrap="square">
            <a:spAutoFit/>
          </a:bodyPr>
          <a:lstStyle/>
          <a:p>
            <a:r>
              <a:rPr lang="en-US" dirty="0" smtClean="0"/>
              <a:t>Source: https</a:t>
            </a:r>
            <a:r>
              <a:rPr lang="en-US" dirty="0"/>
              <a:t>://www.cdc.gov/hiv/risk/estimates/riskbehaviors.html</a:t>
            </a:r>
          </a:p>
        </p:txBody>
      </p:sp>
    </p:spTree>
    <p:extLst>
      <p:ext uri="{BB962C8B-B14F-4D97-AF65-F5344CB8AC3E}">
        <p14:creationId xmlns:p14="http://schemas.microsoft.com/office/powerpoint/2010/main" val="363961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349624" y="363072"/>
            <a:ext cx="9144000" cy="1143000"/>
          </a:xfrm>
          <a:noFill/>
          <a:ln>
            <a:noFill/>
          </a:ln>
        </p:spPr>
        <p:txBody>
          <a:bodyPr>
            <a:normAutofit/>
          </a:bodyPr>
          <a:lstStyle/>
          <a:p>
            <a:r>
              <a:rPr lang="en-US" sz="4000" u="sng" dirty="0">
                <a:solidFill>
                  <a:schemeClr val="accent2">
                    <a:lumMod val="75000"/>
                  </a:schemeClr>
                </a:solidFill>
                <a:cs typeface="Arial" pitchFamily="34" charset="0"/>
              </a:rPr>
              <a:t>Pre-Exposure</a:t>
            </a:r>
            <a:r>
              <a:rPr lang="en-US" sz="3200" u="sng" dirty="0">
                <a:solidFill>
                  <a:schemeClr val="accent2">
                    <a:lumMod val="75000"/>
                  </a:schemeClr>
                </a:solidFill>
                <a:cs typeface="Arial" pitchFamily="34" charset="0"/>
              </a:rPr>
              <a:t> </a:t>
            </a:r>
            <a:r>
              <a:rPr lang="en-US" sz="4000" u="sng" dirty="0">
                <a:solidFill>
                  <a:schemeClr val="accent2">
                    <a:lumMod val="75000"/>
                  </a:schemeClr>
                </a:solidFill>
                <a:cs typeface="Arial" pitchFamily="34" charset="0"/>
              </a:rPr>
              <a:t>Prophylaxis (PrEP)</a:t>
            </a:r>
          </a:p>
        </p:txBody>
      </p:sp>
      <p:sp>
        <p:nvSpPr>
          <p:cNvPr id="6" name="Rectangle 5"/>
          <p:cNvSpPr/>
          <p:nvPr/>
        </p:nvSpPr>
        <p:spPr>
          <a:xfrm>
            <a:off x="349624" y="1506072"/>
            <a:ext cx="7059705" cy="4893647"/>
          </a:xfrm>
          <a:prstGeom prst="rect">
            <a:avLst/>
          </a:prstGeom>
        </p:spPr>
        <p:txBody>
          <a:bodyPr wrap="square">
            <a:spAutoFit/>
          </a:bodyPr>
          <a:lstStyle/>
          <a:p>
            <a:pPr marL="285750" indent="-285750">
              <a:buClr>
                <a:srgbClr val="0F6FC6"/>
              </a:buClr>
              <a:buFont typeface="Wingdings" panose="05000000000000000000" pitchFamily="2" charset="2"/>
              <a:buChar char="§"/>
              <a:defRPr/>
            </a:pPr>
            <a:r>
              <a:rPr lang="en-US" altLang="en-US" sz="2300" dirty="0" smtClean="0">
                <a:solidFill>
                  <a:srgbClr val="17406D"/>
                </a:solidFill>
                <a:latin typeface="Arial" panose="020B0604020202020204" pitchFamily="34" charset="0"/>
                <a:ea typeface="ＭＳ Ｐゴシック" panose="020B0600070205080204" pitchFamily="34" charset="-128"/>
                <a:cs typeface="Arial" panose="020B0604020202020204" pitchFamily="34" charset="0"/>
              </a:rPr>
              <a:t>PrEP</a:t>
            </a:r>
            <a:r>
              <a:rPr lang="en-US" altLang="en-US" sz="2300" dirty="0">
                <a:solidFill>
                  <a:srgbClr val="17406D"/>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2300" dirty="0" smtClean="0">
                <a:solidFill>
                  <a:srgbClr val="17406D"/>
                </a:solidFill>
                <a:latin typeface="Arial" panose="020B0604020202020204" pitchFamily="34" charset="0"/>
                <a:ea typeface="ＭＳ Ｐゴシック" panose="020B0600070205080204" pitchFamily="34" charset="-128"/>
                <a:cs typeface="Arial" panose="020B0604020202020204" pitchFamily="34" charset="0"/>
              </a:rPr>
              <a:t>is a medication that utilizes ARVs to prevent HIV infection in people who are not living with HIV. </a:t>
            </a:r>
            <a:endParaRPr lang="en-US" altLang="en-US" sz="2300" dirty="0">
              <a:solidFill>
                <a:srgbClr val="17406D"/>
              </a:solidFill>
              <a:latin typeface="Arial" panose="020B0604020202020204" pitchFamily="34" charset="0"/>
              <a:ea typeface="ＭＳ Ｐゴシック" panose="020B0600070205080204" pitchFamily="34" charset="-128"/>
              <a:cs typeface="Arial" panose="020B0604020202020204" pitchFamily="34" charset="0"/>
            </a:endParaRPr>
          </a:p>
          <a:p>
            <a:pPr marL="285750" indent="-285750">
              <a:buClr>
                <a:srgbClr val="0F6FC6"/>
              </a:buClr>
              <a:buFont typeface="Wingdings" panose="05000000000000000000" pitchFamily="2" charset="2"/>
              <a:buChar char="§"/>
              <a:defRPr/>
            </a:pPr>
            <a:endParaRPr lang="en-US" altLang="en-US" sz="2300" dirty="0">
              <a:solidFill>
                <a:srgbClr val="17406D"/>
              </a:solidFill>
              <a:latin typeface="Arial" panose="020B0604020202020204" pitchFamily="34" charset="0"/>
              <a:ea typeface="ＭＳ Ｐゴシック" panose="020B0600070205080204" pitchFamily="34" charset="-128"/>
              <a:cs typeface="Arial" panose="020B0604020202020204" pitchFamily="34" charset="0"/>
            </a:endParaRPr>
          </a:p>
          <a:p>
            <a:pPr marL="285750" indent="-285750">
              <a:buClr>
                <a:srgbClr val="0F6FC6"/>
              </a:buClr>
              <a:buFont typeface="Wingdings" panose="05000000000000000000" pitchFamily="2" charset="2"/>
              <a:buChar char="§"/>
              <a:defRPr/>
            </a:pPr>
            <a:r>
              <a:rPr lang="en-US" altLang="en-US" sz="2300" dirty="0">
                <a:solidFill>
                  <a:srgbClr val="17406D"/>
                </a:solidFill>
                <a:latin typeface="Arial" panose="020B0604020202020204" pitchFamily="34" charset="0"/>
                <a:ea typeface="ＭＳ Ｐゴシック" panose="020B0600070205080204" pitchFamily="34" charset="-128"/>
                <a:cs typeface="Arial" panose="020B0604020202020204" pitchFamily="34" charset="0"/>
              </a:rPr>
              <a:t>When a person taking PrEP is exposed to HIV, the medication blocks the virus from making copies of itself and prevents them from becoming infected.</a:t>
            </a:r>
          </a:p>
          <a:p>
            <a:pPr marL="285750" indent="-285750">
              <a:buClr>
                <a:srgbClr val="0F6FC6"/>
              </a:buClr>
              <a:buFont typeface="Wingdings" panose="05000000000000000000" pitchFamily="2" charset="2"/>
              <a:buChar char="§"/>
              <a:defRPr/>
            </a:pPr>
            <a:endParaRPr lang="en-US" altLang="en-US" sz="2300" dirty="0">
              <a:solidFill>
                <a:srgbClr val="17406D"/>
              </a:solidFill>
              <a:latin typeface="Arial" panose="020B0604020202020204" pitchFamily="34" charset="0"/>
              <a:ea typeface="ＭＳ Ｐゴシック" panose="020B0600070205080204" pitchFamily="34" charset="-128"/>
              <a:cs typeface="Arial" panose="020B0604020202020204" pitchFamily="34" charset="0"/>
            </a:endParaRPr>
          </a:p>
          <a:p>
            <a:pPr marL="285750" indent="-285750">
              <a:buClr>
                <a:srgbClr val="0F6FC6"/>
              </a:buClr>
              <a:buFont typeface="Wingdings" panose="05000000000000000000" pitchFamily="2" charset="2"/>
              <a:buChar char="§"/>
              <a:defRPr/>
            </a:pPr>
            <a:r>
              <a:rPr lang="en-US" altLang="en-US" sz="2300" i="1" dirty="0">
                <a:solidFill>
                  <a:srgbClr val="17406D"/>
                </a:solidFill>
                <a:latin typeface="Arial" panose="020B0604020202020204" pitchFamily="34" charset="0"/>
                <a:ea typeface="ＭＳ Ｐゴシック" panose="020B0600070205080204" pitchFamily="34" charset="-128"/>
                <a:cs typeface="Arial" panose="020B0604020202020204" pitchFamily="34" charset="0"/>
              </a:rPr>
              <a:t>PrEP does not protect against other STIs or pregnancy.</a:t>
            </a:r>
          </a:p>
          <a:p>
            <a:pPr marL="285750" indent="-285750">
              <a:buClr>
                <a:srgbClr val="0F6FC6"/>
              </a:buClr>
              <a:buFont typeface="Wingdings" panose="05000000000000000000" pitchFamily="2" charset="2"/>
              <a:buChar char="§"/>
              <a:defRPr/>
            </a:pPr>
            <a:endParaRPr lang="en-US" altLang="en-US" sz="2300" dirty="0">
              <a:solidFill>
                <a:srgbClr val="17406D"/>
              </a:solidFill>
              <a:latin typeface="Arial" panose="020B0604020202020204" pitchFamily="34" charset="0"/>
              <a:ea typeface="ＭＳ Ｐゴシック" panose="020B0600070205080204" pitchFamily="34" charset="-128"/>
              <a:cs typeface="Arial" panose="020B0604020202020204" pitchFamily="34" charset="0"/>
            </a:endParaRPr>
          </a:p>
          <a:p>
            <a:pPr marL="285750" indent="-285750">
              <a:buClr>
                <a:srgbClr val="0F6FC6"/>
              </a:buClr>
              <a:buFont typeface="Wingdings" panose="05000000000000000000" pitchFamily="2" charset="2"/>
              <a:buChar char="§"/>
              <a:defRPr/>
            </a:pPr>
            <a:r>
              <a:rPr lang="en-US" altLang="en-US" sz="2300" dirty="0" smtClean="0">
                <a:solidFill>
                  <a:srgbClr val="17406D"/>
                </a:solidFill>
                <a:latin typeface="Arial" panose="020B0604020202020204" pitchFamily="34" charset="0"/>
                <a:ea typeface="ＭＳ Ｐゴシック" panose="020B0600070205080204" pitchFamily="34" charset="-128"/>
                <a:cs typeface="Arial" panose="020B0604020202020204" pitchFamily="34" charset="0"/>
              </a:rPr>
              <a:t>PrEP </a:t>
            </a:r>
            <a:r>
              <a:rPr lang="en-US" altLang="en-US" sz="2300" dirty="0">
                <a:solidFill>
                  <a:srgbClr val="17406D"/>
                </a:solidFill>
                <a:latin typeface="Arial" panose="020B0604020202020204" pitchFamily="34" charset="0"/>
                <a:ea typeface="ＭＳ Ｐゴシック" panose="020B0600070205080204" pitchFamily="34" charset="-128"/>
                <a:cs typeface="Arial" panose="020B0604020202020204" pitchFamily="34" charset="0"/>
              </a:rPr>
              <a:t>can reduce the risk of getting HIV by as much as 99</a:t>
            </a:r>
            <a:r>
              <a:rPr lang="en-US" altLang="en-US" sz="2300" dirty="0" smtClean="0">
                <a:solidFill>
                  <a:srgbClr val="17406D"/>
                </a:solidFill>
                <a:latin typeface="Arial" panose="020B0604020202020204" pitchFamily="34" charset="0"/>
                <a:ea typeface="ＭＳ Ｐゴシック" panose="020B0600070205080204" pitchFamily="34" charset="-128"/>
                <a:cs typeface="Arial" panose="020B0604020202020204" pitchFamily="34" charset="0"/>
              </a:rPr>
              <a:t>%</a:t>
            </a:r>
            <a:endParaRPr lang="en-US" altLang="en-US" sz="2300" dirty="0">
              <a:solidFill>
                <a:srgbClr val="17406D"/>
              </a:solidFill>
              <a:latin typeface="Arial" panose="020B0604020202020204" pitchFamily="34" charset="0"/>
              <a:ea typeface="ＭＳ Ｐゴシック" panose="020B0600070205080204" pitchFamily="34" charset="-128"/>
              <a:cs typeface="Arial" panose="020B0604020202020204" pitchFamily="34" charset="0"/>
            </a:endParaRPr>
          </a:p>
          <a:p>
            <a:pPr>
              <a:buClr>
                <a:srgbClr val="0F6FC6"/>
              </a:buClr>
              <a:defRPr/>
            </a:pPr>
            <a:endParaRPr lang="en-US" altLang="en-US" i="1"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285750" indent="-285750" fontAlgn="b">
              <a:buClr>
                <a:srgbClr val="0F6FC6"/>
              </a:buClr>
              <a:buFont typeface="Wingdings" panose="05000000000000000000" pitchFamily="2" charset="2"/>
              <a:buChar char="§"/>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170" y="1725105"/>
            <a:ext cx="4558793" cy="3419095"/>
          </a:xfrm>
          <a:prstGeom prst="rect">
            <a:avLst/>
          </a:prstGeom>
        </p:spPr>
      </p:pic>
    </p:spTree>
    <p:extLst>
      <p:ext uri="{BB962C8B-B14F-4D97-AF65-F5344CB8AC3E}">
        <p14:creationId xmlns:p14="http://schemas.microsoft.com/office/powerpoint/2010/main" val="1181906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05" y="400573"/>
            <a:ext cx="7493270" cy="938357"/>
          </a:xfrm>
          <a:ln>
            <a:noFill/>
          </a:ln>
        </p:spPr>
        <p:txBody>
          <a:bodyPr>
            <a:noAutofit/>
          </a:bodyPr>
          <a:lstStyle/>
          <a:p>
            <a:r>
              <a:rPr lang="en-US" sz="3600" u="sng" dirty="0">
                <a:solidFill>
                  <a:schemeClr val="accent2">
                    <a:lumMod val="75000"/>
                  </a:schemeClr>
                </a:solidFill>
                <a:latin typeface="+mn-lt"/>
                <a:cs typeface="Arial" panose="020B0604020202020204" pitchFamily="34" charset="0"/>
              </a:rPr>
              <a:t>Post-Exposure Prophylaxis (PEP)</a:t>
            </a:r>
          </a:p>
        </p:txBody>
      </p:sp>
      <p:sp>
        <p:nvSpPr>
          <p:cNvPr id="3" name="Content Placeholder 2"/>
          <p:cNvSpPr>
            <a:spLocks noGrp="1"/>
          </p:cNvSpPr>
          <p:nvPr>
            <p:ph idx="1"/>
          </p:nvPr>
        </p:nvSpPr>
        <p:spPr>
          <a:xfrm>
            <a:off x="2057400" y="2077453"/>
            <a:ext cx="3673642" cy="4384308"/>
          </a:xfrm>
          <a:ln w="76200" cmpd="tri">
            <a:noFill/>
          </a:ln>
        </p:spPr>
        <p:txBody>
          <a:bodyPr anchor="ctr">
            <a:normAutofit/>
          </a:bodyPr>
          <a:lstStyle/>
          <a:p>
            <a:pPr marL="0" lvl="1" indent="0">
              <a:buNone/>
            </a:pPr>
            <a:endParaRPr lang="en-US" sz="1800" dirty="0">
              <a:solidFill>
                <a:schemeClr val="tx1"/>
              </a:solidFill>
              <a:latin typeface="Arial" pitchFamily="34" charset="0"/>
              <a:cs typeface="Arial" pitchFamily="34" charset="0"/>
            </a:endParaRPr>
          </a:p>
          <a:p>
            <a:endParaRPr lang="en-US" dirty="0">
              <a:latin typeface="Arial" panose="020B0604020202020204" pitchFamily="34" charset="0"/>
              <a:cs typeface="Arial" panose="020B0604020202020204" pitchFamily="34" charset="0"/>
            </a:endParaRPr>
          </a:p>
        </p:txBody>
      </p:sp>
      <p:pic>
        <p:nvPicPr>
          <p:cNvPr id="1026" name="Picture 2" descr="http://eilemagazine.files.wordpress.com/2013/06/what_is_pep.gif"/>
          <p:cNvPicPr>
            <a:picLocks noChangeAspect="1" noChangeArrowheads="1"/>
          </p:cNvPicPr>
          <p:nvPr/>
        </p:nvPicPr>
        <p:blipFill>
          <a:blip r:embed="rId3" cstate="print"/>
          <a:srcRect/>
          <a:stretch>
            <a:fillRect/>
          </a:stretch>
        </p:blipFill>
        <p:spPr bwMode="auto">
          <a:xfrm>
            <a:off x="719106" y="1486550"/>
            <a:ext cx="3175115" cy="4170947"/>
          </a:xfrm>
          <a:prstGeom prst="rect">
            <a:avLst/>
          </a:prstGeom>
          <a:noFill/>
        </p:spPr>
      </p:pic>
      <p:sp>
        <p:nvSpPr>
          <p:cNvPr id="6" name="TextBox 5"/>
          <p:cNvSpPr txBox="1"/>
          <p:nvPr/>
        </p:nvSpPr>
        <p:spPr>
          <a:xfrm>
            <a:off x="4575316" y="1338930"/>
            <a:ext cx="6991374" cy="5416868"/>
          </a:xfrm>
          <a:prstGeom prst="rect">
            <a:avLst/>
          </a:prstGeom>
          <a:solidFill>
            <a:schemeClr val="bg1"/>
          </a:solidFill>
        </p:spPr>
        <p:txBody>
          <a:bodyPr wrap="square" rtlCol="0">
            <a:spAutoFit/>
          </a:bodyPr>
          <a:lstStyle/>
          <a:p>
            <a:pPr marL="342900" indent="-342900" eaLnBrk="0" fontAlgn="base" hangingPunct="0">
              <a:spcBef>
                <a:spcPct val="0"/>
              </a:spcBef>
              <a:spcAft>
                <a:spcPct val="0"/>
              </a:spcAft>
              <a:buFont typeface="Arial" panose="020B0604020202020204" pitchFamily="34" charset="0"/>
              <a:buChar char="•"/>
            </a:pPr>
            <a:r>
              <a:rPr lang="en-US" sz="2300" dirty="0">
                <a:solidFill>
                  <a:srgbClr val="17406D"/>
                </a:solidFill>
                <a:ea typeface="ＭＳ Ｐゴシック" panose="020B0600070205080204" pitchFamily="34" charset="-128"/>
              </a:rPr>
              <a:t>PEP involves taking anti-HIV drugs within 72 hours after a potential exposure to HIV.</a:t>
            </a:r>
          </a:p>
          <a:p>
            <a:pPr eaLnBrk="0" fontAlgn="base" hangingPunct="0">
              <a:spcBef>
                <a:spcPct val="0"/>
              </a:spcBef>
              <a:spcAft>
                <a:spcPct val="0"/>
              </a:spcAft>
            </a:pPr>
            <a:endParaRPr lang="en-US" sz="2300" dirty="0">
              <a:solidFill>
                <a:srgbClr val="17406D"/>
              </a:solidFill>
              <a:ea typeface="ＭＳ Ｐゴシック" panose="020B0600070205080204" pitchFamily="34" charset="-128"/>
            </a:endParaRPr>
          </a:p>
          <a:p>
            <a:pPr marL="342900" indent="-342900" eaLnBrk="0" fontAlgn="base" hangingPunct="0">
              <a:spcBef>
                <a:spcPct val="0"/>
              </a:spcBef>
              <a:spcAft>
                <a:spcPct val="0"/>
              </a:spcAft>
              <a:buFont typeface="Arial" panose="020B0604020202020204" pitchFamily="34" charset="0"/>
              <a:buChar char="•"/>
            </a:pPr>
            <a:r>
              <a:rPr lang="en-US" sz="2300" dirty="0">
                <a:solidFill>
                  <a:srgbClr val="17406D"/>
                </a:solidFill>
                <a:ea typeface="ＭＳ Ｐゴシック" panose="020B0600070205080204" pitchFamily="34" charset="-128"/>
              </a:rPr>
              <a:t>1-2 pills per day for 28 days.</a:t>
            </a:r>
          </a:p>
          <a:p>
            <a:pPr eaLnBrk="0" fontAlgn="base" hangingPunct="0">
              <a:spcBef>
                <a:spcPct val="0"/>
              </a:spcBef>
              <a:spcAft>
                <a:spcPct val="0"/>
              </a:spcAft>
            </a:pPr>
            <a:endParaRPr lang="en-US" sz="2300" dirty="0">
              <a:solidFill>
                <a:srgbClr val="17406D"/>
              </a:solidFill>
              <a:ea typeface="ＭＳ Ｐゴシック" panose="020B0600070205080204" pitchFamily="34" charset="-128"/>
            </a:endParaRPr>
          </a:p>
          <a:p>
            <a:pPr marL="342900" indent="-342900" eaLnBrk="0" fontAlgn="base" hangingPunct="0">
              <a:spcBef>
                <a:spcPct val="0"/>
              </a:spcBef>
              <a:spcAft>
                <a:spcPct val="0"/>
              </a:spcAft>
              <a:buFont typeface="Arial" panose="020B0604020202020204" pitchFamily="34" charset="0"/>
              <a:buChar char="•"/>
            </a:pPr>
            <a:r>
              <a:rPr lang="en-US" sz="2300" dirty="0">
                <a:solidFill>
                  <a:srgbClr val="17406D"/>
                </a:solidFill>
                <a:ea typeface="ＭＳ Ｐゴシック" panose="020B0600070205080204" pitchFamily="34" charset="-128"/>
              </a:rPr>
              <a:t>When should someone take PEP?</a:t>
            </a:r>
          </a:p>
          <a:p>
            <a:pPr marL="800100" lvl="1" indent="-342900" eaLnBrk="0" fontAlgn="base" hangingPunct="0">
              <a:spcBef>
                <a:spcPct val="0"/>
              </a:spcBef>
              <a:spcAft>
                <a:spcPct val="0"/>
              </a:spcAft>
              <a:buFont typeface="Arial" panose="020B0604020202020204" pitchFamily="34" charset="0"/>
              <a:buChar char="•"/>
            </a:pPr>
            <a:r>
              <a:rPr lang="en-US" sz="2300" dirty="0">
                <a:solidFill>
                  <a:srgbClr val="17406D"/>
                </a:solidFill>
                <a:ea typeface="ＭＳ Ｐゴシック" panose="020B0600070205080204" pitchFamily="34" charset="-128"/>
              </a:rPr>
              <a:t>Workplace sharps exposure</a:t>
            </a:r>
          </a:p>
          <a:p>
            <a:pPr marL="800100" lvl="1" indent="-342900" eaLnBrk="0" fontAlgn="base" hangingPunct="0">
              <a:spcBef>
                <a:spcPct val="0"/>
              </a:spcBef>
              <a:spcAft>
                <a:spcPct val="0"/>
              </a:spcAft>
              <a:buFont typeface="Arial" panose="020B0604020202020204" pitchFamily="34" charset="0"/>
              <a:buChar char="•"/>
            </a:pPr>
            <a:r>
              <a:rPr lang="en-US" sz="2300" dirty="0">
                <a:solidFill>
                  <a:srgbClr val="17406D"/>
                </a:solidFill>
                <a:ea typeface="ＭＳ Ｐゴシック" panose="020B0600070205080204" pitchFamily="34" charset="-128"/>
              </a:rPr>
              <a:t>After sexual assault</a:t>
            </a:r>
          </a:p>
          <a:p>
            <a:pPr marL="800100" lvl="1" indent="-342900" eaLnBrk="0" fontAlgn="base" hangingPunct="0">
              <a:spcBef>
                <a:spcPct val="0"/>
              </a:spcBef>
              <a:spcAft>
                <a:spcPct val="0"/>
              </a:spcAft>
              <a:buFont typeface="Arial" panose="020B0604020202020204" pitchFamily="34" charset="0"/>
              <a:buChar char="•"/>
            </a:pPr>
            <a:r>
              <a:rPr lang="en-US" sz="2300" dirty="0">
                <a:solidFill>
                  <a:srgbClr val="17406D"/>
                </a:solidFill>
                <a:ea typeface="ＭＳ Ｐゴシック" panose="020B0600070205080204" pitchFamily="34" charset="-128"/>
              </a:rPr>
              <a:t>Unprotected sex</a:t>
            </a:r>
          </a:p>
          <a:p>
            <a:pPr marL="800100" lvl="1" indent="-342900" eaLnBrk="0" fontAlgn="base" hangingPunct="0">
              <a:spcBef>
                <a:spcPct val="0"/>
              </a:spcBef>
              <a:spcAft>
                <a:spcPct val="0"/>
              </a:spcAft>
              <a:buFont typeface="Arial" panose="020B0604020202020204" pitchFamily="34" charset="0"/>
              <a:buChar char="•"/>
            </a:pPr>
            <a:r>
              <a:rPr lang="en-US" sz="2300" dirty="0">
                <a:solidFill>
                  <a:srgbClr val="17406D"/>
                </a:solidFill>
                <a:ea typeface="ＭＳ Ｐゴシック" panose="020B0600070205080204" pitchFamily="34" charset="-128"/>
              </a:rPr>
              <a:t>Needle sharing</a:t>
            </a:r>
          </a:p>
          <a:p>
            <a:pPr lvl="1" eaLnBrk="0" fontAlgn="base" hangingPunct="0">
              <a:spcBef>
                <a:spcPct val="0"/>
              </a:spcBef>
              <a:spcAft>
                <a:spcPct val="0"/>
              </a:spcAft>
            </a:pPr>
            <a:endParaRPr lang="en-US" sz="2300" dirty="0">
              <a:solidFill>
                <a:srgbClr val="17406D"/>
              </a:solidFill>
              <a:ea typeface="ＭＳ Ｐゴシック" panose="020B0600070205080204" pitchFamily="34" charset="-128"/>
            </a:endParaRPr>
          </a:p>
          <a:p>
            <a:pPr marL="342900" indent="-342900" eaLnBrk="0" fontAlgn="base" hangingPunct="0">
              <a:spcBef>
                <a:spcPct val="0"/>
              </a:spcBef>
              <a:spcAft>
                <a:spcPct val="0"/>
              </a:spcAft>
              <a:buFont typeface="Arial" panose="020B0604020202020204" pitchFamily="34" charset="0"/>
              <a:buChar char="•"/>
            </a:pPr>
            <a:r>
              <a:rPr lang="en-US" sz="2300" i="1" dirty="0">
                <a:solidFill>
                  <a:srgbClr val="17406D"/>
                </a:solidFill>
                <a:ea typeface="ＭＳ Ｐゴシック" panose="020B0600070205080204" pitchFamily="34" charset="-128"/>
              </a:rPr>
              <a:t>PEP should only be used in emergency situations. It is not a substitute for PrEP or other risk reduction methods.</a:t>
            </a:r>
          </a:p>
          <a:p>
            <a:pPr marL="342900" indent="-342900" eaLnBrk="0" fontAlgn="base" hangingPunct="0">
              <a:spcBef>
                <a:spcPct val="0"/>
              </a:spcBef>
              <a:spcAft>
                <a:spcPct val="0"/>
              </a:spcAft>
              <a:buFont typeface="Arial" panose="020B0604020202020204" pitchFamily="34" charset="0"/>
              <a:buChar char="•"/>
            </a:pPr>
            <a:endParaRPr lang="en-US" sz="2400" dirty="0">
              <a:solidFill>
                <a:prstClr val="black"/>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37267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Title 5"/>
          <p:cNvSpPr>
            <a:spLocks noGrp="1"/>
          </p:cNvSpPr>
          <p:nvPr>
            <p:ph type="title"/>
          </p:nvPr>
        </p:nvSpPr>
        <p:spPr bwMode="auto">
          <a:xfrm>
            <a:off x="435804" y="606990"/>
            <a:ext cx="9041469" cy="1066800"/>
          </a:xfrm>
          <a:noFill/>
          <a:ln>
            <a:noFill/>
            <a:miter lim="800000"/>
            <a:headEnd/>
            <a:tailEnd/>
          </a:ln>
        </p:spPr>
        <p:txBody>
          <a:bodyPr wrap="square" numCol="1" anchorCtr="0" compatLnSpc="1">
            <a:prstTxWarp prst="textNoShape">
              <a:avLst/>
            </a:prstTxWarp>
            <a:normAutofit fontScale="90000"/>
          </a:bodyPr>
          <a:lstStyle/>
          <a:p>
            <a:pPr eaLnBrk="0" fontAlgn="base" hangingPunct="0">
              <a:lnSpc>
                <a:spcPct val="100000"/>
              </a:lnSpc>
              <a:spcAft>
                <a:spcPct val="0"/>
              </a:spcAft>
            </a:pPr>
            <a:r>
              <a:rPr lang="en-US" altLang="en-US" sz="5300" u="sng" dirty="0" smtClean="0">
                <a:solidFill>
                  <a:schemeClr val="accent2">
                    <a:lumMod val="75000"/>
                  </a:schemeClr>
                </a:solidFill>
                <a:latin typeface="+mn-lt"/>
              </a:rPr>
              <a:t>Undetectable=</a:t>
            </a:r>
            <a:r>
              <a:rPr lang="en-US" altLang="en-US" sz="5300" u="sng" dirty="0" err="1" smtClean="0">
                <a:solidFill>
                  <a:schemeClr val="accent2">
                    <a:lumMod val="75000"/>
                  </a:schemeClr>
                </a:solidFill>
                <a:latin typeface="+mn-lt"/>
              </a:rPr>
              <a:t>Untransmittable</a:t>
            </a:r>
            <a:r>
              <a:rPr lang="en-US" altLang="en-US" sz="4000" u="sng" dirty="0" smtClean="0">
                <a:solidFill>
                  <a:schemeClr val="accent2">
                    <a:lumMod val="75000"/>
                  </a:schemeClr>
                </a:solidFill>
                <a:latin typeface="+mn-lt"/>
              </a:rPr>
              <a:t/>
            </a:r>
            <a:br>
              <a:rPr lang="en-US" altLang="en-US" sz="4000" u="sng" dirty="0" smtClean="0">
                <a:solidFill>
                  <a:schemeClr val="accent2">
                    <a:lumMod val="75000"/>
                  </a:schemeClr>
                </a:solidFill>
                <a:latin typeface="+mn-lt"/>
              </a:rPr>
            </a:br>
            <a:endParaRPr lang="en-US" altLang="en-US" sz="4000" u="sng" dirty="0">
              <a:solidFill>
                <a:schemeClr val="accent2">
                  <a:lumMod val="75000"/>
                </a:schemeClr>
              </a:solidFill>
              <a:latin typeface="+mn-lt"/>
            </a:endParaRPr>
          </a:p>
        </p:txBody>
      </p:sp>
      <p:sp>
        <p:nvSpPr>
          <p:cNvPr id="8" name="Content Placeholder 7"/>
          <p:cNvSpPr>
            <a:spLocks noGrp="1"/>
          </p:cNvSpPr>
          <p:nvPr>
            <p:ph idx="1"/>
          </p:nvPr>
        </p:nvSpPr>
        <p:spPr>
          <a:xfrm>
            <a:off x="334280" y="1598376"/>
            <a:ext cx="10386166" cy="2847905"/>
          </a:xfrm>
          <a:noFill/>
          <a:ln w="76200" cmpd="tri">
            <a:noFill/>
          </a:ln>
        </p:spPr>
        <p:txBody>
          <a:bodyPr anchor="t">
            <a:noAutofit/>
          </a:bodyPr>
          <a:lstStyle/>
          <a:p>
            <a:r>
              <a:rPr lang="en-US" sz="2000" dirty="0" smtClean="0">
                <a:solidFill>
                  <a:schemeClr val="accent1">
                    <a:lumMod val="50000"/>
                  </a:schemeClr>
                </a:solidFill>
                <a:latin typeface="Arial" pitchFamily="34" charset="0"/>
                <a:cs typeface="Arial" pitchFamily="34" charset="0"/>
              </a:rPr>
              <a:t>When a person undergoing HIV treatment reaches </a:t>
            </a:r>
            <a:r>
              <a:rPr lang="en-US" sz="2000" b="1" dirty="0" smtClean="0">
                <a:solidFill>
                  <a:schemeClr val="accent1">
                    <a:lumMod val="50000"/>
                  </a:schemeClr>
                </a:solidFill>
                <a:latin typeface="Arial" pitchFamily="34" charset="0"/>
                <a:cs typeface="Arial" pitchFamily="34" charset="0"/>
              </a:rPr>
              <a:t>viral suppression</a:t>
            </a:r>
            <a:r>
              <a:rPr lang="en-US" sz="2000" dirty="0" smtClean="0">
                <a:solidFill>
                  <a:schemeClr val="accent1">
                    <a:lumMod val="50000"/>
                  </a:schemeClr>
                </a:solidFill>
                <a:latin typeface="Arial" pitchFamily="34" charset="0"/>
                <a:cs typeface="Arial" pitchFamily="34" charset="0"/>
              </a:rPr>
              <a:t>, their viral load (amount of HIV in the body) becomes very low and is considered </a:t>
            </a:r>
            <a:r>
              <a:rPr lang="en-US" sz="2000" b="1" dirty="0" smtClean="0">
                <a:solidFill>
                  <a:schemeClr val="accent1">
                    <a:lumMod val="50000"/>
                  </a:schemeClr>
                </a:solidFill>
                <a:latin typeface="Arial" pitchFamily="34" charset="0"/>
                <a:cs typeface="Arial" pitchFamily="34" charset="0"/>
              </a:rPr>
              <a:t>undetectable</a:t>
            </a:r>
            <a:r>
              <a:rPr lang="en-US" sz="2000" dirty="0" smtClean="0">
                <a:solidFill>
                  <a:schemeClr val="accent1">
                    <a:lumMod val="50000"/>
                  </a:schemeClr>
                </a:solidFill>
                <a:latin typeface="Arial" pitchFamily="34" charset="0"/>
                <a:cs typeface="Arial" pitchFamily="34" charset="0"/>
              </a:rPr>
              <a:t>.</a:t>
            </a:r>
          </a:p>
          <a:p>
            <a:r>
              <a:rPr lang="en-US" sz="2000" b="1" i="1" dirty="0" smtClean="0">
                <a:solidFill>
                  <a:schemeClr val="accent1">
                    <a:lumMod val="50000"/>
                  </a:schemeClr>
                </a:solidFill>
                <a:latin typeface="Arial" pitchFamily="34" charset="0"/>
                <a:cs typeface="Arial" pitchFamily="34" charset="0"/>
              </a:rPr>
              <a:t>U=U</a:t>
            </a:r>
            <a:r>
              <a:rPr lang="en-US" sz="2000" i="1" dirty="0" smtClean="0">
                <a:solidFill>
                  <a:schemeClr val="accent1">
                    <a:lumMod val="50000"/>
                  </a:schemeClr>
                </a:solidFill>
                <a:latin typeface="Arial" pitchFamily="34" charset="0"/>
                <a:cs typeface="Arial" pitchFamily="34" charset="0"/>
              </a:rPr>
              <a:t> or </a:t>
            </a:r>
            <a:r>
              <a:rPr lang="en-US" sz="2000" b="1" i="1" dirty="0" smtClean="0">
                <a:solidFill>
                  <a:schemeClr val="accent1">
                    <a:lumMod val="50000"/>
                  </a:schemeClr>
                </a:solidFill>
                <a:latin typeface="Arial" pitchFamily="34" charset="0"/>
                <a:cs typeface="Arial" pitchFamily="34" charset="0"/>
              </a:rPr>
              <a:t>UNDETECTABLE = UNTRANSMITTABLE</a:t>
            </a:r>
            <a:endParaRPr lang="en-US" sz="2000" i="1" dirty="0" smtClean="0">
              <a:solidFill>
                <a:schemeClr val="accent1">
                  <a:lumMod val="50000"/>
                </a:schemeClr>
              </a:solidFill>
              <a:latin typeface="Arial" pitchFamily="34" charset="0"/>
              <a:cs typeface="Arial" pitchFamily="34" charset="0"/>
            </a:endParaRPr>
          </a:p>
          <a:p>
            <a:r>
              <a:rPr lang="en-US" sz="2000" b="1" dirty="0" smtClean="0">
                <a:solidFill>
                  <a:schemeClr val="accent1">
                    <a:lumMod val="50000"/>
                  </a:schemeClr>
                </a:solidFill>
                <a:latin typeface="Arial" pitchFamily="34" charset="0"/>
                <a:cs typeface="Arial" pitchFamily="34" charset="0"/>
              </a:rPr>
              <a:t>SDOH</a:t>
            </a:r>
            <a:r>
              <a:rPr lang="en-US" sz="2000" dirty="0" smtClean="0">
                <a:solidFill>
                  <a:schemeClr val="accent1">
                    <a:lumMod val="50000"/>
                  </a:schemeClr>
                </a:solidFill>
                <a:latin typeface="Arial" pitchFamily="34" charset="0"/>
                <a:cs typeface="Arial" pitchFamily="34" charset="0"/>
              </a:rPr>
              <a:t> : Access to healthcare, housing and other environmental factors impact a person’s ability to remain engaged in HIV medical care to achieve/maintain viral suppression.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746" y="3815709"/>
            <a:ext cx="7606700" cy="2919743"/>
          </a:xfrm>
          <a:prstGeom prst="rect">
            <a:avLst/>
          </a:prstGeom>
        </p:spPr>
      </p:pic>
    </p:spTree>
    <p:extLst>
      <p:ext uri="{BB962C8B-B14F-4D97-AF65-F5344CB8AC3E}">
        <p14:creationId xmlns:p14="http://schemas.microsoft.com/office/powerpoint/2010/main" val="2061259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2271" y="2770909"/>
            <a:ext cx="9091723" cy="1320800"/>
          </a:xfrm>
        </p:spPr>
        <p:txBody>
          <a:bodyPr>
            <a:normAutofit/>
          </a:bodyPr>
          <a:lstStyle/>
          <a:p>
            <a:r>
              <a:rPr lang="en-US" sz="4000" dirty="0" smtClean="0">
                <a:solidFill>
                  <a:schemeClr val="accent1">
                    <a:lumMod val="50000"/>
                  </a:schemeClr>
                </a:solidFill>
              </a:rPr>
              <a:t>The current picture of HIV in Louisiana </a:t>
            </a:r>
            <a:endParaRPr lang="en-US" sz="4000" dirty="0">
              <a:solidFill>
                <a:schemeClr val="accent1">
                  <a:lumMod val="50000"/>
                </a:schemeClr>
              </a:solidFill>
            </a:endParaRPr>
          </a:p>
        </p:txBody>
      </p:sp>
    </p:spTree>
    <p:extLst>
      <p:ext uri="{BB962C8B-B14F-4D97-AF65-F5344CB8AC3E}">
        <p14:creationId xmlns:p14="http://schemas.microsoft.com/office/powerpoint/2010/main" val="2893343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467</TotalTime>
  <Words>1433</Words>
  <Application>Microsoft Office PowerPoint</Application>
  <PresentationFormat>Widescreen</PresentationFormat>
  <Paragraphs>136</Paragraphs>
  <Slides>21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ＭＳ Ｐゴシック</vt:lpstr>
      <vt:lpstr>Arial</vt:lpstr>
      <vt:lpstr>Arial Narrow</vt:lpstr>
      <vt:lpstr>Calibri</vt:lpstr>
      <vt:lpstr>Tahoma</vt:lpstr>
      <vt:lpstr>Times New Roman</vt:lpstr>
      <vt:lpstr>Trebuchet MS</vt:lpstr>
      <vt:lpstr>Wingdings</vt:lpstr>
      <vt:lpstr>Wingdings 3</vt:lpstr>
      <vt:lpstr>Facet</vt:lpstr>
      <vt:lpstr>Overview of HIV</vt:lpstr>
      <vt:lpstr>What is HIV?</vt:lpstr>
      <vt:lpstr>The 4 Fluids that Transmit HIV</vt:lpstr>
      <vt:lpstr>Transmission Routes</vt:lpstr>
      <vt:lpstr>PowerPoint Presentation</vt:lpstr>
      <vt:lpstr>Pre-Exposure Prophylaxis (PrEP)</vt:lpstr>
      <vt:lpstr>Post-Exposure Prophylaxis (PEP)</vt:lpstr>
      <vt:lpstr>Undetectable=Untransmittable </vt:lpstr>
      <vt:lpstr>The current picture of HIV in Louisiana </vt:lpstr>
      <vt:lpstr>Late Testers among People Newly Diagnosed with HIV Louisiana, 2013-2022</vt:lpstr>
      <vt:lpstr>PowerPoint Presentation</vt:lpstr>
      <vt:lpstr>Number of People Newly Diagnosed with HIV Louisiana, 2013-2022</vt:lpstr>
      <vt:lpstr>People Newly Diagnosed with HIV By Public Health Region, 2022</vt:lpstr>
      <vt:lpstr>People Newly Diagnosed with HIV                             by Race/Gender/Risk Louisiana, 2022</vt:lpstr>
      <vt:lpstr>Linkage to Care among People Newly Diagnosed with HIV Louisiana, 2013-2022</vt:lpstr>
      <vt:lpstr>Linkage to Care among People Newly Diagnosed with HIV By Public Health Region, 2022</vt:lpstr>
      <vt:lpstr>Viral Suppression (VS) among People Living with HIV Louisiana, 2013-2022</vt:lpstr>
      <vt:lpstr>Viral Suppression (VS) among People Living with HIV By Public Health Region, 2022</vt:lpstr>
      <vt:lpstr>HIV/STI/Hepatitis Data Resources</vt:lpstr>
      <vt:lpstr>Ending the HIV Epidemic (EHE)</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in Louisiana</dc:title>
  <dc:creator>SHHPUser</dc:creator>
  <cp:lastModifiedBy>SHHPuser</cp:lastModifiedBy>
  <cp:revision>21</cp:revision>
  <dcterms:created xsi:type="dcterms:W3CDTF">2023-09-07T20:13:27Z</dcterms:created>
  <dcterms:modified xsi:type="dcterms:W3CDTF">2023-09-26T21:47:28Z</dcterms:modified>
</cp:coreProperties>
</file>