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0" r:id="rId1"/>
  </p:sldMasterIdLst>
  <p:sldIdLst>
    <p:sldId id="263" r:id="rId2"/>
    <p:sldId id="256" r:id="rId3"/>
    <p:sldId id="261" r:id="rId4"/>
    <p:sldId id="262"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BFD037-9CD4-4D1B-9A8D-416F2658EBAA}" v="2" dt="2023-09-25T20:28:26.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2549383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F69BAC-B81B-4C08-9B02-E64CBA9AE657}"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393819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3930878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AB98A-5BCB-49FD-AB64-307D19E4FCC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31719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175235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8F69BAC-B81B-4C08-9B02-E64CBA9AE657}" type="datetimeFigureOut">
              <a:rPr lang="en-US" smtClean="0"/>
              <a:t>9/26/2023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4227221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8F69BAC-B81B-4C08-9B02-E64CBA9AE657}" type="datetimeFigureOut">
              <a:rPr lang="en-US" smtClean="0"/>
              <a:t>9/26/2023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733267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969676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150420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238172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2061039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F69BAC-B81B-4C08-9B02-E64CBA9AE657}"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268903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F69BAC-B81B-4C08-9B02-E64CBA9AE657}" type="datetimeFigureOut">
              <a:rPr lang="en-US" smtClean="0"/>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246543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130237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302502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8F69BAC-B81B-4C08-9B02-E64CBA9AE657}" type="datetimeFigureOut">
              <a:rPr lang="en-US" smtClean="0"/>
              <a:t>9/26/2023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409101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F69BAC-B81B-4C08-9B02-E64CBA9AE657}"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AB98A-5BCB-49FD-AB64-307D19E4FCCD}" type="slidenum">
              <a:rPr lang="en-US" smtClean="0"/>
              <a:t>‹#›</a:t>
            </a:fld>
            <a:endParaRPr lang="en-US"/>
          </a:p>
        </p:txBody>
      </p:sp>
    </p:spTree>
    <p:extLst>
      <p:ext uri="{BB962C8B-B14F-4D97-AF65-F5344CB8AC3E}">
        <p14:creationId xmlns:p14="http://schemas.microsoft.com/office/powerpoint/2010/main" val="89377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8F69BAC-B81B-4C08-9B02-E64CBA9AE657}" type="datetimeFigureOut">
              <a:rPr lang="en-US" smtClean="0"/>
              <a:t>9/26/2023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3DAB98A-5BCB-49FD-AB64-307D19E4FCCD}" type="slidenum">
              <a:rPr lang="en-US" smtClean="0"/>
              <a:t>‹#›</a:t>
            </a:fld>
            <a:endParaRPr lang="en-US"/>
          </a:p>
        </p:txBody>
      </p:sp>
    </p:spTree>
    <p:extLst>
      <p:ext uri="{BB962C8B-B14F-4D97-AF65-F5344CB8AC3E}">
        <p14:creationId xmlns:p14="http://schemas.microsoft.com/office/powerpoint/2010/main" val="1277090248"/>
      </p:ext>
    </p:extLst>
  </p:cSld>
  <p:clrMap bg1="dk1" tx1="lt1" bg2="dk2" tx2="lt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6" r:id="rId6"/>
    <p:sldLayoutId id="2147484237" r:id="rId7"/>
    <p:sldLayoutId id="2147484238" r:id="rId8"/>
    <p:sldLayoutId id="2147484239" r:id="rId9"/>
    <p:sldLayoutId id="2147484240" r:id="rId10"/>
    <p:sldLayoutId id="2147484241" r:id="rId11"/>
    <p:sldLayoutId id="2147484242" r:id="rId12"/>
    <p:sldLayoutId id="2147484243" r:id="rId13"/>
    <p:sldLayoutId id="2147484244" r:id="rId14"/>
    <p:sldLayoutId id="2147484245" r:id="rId15"/>
    <p:sldLayoutId id="2147484246" r:id="rId16"/>
    <p:sldLayoutId id="214748424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1DDD5-C195-69A5-2D8D-276BDED07F1F}"/>
              </a:ext>
            </a:extLst>
          </p:cNvPr>
          <p:cNvSpPr>
            <a:spLocks noGrp="1"/>
          </p:cNvSpPr>
          <p:nvPr>
            <p:ph type="title"/>
          </p:nvPr>
        </p:nvSpPr>
        <p:spPr>
          <a:xfrm>
            <a:off x="646111" y="452718"/>
            <a:ext cx="9933582" cy="1400530"/>
          </a:xfrm>
        </p:spPr>
        <p:txBody>
          <a:bodyPr/>
          <a:lstStyle/>
          <a:p>
            <a:pPr algn="ctr"/>
            <a:r>
              <a:rPr lang="en-US" sz="4800" b="1" dirty="0"/>
              <a:t>HIV CRIMINALIZATION </a:t>
            </a:r>
            <a:br>
              <a:rPr lang="en-US" sz="4800" b="1" dirty="0"/>
            </a:br>
            <a:r>
              <a:rPr lang="en-US" sz="4800" b="1" dirty="0"/>
              <a:t>101</a:t>
            </a:r>
          </a:p>
        </p:txBody>
      </p:sp>
    </p:spTree>
    <p:extLst>
      <p:ext uri="{BB962C8B-B14F-4D97-AF65-F5344CB8AC3E}">
        <p14:creationId xmlns:p14="http://schemas.microsoft.com/office/powerpoint/2010/main" val="1801331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5216C-F9BE-ECF0-95A7-9C1D812F0867}"/>
              </a:ext>
            </a:extLst>
          </p:cNvPr>
          <p:cNvSpPr>
            <a:spLocks noGrp="1"/>
          </p:cNvSpPr>
          <p:nvPr>
            <p:ph type="ctrTitle"/>
          </p:nvPr>
        </p:nvSpPr>
        <p:spPr>
          <a:xfrm>
            <a:off x="895546" y="707010"/>
            <a:ext cx="9700182" cy="2601798"/>
          </a:xfrm>
        </p:spPr>
        <p:txBody>
          <a:bodyPr>
            <a:normAutofit/>
          </a:bodyPr>
          <a:lstStyle/>
          <a:p>
            <a:r>
              <a:rPr lang="en-US" sz="2000" dirty="0"/>
              <a:t>HIV Criminalization : use of criminal law to penalize alleged, perceived, or potential HIV exposure; alleged nondisclosure of a known HIV positive status prior to sexual contact (including acts that do not risk HIV transmission); or non intentional HIV transmission. Sentencing in HIV criminalization cases sometimes involves decades in prison or requires sex offender registration, often in instances where no HIV transmission occurred or was extremely unlikely.</a:t>
            </a:r>
          </a:p>
        </p:txBody>
      </p:sp>
    </p:spTree>
    <p:extLst>
      <p:ext uri="{BB962C8B-B14F-4D97-AF65-F5344CB8AC3E}">
        <p14:creationId xmlns:p14="http://schemas.microsoft.com/office/powerpoint/2010/main" val="335476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map">
            <a:extLst>
              <a:ext uri="{FF2B5EF4-FFF2-40B4-BE49-F238E27FC236}">
                <a16:creationId xmlns:a16="http://schemas.microsoft.com/office/drawing/2014/main" id="{1EC8F339-1F1A-67DA-0FD4-C32F783DCD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0316" y="1284394"/>
            <a:ext cx="5526537" cy="4283066"/>
          </a:xfrm>
          <a:prstGeom prst="rect">
            <a:avLst/>
          </a:prstGeom>
        </p:spPr>
      </p:pic>
    </p:spTree>
    <p:extLst>
      <p:ext uri="{BB962C8B-B14F-4D97-AF65-F5344CB8AC3E}">
        <p14:creationId xmlns:p14="http://schemas.microsoft.com/office/powerpoint/2010/main" val="1034678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2F8164A-907B-3865-DBE2-01F670357781}"/>
              </a:ext>
            </a:extLst>
          </p:cNvPr>
          <p:cNvSpPr txBox="1"/>
          <p:nvPr/>
        </p:nvSpPr>
        <p:spPr>
          <a:xfrm>
            <a:off x="1122630" y="262550"/>
            <a:ext cx="10674035" cy="5924699"/>
          </a:xfrm>
          <a:prstGeom prst="rect">
            <a:avLst/>
          </a:prstGeom>
          <a:noFill/>
        </p:spPr>
        <p:txBody>
          <a:bodyPr wrap="square">
            <a:spAutoFit/>
          </a:bodyPr>
          <a:lstStyle/>
          <a:p>
            <a:pPr algn="ctr"/>
            <a:r>
              <a:rPr lang="en-US" sz="1400" dirty="0"/>
              <a:t>RS 14:43.5. Intentional exposure to HIV</a:t>
            </a:r>
          </a:p>
          <a:p>
            <a:endParaRPr lang="en-US" sz="1100" dirty="0"/>
          </a:p>
          <a:p>
            <a:r>
              <a:rPr lang="en-US" sz="1100" dirty="0"/>
              <a:t>            A. No person shall intentionally expose another to the human immunodeficiency virus (HIV) through sexual contact without the knowing and lawful consent of the victim, if at the time of the exposure the infected person knew he was HIV positive.</a:t>
            </a:r>
          </a:p>
          <a:p>
            <a:endParaRPr lang="en-US" sz="1100" dirty="0"/>
          </a:p>
          <a:p>
            <a:r>
              <a:rPr lang="en-US" sz="1100" dirty="0"/>
              <a:t>             B. No person shall intentionally expose another to HIV through any means or contact without the knowing and lawful consent of the victim, if at the time of the exposure the infected person knew he was HIV positive.</a:t>
            </a:r>
          </a:p>
          <a:p>
            <a:endParaRPr lang="en-US" sz="1100" dirty="0"/>
          </a:p>
          <a:p>
            <a:r>
              <a:rPr lang="en-US" sz="1100" dirty="0"/>
              <a:t>            C. No person shall intentionally expose a first responder to HIV through any means or contact without the knowing and lawful consent of the first responder when the offender knows at the time of the offense that he is HIV positive, and has reasonable grounds to believe the victim is a first responder acting in the performance of his duty.</a:t>
            </a:r>
          </a:p>
          <a:p>
            <a:endParaRPr lang="en-US" sz="1100" dirty="0"/>
          </a:p>
          <a:p>
            <a:r>
              <a:rPr lang="en-US" sz="1100" dirty="0"/>
              <a:t>            D. For purposes of this Section, "first responder" includes a commissioned police officer, sheriff, deputy sheriff, marshal, deputy marshal, correctional officer, constable, wildlife enforcement agent, and probation and parole officer, any licensed emergency medical services practitioner as defined by R.S. 40:1131, and any firefighter regularly employed by a fire department of any municipality, parish, or fire protection district of the state or any volunteer firefighter of the state.</a:t>
            </a:r>
          </a:p>
          <a:p>
            <a:endParaRPr lang="en-US" sz="1100" dirty="0"/>
          </a:p>
          <a:p>
            <a:r>
              <a:rPr lang="en-US" sz="1100" dirty="0"/>
              <a:t>            E.(1) Whoever commits the crime of intentional exposure to HIV shall be fined not more than five thousand dollars, imprisoned with or without hard labor for not more than ten years, or both.</a:t>
            </a:r>
          </a:p>
          <a:p>
            <a:endParaRPr lang="en-US" sz="1100" dirty="0"/>
          </a:p>
          <a:p>
            <a:r>
              <a:rPr lang="en-US" sz="1100" dirty="0"/>
              <a:t>            (2) Whoever commits the crime of intentional exposure to HIV against a first responder shall be fined not more than six thousand dollars, imprisoned with or without hard labor for not more than eleven years, or both.</a:t>
            </a:r>
          </a:p>
          <a:p>
            <a:endParaRPr lang="en-US" sz="1100" dirty="0"/>
          </a:p>
          <a:p>
            <a:r>
              <a:rPr lang="en-US" sz="1100" dirty="0"/>
              <a:t>            F.(1) It is an affirmative defense, if proven by a preponderance of the evidence, that the person exposed to HIV knew the infected person was infected with HIV, knew the action could result in infection with HIV, and gave consent to the action with that knowledge.</a:t>
            </a:r>
          </a:p>
          <a:p>
            <a:endParaRPr lang="en-US" sz="1100" dirty="0"/>
          </a:p>
          <a:p>
            <a:r>
              <a:rPr lang="en-US" sz="1100" dirty="0"/>
              <a:t>            (2) It is also an affirmative defense that the transfer of bodily fluid, tissue, or organs occurred after advice from a licensed physician that the accused was noninfectious, and the accused disclosed his HIV-positive status to the victim.</a:t>
            </a:r>
          </a:p>
          <a:p>
            <a:endParaRPr lang="en-US" sz="1100" dirty="0"/>
          </a:p>
          <a:p>
            <a:r>
              <a:rPr lang="en-US" sz="1100" dirty="0"/>
              <a:t>            (3) It is also an affirmative defense that the HIV-positive person disclosed his HIV-positive status to the </a:t>
            </a:r>
            <a:r>
              <a:rPr lang="en-US" sz="1100" dirty="0" err="1"/>
              <a:t>victimand</a:t>
            </a:r>
            <a:r>
              <a:rPr lang="en-US" sz="1100" dirty="0"/>
              <a:t> took practical means to prevent transmission as advised by a physician or other healthcare provider or is a healthcare provider who was following professionally accepted infection control procedures.</a:t>
            </a:r>
          </a:p>
          <a:p>
            <a:endParaRPr lang="en-US" sz="1100" dirty="0"/>
          </a:p>
          <a:p>
            <a:r>
              <a:rPr lang="en-US" sz="1100" dirty="0"/>
              <a:t>            Acts 1987, No. 663, §1; Acts 1993, No. 411, §1; Acts 2018, No. 427, §1.</a:t>
            </a:r>
          </a:p>
        </p:txBody>
      </p:sp>
    </p:spTree>
    <p:extLst>
      <p:ext uri="{BB962C8B-B14F-4D97-AF65-F5344CB8AC3E}">
        <p14:creationId xmlns:p14="http://schemas.microsoft.com/office/powerpoint/2010/main" val="1788845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C58A80-2674-1FBE-8013-44109392ABF4}"/>
              </a:ext>
            </a:extLst>
          </p:cNvPr>
          <p:cNvSpPr txBox="1"/>
          <p:nvPr/>
        </p:nvSpPr>
        <p:spPr>
          <a:xfrm>
            <a:off x="3750393" y="1449324"/>
            <a:ext cx="6230220" cy="4391640"/>
          </a:xfrm>
          <a:prstGeom prst="rect">
            <a:avLst/>
          </a:prstGeom>
        </p:spPr>
        <p:txBody>
          <a:bodyPr vert="horz" lIns="91440" tIns="45720" rIns="91440" bIns="45720" rtlCol="0">
            <a:normAutofit/>
          </a:bodyPr>
          <a:lstStyle/>
          <a:p>
            <a:pPr>
              <a:lnSpc>
                <a:spcPct val="90000"/>
              </a:lnSpc>
              <a:spcBef>
                <a:spcPts val="1000"/>
              </a:spcBef>
              <a:buClr>
                <a:schemeClr val="accent1"/>
              </a:buClr>
              <a:buSzPct val="80000"/>
            </a:pPr>
            <a:endParaRPr lang="en-US" sz="700" dirty="0"/>
          </a:p>
        </p:txBody>
      </p:sp>
      <p:sp>
        <p:nvSpPr>
          <p:cNvPr id="6" name="TextBox 5">
            <a:extLst>
              <a:ext uri="{FF2B5EF4-FFF2-40B4-BE49-F238E27FC236}">
                <a16:creationId xmlns:a16="http://schemas.microsoft.com/office/drawing/2014/main" id="{BA47E06C-97C2-FAFE-2EA2-D54E27F0CD16}"/>
              </a:ext>
            </a:extLst>
          </p:cNvPr>
          <p:cNvSpPr txBox="1"/>
          <p:nvPr/>
        </p:nvSpPr>
        <p:spPr>
          <a:xfrm>
            <a:off x="666572" y="-86581"/>
            <a:ext cx="9767843" cy="5078313"/>
          </a:xfrm>
          <a:prstGeom prst="rect">
            <a:avLst/>
          </a:prstGeom>
          <a:noFill/>
        </p:spPr>
        <p:txBody>
          <a:bodyPr wrap="square">
            <a:spAutoFit/>
          </a:bodyPr>
          <a:lstStyle/>
          <a:p>
            <a:pPr algn="ctr"/>
            <a:endParaRPr lang="en-US" dirty="0"/>
          </a:p>
          <a:p>
            <a:pPr algn="ctr"/>
            <a:r>
              <a:rPr lang="en-US" b="1" dirty="0"/>
              <a:t>HIV CRIMINALIZATION IN LOUISIANA</a:t>
            </a:r>
          </a:p>
          <a:p>
            <a:pPr algn="ctr"/>
            <a:endParaRPr lang="en-US" dirty="0"/>
          </a:p>
          <a:p>
            <a:r>
              <a:rPr lang="en-US" dirty="0"/>
              <a:t>• In Louisiana, any number of activities can result in prosecution and lengthy incarceration for people living </a:t>
            </a:r>
            <a:r>
              <a:rPr lang="en-US" dirty="0" smtClean="0"/>
              <a:t>with HIV</a:t>
            </a:r>
            <a:r>
              <a:rPr lang="en-US" dirty="0"/>
              <a:t>. Intentional Exposure to HIV statute summary</a:t>
            </a:r>
            <a:r>
              <a:rPr lang="en-US" dirty="0" smtClean="0"/>
              <a:t>:</a:t>
            </a:r>
          </a:p>
          <a:p>
            <a:endParaRPr lang="en-US" dirty="0"/>
          </a:p>
          <a:p>
            <a:r>
              <a:rPr lang="en-US" dirty="0"/>
              <a:t>• Last updated in 2018, La. Rev. Stat. Ann. § 14:43.5 targets:</a:t>
            </a:r>
          </a:p>
          <a:p>
            <a:r>
              <a:rPr lang="en-US" dirty="0"/>
              <a:t>• Sexual contact, which may be understood broadly to include things like oral sex</a:t>
            </a:r>
          </a:p>
          <a:p>
            <a:r>
              <a:rPr lang="en-US" dirty="0"/>
              <a:t>• "Any means or contact" which functions as a general catchall and can include activities like spitting or other bodily </a:t>
            </a:r>
            <a:r>
              <a:rPr lang="en-US" dirty="0" smtClean="0"/>
              <a:t>fluid exposure</a:t>
            </a:r>
            <a:endParaRPr lang="en-US" dirty="0"/>
          </a:p>
          <a:p>
            <a:r>
              <a:rPr lang="en-US" dirty="0"/>
              <a:t>• Penalty = 10 years imprisonment and up to $5K fine</a:t>
            </a:r>
          </a:p>
          <a:p>
            <a:r>
              <a:rPr lang="en-US" dirty="0"/>
              <a:t>• If the complainant is a first responder (e.g., a police officer, correctional employee, or EMT) then the penalty is up to 11 </a:t>
            </a:r>
            <a:r>
              <a:rPr lang="en-US" dirty="0" smtClean="0"/>
              <a:t>years imprisonment </a:t>
            </a:r>
            <a:r>
              <a:rPr lang="en-US" dirty="0"/>
              <a:t>and $6K fine</a:t>
            </a:r>
          </a:p>
          <a:p>
            <a:r>
              <a:rPr lang="en-US" dirty="0"/>
              <a:t>• In cases of alleged sexual contact, sex offender registration may </a:t>
            </a:r>
            <a:r>
              <a:rPr lang="en-US" dirty="0" smtClean="0"/>
              <a:t>result</a:t>
            </a:r>
          </a:p>
          <a:p>
            <a:endParaRPr lang="en-US" dirty="0"/>
          </a:p>
          <a:p>
            <a:r>
              <a:rPr lang="en-US" dirty="0"/>
              <a:t>• What La. Rev. Stat. Ann. § 14:43.5 does NOT require:</a:t>
            </a:r>
          </a:p>
          <a:p>
            <a:r>
              <a:rPr lang="en-US" dirty="0"/>
              <a:t>• Intent to transmit disease</a:t>
            </a:r>
          </a:p>
          <a:p>
            <a:r>
              <a:rPr lang="en-US" dirty="0"/>
              <a:t>• Transmission of disease or any meaningful risk of disease transmission</a:t>
            </a:r>
          </a:p>
        </p:txBody>
      </p:sp>
    </p:spTree>
    <p:extLst>
      <p:ext uri="{BB962C8B-B14F-4D97-AF65-F5344CB8AC3E}">
        <p14:creationId xmlns:p14="http://schemas.microsoft.com/office/powerpoint/2010/main" val="3409379407"/>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267</TotalTime>
  <Words>767</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HIV CRIMINALIZATION  101</vt:lpstr>
      <vt:lpstr>HIV Criminalization : use of criminal law to penalize alleged, perceived, or potential HIV exposure; alleged nondisclosure of a known HIV positive status prior to sexual contact (including acts that do not risk HIV transmission); or non intentional HIV transmission. Sentencing in HIV criminalization cases sometimes involves decades in prison or requires sex offender registration, often in instances where no HIV transmission occurred or was extremely unlikely.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Criminalization : use of criminal law to penalize alleged, perceived, or potential HIV exposure; alleged nondisclosure of a known HIV positive status prior to sexual contact (including acts that do not risk HIV transmission); or non intentional HIV transmission. Sentencing in HIV criminalization cases sometimes involves decades in prison or requires sex offender registration, often in instances where no HIV transmission occurred or was extremely unlikely.</dc:title>
  <dc:creator>Christal R. Hurst</dc:creator>
  <cp:lastModifiedBy>SHHPuser</cp:lastModifiedBy>
  <cp:revision>3</cp:revision>
  <dcterms:created xsi:type="dcterms:W3CDTF">2023-09-25T16:07:40Z</dcterms:created>
  <dcterms:modified xsi:type="dcterms:W3CDTF">2023-09-26T13:50:05Z</dcterms:modified>
</cp:coreProperties>
</file>