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29"/>
  </p:notesMasterIdLst>
  <p:sldIdLst>
    <p:sldId id="256" r:id="rId3"/>
    <p:sldId id="257" r:id="rId4"/>
    <p:sldId id="258" r:id="rId5"/>
    <p:sldId id="267" r:id="rId6"/>
    <p:sldId id="259" r:id="rId7"/>
    <p:sldId id="260" r:id="rId8"/>
    <p:sldId id="263" r:id="rId9"/>
    <p:sldId id="261" r:id="rId10"/>
    <p:sldId id="264" r:id="rId11"/>
    <p:sldId id="265" r:id="rId12"/>
    <p:sldId id="266" r:id="rId13"/>
    <p:sldId id="268" r:id="rId14"/>
    <p:sldId id="271" r:id="rId15"/>
    <p:sldId id="278" r:id="rId16"/>
    <p:sldId id="273" r:id="rId17"/>
    <p:sldId id="272" r:id="rId18"/>
    <p:sldId id="275" r:id="rId19"/>
    <p:sldId id="274" r:id="rId20"/>
    <p:sldId id="276" r:id="rId21"/>
    <p:sldId id="286" r:id="rId22"/>
    <p:sldId id="283" r:id="rId23"/>
    <p:sldId id="277" r:id="rId24"/>
    <p:sldId id="279" r:id="rId25"/>
    <p:sldId id="280" r:id="rId26"/>
    <p:sldId id="281" r:id="rId27"/>
    <p:sldId id="282" r:id="rId2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3712B69-36DF-41F4-BF42-170EC9FD2CA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3325F66-52DA-4A00-920E-5EAF73C9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PMs</a:t>
            </a:r>
            <a:r>
              <a:rPr lang="en-US" baseline="0" dirty="0" smtClean="0"/>
              <a:t> can be represented by single units (hours, dollars, number of clients, length of time and etc…) or multidimensional units (number of clients accessing care vs. all clients)</a:t>
            </a:r>
          </a:p>
          <a:p>
            <a:r>
              <a:rPr lang="en-US" baseline="0" dirty="0" smtClean="0"/>
              <a:t>There are benchmarks, that will be shared and they will be in the final version of your contracts. Moving forward I’d like to set up a call with our Data Analyst here to go over the benchmarks. Kristina provides factsheets and we will look at the benchmarks for support services in a similar fashion.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r>
              <a:rPr lang="en-US" baseline="0" dirty="0" smtClean="0"/>
              <a:t> are the ultimate recipients of care and quality improvement need to  address their needs. Most problems are found in processes, not in people.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7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 solutions in teams. Group discussion yield</a:t>
            </a:r>
            <a:r>
              <a:rPr lang="en-US" baseline="0" dirty="0" smtClean="0"/>
              <a:t> better results than a single person, multidisciplinary teams should be considered. </a:t>
            </a:r>
          </a:p>
          <a:p>
            <a:r>
              <a:rPr lang="en-US" baseline="0" dirty="0" smtClean="0"/>
              <a:t>Example- idea (implement new 30 day follow up requirement for open/outstanding referrals) maybe you just test this with one case manager, changes that result in improvement (decrease the percent of open/outstanding referrals to external agencies)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</a:t>
            </a:r>
            <a:r>
              <a:rPr lang="en-US" baseline="0" dirty="0" smtClean="0"/>
              <a:t> PCN#15-02, r</a:t>
            </a:r>
            <a:r>
              <a:rPr lang="en-US" dirty="0" smtClean="0"/>
              <a:t>ecipients should be conducting a QI project for at least one</a:t>
            </a:r>
            <a:r>
              <a:rPr lang="en-US" baseline="0" dirty="0" smtClean="0"/>
              <a:t> service category at any given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order to accomplish these goals, QI must ne implemented in an organized, systemic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Improvement is one the components of an effective CQM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QA defines measures and monitors performance, it refers to a broad spectrum of activities (site visits &amp; chart reviews) aimed at ensuring compliance and </a:t>
            </a:r>
          </a:p>
          <a:p>
            <a:r>
              <a:rPr lang="en-US" dirty="0"/>
              <a:t>QI uses the measures to plan and test improvements</a:t>
            </a:r>
          </a:p>
          <a:p>
            <a:r>
              <a:rPr lang="en-US" dirty="0"/>
              <a:t>-Combined they move us toward systemic change and lead us to a Culture of Quality!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SHP as</a:t>
            </a:r>
            <a:r>
              <a:rPr lang="en-US" baseline="0" dirty="0" smtClean="0"/>
              <a:t> recipients of the grant are governed by PCN’s and national monitoring standards, and QM specifically by PCN #15-02. </a:t>
            </a:r>
            <a:r>
              <a:rPr lang="en-US" dirty="0" smtClean="0"/>
              <a:t>The CQM PCN specifically identifies the specific</a:t>
            </a:r>
            <a:r>
              <a:rPr lang="en-US" baseline="0" dirty="0" smtClean="0"/>
              <a:t> expectations of a quality program for Ryan White programs. The PCN’s and National Monitoring Standards inform the expectations of the </a:t>
            </a:r>
            <a:r>
              <a:rPr lang="en-US" baseline="0" dirty="0" err="1" smtClean="0"/>
              <a:t>subrecipients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SHP’s responsibility</a:t>
            </a:r>
            <a:r>
              <a:rPr lang="en-US" baseline="0" dirty="0" smtClean="0"/>
              <a:t> to work with sub recipients i.e. you all, to implement, monitor and support a quality management program</a:t>
            </a:r>
            <a:endParaRPr lang="en-US" dirty="0" smtClean="0"/>
          </a:p>
          <a:p>
            <a:r>
              <a:rPr lang="en-US" dirty="0" smtClean="0"/>
              <a:t>I would encourage</a:t>
            </a:r>
            <a:r>
              <a:rPr lang="en-US" baseline="0" dirty="0" smtClean="0"/>
              <a:t> coordination of CQM activities across other RWHAP sub recipients within a service area with the aim of:</a:t>
            </a:r>
          </a:p>
          <a:p>
            <a:r>
              <a:rPr lang="en-US" baseline="0" dirty="0" smtClean="0"/>
              <a:t>-Reducing the data burden</a:t>
            </a:r>
          </a:p>
          <a:p>
            <a:r>
              <a:rPr lang="en-US" baseline="0" dirty="0" smtClean="0"/>
              <a:t>-Alignment of performance measurements and</a:t>
            </a:r>
          </a:p>
          <a:p>
            <a:r>
              <a:rPr lang="en-US" baseline="0" dirty="0" smtClean="0"/>
              <a:t>- Maximizing the impact of improved health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</a:t>
            </a:r>
            <a:r>
              <a:rPr lang="en-US" baseline="0" dirty="0" smtClean="0"/>
              <a:t> which I am here to assist. My role is to help frame, enhance and/or support your QM Program. I understand that there may be varying degrees of your agencies current needs and this will all be considered when working with you all individually.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r>
              <a:rPr lang="en-US" baseline="0" dirty="0" smtClean="0"/>
              <a:t> supports measurement and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do QI work,</a:t>
            </a:r>
            <a:r>
              <a:rPr lang="en-US" baseline="0" dirty="0" smtClean="0"/>
              <a:t> we MUST collect data to really show what’s going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69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25F66-52DA-4A00-920E-5EAF73C9B3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80A8-71F3-4E51-B081-1FD009024A7D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7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602B-AAE5-4CEB-9651-703E98DBB770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E173-A60D-49D9-AC53-5AD4DE201287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80A8-71F3-4E51-B081-1FD009024A7D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9DF-3B2A-4163-8D28-AD270B49C51D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1518-9BF1-4C42-88B6-213DA7B1CBDD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AF9-9FD2-49FD-ABEA-D9CB44A00C05}" type="datetime1">
              <a:rPr lang="en-US" smtClean="0"/>
              <a:t>8/16/2018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3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52-E1E0-4DB7-9CA2-6E7F41B1B6BB}" type="datetime1">
              <a:rPr lang="en-US" smtClean="0"/>
              <a:t>8/16/2018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BEF-4155-40DA-B58D-29EE0786A532}" type="datetime1">
              <a:rPr lang="en-US" smtClean="0"/>
              <a:t>8/16/2018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3F1F-B4C1-4A75-BF94-3287CAEA944A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F06C-C4E7-4FE0-BBD4-85307CE20095}" type="datetime1">
              <a:rPr lang="en-US" smtClean="0"/>
              <a:t>8/16/2018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59DF-3B2A-4163-8D28-AD270B49C51D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0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EDD5-2772-42F8-B8FA-0470F96F485C}" type="datetime1">
              <a:rPr lang="en-US" smtClean="0"/>
              <a:t>8/16/2018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602B-AAE5-4CEB-9651-703E98DBB770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14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E173-A60D-49D9-AC53-5AD4DE201287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1518-9BF1-4C42-88B6-213DA7B1CBDD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AF9-9FD2-49FD-ABEA-D9CB44A00C05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A52-E1E0-4DB7-9CA2-6E7F41B1B6BB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BEF-4155-40DA-B58D-29EE0786A532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3F1F-B4C1-4A75-BF94-3287CAEA944A}" type="datetime1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F06C-C4E7-4FE0-BBD4-85307CE20095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EDD5-2772-42F8-B8FA-0470F96F485C}" type="datetime1">
              <a:rPr lang="en-US" smtClean="0"/>
              <a:t>8/16/2018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BCAFE4-E59E-4144-AFD4-B1BB6B33CD5A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BCAFE4-E59E-4144-AFD4-B1BB6B33CD5A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83F805E-DBC6-46D5-BE65-2F397312F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qualitycenter.org/" TargetMode="External"/><Relationship Id="rId2" Type="http://schemas.openxmlformats.org/officeDocument/2006/relationships/hyperlink" Target="https://targethiv.org/library/quality-academy-quality-improvement-non-clinical-services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Diona.Walker@la.gov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2473" y="3587864"/>
            <a:ext cx="10627568" cy="276481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5400" b="1" dirty="0" smtClean="0"/>
              <a:t>Quality Management  </a:t>
            </a:r>
          </a:p>
          <a:p>
            <a:pPr algn="ctr"/>
            <a:endParaRPr lang="en-US" sz="5400" b="1" dirty="0"/>
          </a:p>
          <a:p>
            <a:pPr algn="ctr"/>
            <a:r>
              <a:rPr lang="en-US" sz="2400" b="1" dirty="0" smtClean="0"/>
              <a:t>Louisiana Department of Health - Office of Public Health</a:t>
            </a:r>
          </a:p>
          <a:p>
            <a:pPr algn="ctr"/>
            <a:r>
              <a:rPr lang="en-US" sz="2800" b="1" dirty="0" smtClean="0"/>
              <a:t>STD/HIV Program (SHP)</a:t>
            </a:r>
          </a:p>
          <a:p>
            <a:pPr algn="ctr"/>
            <a:r>
              <a:rPr lang="en-US" sz="2800" b="1" dirty="0" smtClean="0"/>
              <a:t>Diona Walker, Services Quality Manager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61" y="490101"/>
            <a:ext cx="1841382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Infrastructure Components cont’d…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597" y="1225607"/>
            <a:ext cx="10753725" cy="4669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Dedicated Resources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Consumer Involvement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Stakeholder Involvement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Evaluation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73" y="1342090"/>
            <a:ext cx="1358513" cy="913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33" y="2431501"/>
            <a:ext cx="1317657" cy="992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460" y="3600129"/>
            <a:ext cx="1369035" cy="1130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16" y="4776270"/>
            <a:ext cx="1193390" cy="9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Performance </a:t>
            </a:r>
            <a:br>
              <a:rPr lang="en-US" sz="2800" dirty="0" smtClean="0"/>
            </a:br>
            <a:r>
              <a:rPr lang="en-US" sz="2800" dirty="0" smtClean="0"/>
              <a:t>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905" y="864108"/>
            <a:ext cx="8422106" cy="51206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Principle:</a:t>
            </a:r>
          </a:p>
          <a:p>
            <a:pPr marL="0" indent="0" algn="ctr">
              <a:buNone/>
            </a:pPr>
            <a:r>
              <a:rPr lang="en-US" sz="2800" dirty="0" smtClean="0"/>
              <a:t>“Actions are based on </a:t>
            </a:r>
          </a:p>
          <a:p>
            <a:pPr marL="0" indent="0" algn="ctr">
              <a:buNone/>
            </a:pPr>
            <a:r>
              <a:rPr lang="en-US" sz="2800" dirty="0" smtClean="0"/>
              <a:t>ACCURATE and MEASURABLE data”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You can’t improve what you can’t measure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Performance </a:t>
            </a:r>
            <a:br>
              <a:rPr lang="en-US" sz="2800" dirty="0" smtClean="0"/>
            </a:br>
            <a:r>
              <a:rPr lang="en-US" sz="2800" dirty="0" smtClean="0"/>
              <a:t>Measurement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>(PCN#15-02)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968" y="733926"/>
            <a:ext cx="8422106" cy="5250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>
              <a:buNone/>
            </a:pPr>
            <a:r>
              <a:rPr lang="en-US" sz="2800" dirty="0" smtClean="0"/>
              <a:t>A sound QI Program reflects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RWHAP funded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Local Epidemiology &amp;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Identified needs of PLWH</a:t>
            </a:r>
          </a:p>
          <a:p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Strongly encouraged to include HAB (HIV/AIDS Bureau)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and (Health and Human Services) HHS measures that align with                            (National HIV/AIDS </a:t>
            </a:r>
            <a:r>
              <a:rPr lang="en-US" smtClean="0"/>
              <a:t>Strategy) NHAS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904" y="1672390"/>
            <a:ext cx="2561627" cy="254217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Performance Measurement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>(PCN #15-02)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process to regularly collect and analyze performance measurement data  </a:t>
            </a:r>
            <a:r>
              <a:rPr lang="en-US" sz="2400" dirty="0"/>
              <a:t> </a:t>
            </a:r>
            <a:r>
              <a:rPr lang="en-US" sz="2400" dirty="0" smtClean="0"/>
              <a:t>                                   (should occur quarterly per PCN) - Kristina Larson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ALL RWHAP- funded services categories must have at least one performance measure; highly </a:t>
            </a:r>
            <a:r>
              <a:rPr lang="en-US" sz="2400" dirty="0" smtClean="0"/>
              <a:t>utilized &amp; </a:t>
            </a:r>
            <a:r>
              <a:rPr lang="en-US" sz="2400" dirty="0" smtClean="0"/>
              <a:t>highly prioritized service categories should identify two performance measures. 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6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Performance </a:t>
            </a:r>
            <a:br>
              <a:rPr lang="en-US" sz="2800" dirty="0" smtClean="0"/>
            </a:br>
            <a:r>
              <a:rPr lang="en-US" sz="2800" dirty="0" smtClean="0"/>
              <a:t>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58" y="259039"/>
            <a:ext cx="8145379" cy="633077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 smtClean="0"/>
              <a:t>Types of Measures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12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Process Measures </a:t>
            </a:r>
            <a:r>
              <a:rPr lang="en-US" dirty="0" smtClean="0"/>
              <a:t>are the voice of the system.</a:t>
            </a:r>
          </a:p>
          <a:p>
            <a:pPr marL="0" indent="0">
              <a:buNone/>
            </a:pPr>
            <a:r>
              <a:rPr lang="en-US" b="1" dirty="0" smtClean="0"/>
              <a:t>Process measures </a:t>
            </a:r>
            <a:r>
              <a:rPr lang="en-US" dirty="0" smtClean="0"/>
              <a:t>tell us whether parts or steps in the system are working as planned.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Ex. Waiting time for appointments, no show rates, % of clients with self management goals in place, number of clients organized by acuity level in case management, length of time to complete LA HAP applications or LA HAP recertification rates.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0" indent="-457200">
              <a:spcBef>
                <a:spcPts val="600"/>
              </a:spcBef>
              <a:buClr>
                <a:srgbClr val="0F6FC6"/>
              </a:buClr>
              <a:buAutoNum type="arabicPeriod" startAt="2"/>
            </a:pPr>
            <a:r>
              <a:rPr lang="en-US" b="1" dirty="0" smtClean="0"/>
              <a:t>Outcome Measures </a:t>
            </a:r>
            <a:r>
              <a:rPr lang="en-US" dirty="0" smtClean="0"/>
              <a:t>are the voice of the customer. </a:t>
            </a:r>
          </a:p>
          <a:p>
            <a:pPr marL="0" lvl="0" indent="0">
              <a:spcBef>
                <a:spcPts val="600"/>
              </a:spcBef>
              <a:buClr>
                <a:srgbClr val="0F6FC6"/>
              </a:buClr>
              <a:buNone/>
            </a:pPr>
            <a:r>
              <a:rPr lang="en-US" b="1" dirty="0" smtClean="0"/>
              <a:t>Outcome measures </a:t>
            </a:r>
            <a:r>
              <a:rPr lang="en-US" dirty="0" smtClean="0"/>
              <a:t>reflect the impact of our work on the care provided to our clients. </a:t>
            </a:r>
            <a:endParaRPr lang="en-US" b="1" dirty="0"/>
          </a:p>
          <a:p>
            <a:pPr marL="0" lvl="0" indent="0">
              <a:spcBef>
                <a:spcPts val="600"/>
              </a:spcBef>
              <a:buClr>
                <a:srgbClr val="0F6FC6"/>
              </a:buClr>
              <a:buNone/>
            </a:pPr>
            <a:r>
              <a:rPr lang="en-US" dirty="0" smtClean="0"/>
              <a:t>Ex. Incidence of disease rates, mortality &amp; morbidity rates, client/case manager satisfaction rates or cost of care delivered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3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Quality Improvement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Principle:</a:t>
            </a:r>
          </a:p>
          <a:p>
            <a:pPr marL="0" indent="0" algn="ctr">
              <a:buNone/>
            </a:pPr>
            <a:r>
              <a:rPr lang="en-US" sz="2800" dirty="0" smtClean="0"/>
              <a:t>“Success is achieved through meeting the needs of those we serve”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845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Quality Improvement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505" y="338000"/>
            <a:ext cx="8373979" cy="591842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Achieve continual improvement                                  through small, incremental changes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6" y="3532007"/>
            <a:ext cx="3533872" cy="26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Quality Improvement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3666" y="1237324"/>
            <a:ext cx="3103440" cy="43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9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Quality Improvement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800" b="1" dirty="0" smtClean="0"/>
              <a:t>PCN #15-02)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The goal is to: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Improve patient/client access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Patient/client </a:t>
            </a:r>
            <a:r>
              <a:rPr lang="en-US" sz="2800" dirty="0" smtClean="0"/>
              <a:t>care(services)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Health outcomes &amp;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Patient/client </a:t>
            </a:r>
            <a:r>
              <a:rPr lang="en-US" sz="2800" dirty="0" smtClean="0"/>
              <a:t>satisfaction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01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Service Standards</a:t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505" y="794444"/>
            <a:ext cx="8253664" cy="53055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2400" b="1" dirty="0" smtClean="0"/>
              <a:t>2. Standard 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/>
              <a:t>2.1</a:t>
            </a:r>
            <a:r>
              <a:rPr lang="en-US" sz="3000" dirty="0" smtClean="0"/>
              <a:t> </a:t>
            </a:r>
            <a:r>
              <a:rPr lang="en-US" sz="2400" dirty="0" smtClean="0"/>
              <a:t> Agencies must participate in one QI project per year that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addresses </a:t>
            </a:r>
            <a:r>
              <a:rPr lang="en-US" sz="2400" dirty="0"/>
              <a:t>improvement in service quality and </a:t>
            </a:r>
            <a:r>
              <a:rPr lang="en-US" sz="2400" dirty="0" smtClean="0"/>
              <a:t>delivery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 smtClean="0"/>
              <a:t>Measure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Quarterly reports submitted of the performance measures pertaining to the QI project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/>
              <a:t>2.2</a:t>
            </a:r>
            <a:r>
              <a:rPr lang="en-US" sz="3000" b="1" dirty="0"/>
              <a:t> </a:t>
            </a:r>
            <a:r>
              <a:rPr lang="en-US" sz="2400" dirty="0" smtClean="0"/>
              <a:t>Agency must have Quality Management plan updated biannually   and approved by SHP Quality Management Staff, to include the required yearly QI project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Measure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Submission of Quality Management plan to the Services Quality Manager within first 30 days of the new contract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0316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0" y="864108"/>
            <a:ext cx="8518357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Understand </a:t>
            </a:r>
            <a:r>
              <a:rPr lang="en-US" dirty="0" smtClean="0"/>
              <a:t>basic definition of Quality Improvement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Understand HRSA/HAB grant requirements (PCN #15-02)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 </a:t>
            </a:r>
            <a:r>
              <a:rPr lang="en-US" dirty="0"/>
              <a:t>a common knowledge and framework of QI principles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Understand QM Service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Share QM resources to support your agency QI efforts and meet requirements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Service Standards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636" y="902369"/>
            <a:ext cx="7981837" cy="5289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2.3</a:t>
            </a:r>
            <a:r>
              <a:rPr lang="en-US" sz="2400" b="1" dirty="0" smtClean="0"/>
              <a:t> </a:t>
            </a:r>
            <a:r>
              <a:rPr lang="en-US" sz="2400" dirty="0" smtClean="0"/>
              <a:t>Agency must conduct a Client Satisfaction Survey annually, survey must be approved by SHP Quality Management Staff, to obtain input from clients in the design and delivery of services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Measure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Documentation of content, use and confidentiality of the Client Satisfaction Survey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/>
              <a:t>2.4</a:t>
            </a:r>
            <a:r>
              <a:rPr lang="en-US" sz="2400" b="1" dirty="0" smtClean="0"/>
              <a:t> </a:t>
            </a:r>
            <a:r>
              <a:rPr lang="en-US" sz="2400" dirty="0" smtClean="0"/>
              <a:t>Agency must structure an ongoing Consumer Advisory Board (CAB) </a:t>
            </a:r>
            <a:r>
              <a:rPr lang="en-US" sz="2400" b="1" i="1" u="sng" dirty="0" smtClean="0"/>
              <a:t>or</a:t>
            </a:r>
            <a:r>
              <a:rPr lang="en-US" sz="2400" b="1" i="1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the existence of an ongoing suggestion box for client input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Measure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Documentation of CAB meetings ,to include: meeting minutes, sign in sheets and meeting agenda</a:t>
            </a:r>
          </a:p>
          <a:p>
            <a:pPr marL="0" indent="0">
              <a:spcBef>
                <a:spcPts val="600"/>
              </a:spcBef>
              <a:buNone/>
            </a:pPr>
            <a:endParaRPr lang="en-US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Documentation of content, use and confidentiality of the suggestion box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544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Technical Assistance Request </a:t>
            </a:r>
            <a:br>
              <a:rPr lang="en-US" sz="2800" dirty="0" smtClean="0"/>
            </a:br>
            <a:r>
              <a:rPr lang="en-US" sz="2800" dirty="0" smtClean="0"/>
              <a:t>Form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9" y="320280"/>
            <a:ext cx="4534396" cy="6208295"/>
          </a:xfrm>
        </p:spPr>
      </p:pic>
    </p:spTree>
    <p:extLst>
      <p:ext uri="{BB962C8B-B14F-4D97-AF65-F5344CB8AC3E}">
        <p14:creationId xmlns:p14="http://schemas.microsoft.com/office/powerpoint/2010/main" val="34276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48" y="864108"/>
            <a:ext cx="8289757" cy="51206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Rough Draft of QM plan submitted within first 30 days of new contract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Provide Diona Walker with agency QM contact person’s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(Name, Contact # and Email)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Quarterly Calls, duration: 1.5 hours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Changes implemented September 1, 2018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16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 2018, </a:t>
            </a:r>
            <a:br>
              <a:rPr lang="en-US" dirty="0" smtClean="0"/>
            </a:br>
            <a:r>
              <a:rPr lang="en-US" dirty="0" smtClean="0"/>
              <a:t>you can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28" y="864108"/>
            <a:ext cx="7315200" cy="51206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Accountability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QI quarterly conference calls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Submission of data quarterly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Greater emphasis on agency QM programs during site visits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77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316" y="864108"/>
            <a:ext cx="8349916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Quality Academy: Quality Improvement for Non-Clinical Services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https://targethiv.org/library/quality-academy-quality-improvement-non-clinical-services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NQC Tutorials: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www.nationalqualitycenter.org</a:t>
            </a:r>
            <a:endParaRPr lang="en-US" dirty="0" smtClean="0"/>
          </a:p>
          <a:p>
            <a:r>
              <a:rPr lang="en-US" dirty="0" smtClean="0"/>
              <a:t>Series of QI learning modules</a:t>
            </a:r>
          </a:p>
          <a:p>
            <a:r>
              <a:rPr lang="en-US" dirty="0" smtClean="0"/>
              <a:t>Beginner to 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Contact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Diona Walker</a:t>
            </a:r>
          </a:p>
          <a:p>
            <a:pPr marL="0" indent="0" algn="ctr">
              <a:buNone/>
            </a:pPr>
            <a:r>
              <a:rPr lang="en-US" dirty="0" smtClean="0"/>
              <a:t>HIV Services Quality Manager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Office #: 504-568-7474</a:t>
            </a:r>
          </a:p>
          <a:p>
            <a:pPr marL="0" indent="0" algn="ctr">
              <a:buNone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Diona.Walker@la.gov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742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875" y="757990"/>
            <a:ext cx="8482262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is Quality Improvement?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is an </a:t>
            </a:r>
            <a:r>
              <a:rPr lang="en-US" sz="3200" b="1" i="1" u="sng" dirty="0" smtClean="0"/>
              <a:t>organizational</a:t>
            </a:r>
            <a:r>
              <a:rPr lang="en-US" sz="3200" b="1" i="1" dirty="0" smtClean="0"/>
              <a:t> </a:t>
            </a:r>
            <a:r>
              <a:rPr lang="en-US" sz="3200" dirty="0" smtClean="0"/>
              <a:t>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is a team based, problem solving 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uses a specified set of principles and methodologies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 smtClean="0"/>
              <a:t>IMPROVES CARE!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26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380873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Quality Improvement </a:t>
            </a:r>
            <a:br>
              <a:rPr lang="en-US" sz="2800" dirty="0" smtClean="0"/>
            </a:br>
            <a:r>
              <a:rPr lang="en-US" sz="2800" dirty="0" smtClean="0"/>
              <a:t>vs</a:t>
            </a:r>
            <a:br>
              <a:rPr lang="en-US" sz="2800" dirty="0" smtClean="0"/>
            </a:br>
            <a:r>
              <a:rPr lang="en-US" sz="2800" dirty="0" smtClean="0"/>
              <a:t>Quality Assurance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918" y="642606"/>
            <a:ext cx="8005482" cy="556364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900"/>
              </a:spcBef>
              <a:buNone/>
            </a:pPr>
            <a:endParaRPr lang="en-US" b="1" dirty="0" smtClean="0"/>
          </a:p>
          <a:p>
            <a:pPr marL="0" indent="0" algn="ctr">
              <a:spcBef>
                <a:spcPts val="900"/>
              </a:spcBef>
              <a:buNone/>
            </a:pPr>
            <a:endParaRPr lang="en-US" b="1" dirty="0"/>
          </a:p>
          <a:p>
            <a:pPr marL="0" indent="0" algn="ctr">
              <a:spcBef>
                <a:spcPts val="900"/>
              </a:spcBef>
              <a:buNone/>
            </a:pPr>
            <a:r>
              <a:rPr lang="en-US" sz="2400" b="1" dirty="0" smtClean="0"/>
              <a:t>Quality Assurance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Uses an identified set of standards/metrics to review performance and monitor </a:t>
            </a:r>
            <a:r>
              <a:rPr lang="en-US" dirty="0" smtClean="0"/>
              <a:t>processes i.e</a:t>
            </a:r>
            <a:r>
              <a:rPr lang="en-US" dirty="0" smtClean="0"/>
              <a:t>., utilization review, risk management, infection control, credentialing, accreditation and etc…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900"/>
              </a:spcBef>
              <a:buNone/>
            </a:pPr>
            <a:r>
              <a:rPr lang="en-US" sz="2400" b="1" dirty="0" smtClean="0"/>
              <a:t>Quality Improvement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Process of collecting and using valid data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Understand the current level of quality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Identify gaps between actual quality and expected quality for that setting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Introduce changes in the care system (affecting inputs and processes of care)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Frequently measuring the effect of those changes on health outcomes </a:t>
            </a:r>
            <a:r>
              <a:rPr lang="en-US" dirty="0" smtClean="0"/>
              <a:t>and </a:t>
            </a:r>
            <a:r>
              <a:rPr lang="en-US" dirty="0" smtClean="0"/>
              <a:t>system performance</a:t>
            </a: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5" y="1132383"/>
            <a:ext cx="3247400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Quality Management Expectations                               for Ryan White Recipients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300" b="1" dirty="0" smtClean="0">
                <a:solidFill>
                  <a:schemeClr val="bg1"/>
                </a:solidFill>
              </a:rPr>
              <a:t>(</a:t>
            </a:r>
            <a:r>
              <a:rPr lang="en-US" sz="1300" b="1" i="1" dirty="0" smtClean="0">
                <a:solidFill>
                  <a:schemeClr val="bg1"/>
                </a:solidFill>
              </a:rPr>
              <a:t>everything you need to know about PCN # 15-02)</a:t>
            </a:r>
            <a:endParaRPr lang="en-US" sz="1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479" y="1661848"/>
            <a:ext cx="8107801" cy="3766185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What is PCN?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i="1" u="sng" dirty="0" smtClean="0"/>
              <a:t>P</a:t>
            </a:r>
            <a:r>
              <a:rPr lang="en-US" dirty="0" smtClean="0"/>
              <a:t>olicy </a:t>
            </a:r>
            <a:r>
              <a:rPr lang="en-US" b="1" i="1" u="sng" dirty="0" smtClean="0"/>
              <a:t>C</a:t>
            </a:r>
            <a:r>
              <a:rPr lang="en-US" dirty="0" smtClean="0"/>
              <a:t>larification </a:t>
            </a:r>
            <a:r>
              <a:rPr lang="en-US" b="1" i="1" u="sng" dirty="0" smtClean="0"/>
              <a:t>N</a:t>
            </a:r>
            <a:r>
              <a:rPr lang="en-US" dirty="0" smtClean="0"/>
              <a:t>otice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Reference documents: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PCN #15-02 Clinical Quality Management Policy Clarification Notice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FAQs: Clinical Quality Management Policy Clarification Notice                           (Released 12/01/2015)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2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RWHAP Expectations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(PCN #15-02)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831" y="674129"/>
            <a:ext cx="7315200" cy="55005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RWHAP Parts A-D are required to establish a clinical quality management (CQM) program to ensure grant- funded services are consistent with the most recent Health and Human Services (HHS) guidelines for the treatment of HIV and related Opportunistic Infections (OIs)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Implement strategies to improve the access to and quality of HIV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CQM is a major component that HRSA/HAB supports to optimize health outcomes and reduce HIV incidence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Services Quality Manager’s responsibility to work with sub recipients to implement, monitor and provide needed data on the CQM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Includes all services, including clinical and support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PCN #15-02: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Components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of an effective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QM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131" y="864108"/>
            <a:ext cx="7315200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Infrastructure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Performance Measurement &amp;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Quality Improvement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6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Infrastructure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497" y="-373321"/>
            <a:ext cx="8547608" cy="4929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Principle: </a:t>
            </a:r>
          </a:p>
          <a:p>
            <a:pPr marL="0" indent="0" algn="ctr">
              <a:buNone/>
            </a:pPr>
            <a:r>
              <a:rPr lang="en-US" sz="2800" dirty="0" smtClean="0"/>
              <a:t>Infrastructure enhances systematic implementation of improvement activities</a:t>
            </a:r>
            <a:endParaRPr lang="en-US" sz="28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452410" y="2802148"/>
            <a:ext cx="4249782" cy="2920860"/>
            <a:chOff x="384" y="672"/>
            <a:chExt cx="4848" cy="336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672"/>
              <a:ext cx="2544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flipV="1">
              <a:off x="384" y="3264"/>
              <a:ext cx="4848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36" y="3406"/>
              <a:ext cx="274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Verdana" charset="0"/>
                </a:rPr>
                <a:t>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2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064" y="2050963"/>
            <a:ext cx="3978972" cy="264158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PCN#15-02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Components of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Quality Infrastructure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538" y="1078136"/>
            <a:ext cx="10753725" cy="4587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Leadership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Quality Committee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Quality Plan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Dedicated Staffing (and delineated roles)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31" y="1078136"/>
            <a:ext cx="1461389" cy="108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014" y="4428320"/>
            <a:ext cx="1343406" cy="957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44" y="3330304"/>
            <a:ext cx="1327683" cy="1001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35" y="217559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1603</TotalTime>
  <Words>1429</Words>
  <Application>Microsoft Office PowerPoint</Application>
  <PresentationFormat>Widescreen</PresentationFormat>
  <Paragraphs>201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Corbel</vt:lpstr>
      <vt:lpstr>Verdana</vt:lpstr>
      <vt:lpstr>Wingdings</vt:lpstr>
      <vt:lpstr>Wingdings 2</vt:lpstr>
      <vt:lpstr>Metropolitan</vt:lpstr>
      <vt:lpstr>Frame</vt:lpstr>
      <vt:lpstr>PowerPoint Presentation</vt:lpstr>
      <vt:lpstr>Outcomes</vt:lpstr>
      <vt:lpstr>What is Quality Improvement?</vt:lpstr>
      <vt:lpstr>Quality Improvement  vs Quality Assurance</vt:lpstr>
      <vt:lpstr>Quality Management Expectations                               for Ryan White Recipients (everything you need to know about PCN # 15-02)</vt:lpstr>
      <vt:lpstr>RWHAP Expectations (PCN #15-02)</vt:lpstr>
      <vt:lpstr>PCN #15-02:  Components  of an effective  QM Program</vt:lpstr>
      <vt:lpstr>Infrastructure </vt:lpstr>
      <vt:lpstr>PCN#15-02  Components of  Quality Infrastructure</vt:lpstr>
      <vt:lpstr>Infrastructure Components cont’d…</vt:lpstr>
      <vt:lpstr>Performance  Measurement</vt:lpstr>
      <vt:lpstr>Performance  Measurement (PCN#15-02)</vt:lpstr>
      <vt:lpstr>Performance Measurement (PCN #15-02)</vt:lpstr>
      <vt:lpstr>Performance  Measurement</vt:lpstr>
      <vt:lpstr>Quality Improvement</vt:lpstr>
      <vt:lpstr>Quality Improvement</vt:lpstr>
      <vt:lpstr>Quality Improvement</vt:lpstr>
      <vt:lpstr>Quality Improvement (PCN #15-02)</vt:lpstr>
      <vt:lpstr> Service Standards </vt:lpstr>
      <vt:lpstr>Service Standards</vt:lpstr>
      <vt:lpstr>Technical Assistance Request  Form</vt:lpstr>
      <vt:lpstr>Next Steps</vt:lpstr>
      <vt:lpstr>In 2018,  you can expect</vt:lpstr>
      <vt:lpstr>Resources</vt:lpstr>
      <vt:lpstr>Contact Information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Diona Walker</dc:creator>
  <cp:lastModifiedBy>Ariel White</cp:lastModifiedBy>
  <cp:revision>96</cp:revision>
  <cp:lastPrinted>2018-08-15T14:19:53Z</cp:lastPrinted>
  <dcterms:created xsi:type="dcterms:W3CDTF">2018-07-24T17:53:11Z</dcterms:created>
  <dcterms:modified xsi:type="dcterms:W3CDTF">2018-08-16T13:39:18Z</dcterms:modified>
</cp:coreProperties>
</file>