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7"/>
  </p:notesMasterIdLst>
  <p:sldIdLst>
    <p:sldId id="256" r:id="rId2"/>
    <p:sldId id="268" r:id="rId3"/>
    <p:sldId id="266" r:id="rId4"/>
    <p:sldId id="267" r:id="rId5"/>
    <p:sldId id="319" r:id="rId6"/>
    <p:sldId id="259" r:id="rId7"/>
    <p:sldId id="280" r:id="rId8"/>
    <p:sldId id="293" r:id="rId9"/>
    <p:sldId id="287" r:id="rId10"/>
    <p:sldId id="289" r:id="rId11"/>
    <p:sldId id="323" r:id="rId12"/>
    <p:sldId id="300" r:id="rId13"/>
    <p:sldId id="320" r:id="rId14"/>
    <p:sldId id="321" r:id="rId15"/>
    <p:sldId id="345" r:id="rId16"/>
    <p:sldId id="324" r:id="rId17"/>
    <p:sldId id="325" r:id="rId18"/>
    <p:sldId id="327" r:id="rId19"/>
    <p:sldId id="328" r:id="rId20"/>
    <p:sldId id="329" r:id="rId21"/>
    <p:sldId id="330" r:id="rId22"/>
    <p:sldId id="331" r:id="rId23"/>
    <p:sldId id="332" r:id="rId24"/>
    <p:sldId id="333" r:id="rId25"/>
    <p:sldId id="342" r:id="rId26"/>
    <p:sldId id="343" r:id="rId27"/>
    <p:sldId id="344" r:id="rId28"/>
    <p:sldId id="352" r:id="rId29"/>
    <p:sldId id="334" r:id="rId30"/>
    <p:sldId id="347" r:id="rId31"/>
    <p:sldId id="350" r:id="rId32"/>
    <p:sldId id="365" r:id="rId33"/>
    <p:sldId id="366" r:id="rId34"/>
    <p:sldId id="376" r:id="rId35"/>
    <p:sldId id="351" r:id="rId36"/>
    <p:sldId id="364" r:id="rId37"/>
    <p:sldId id="353" r:id="rId38"/>
    <p:sldId id="355" r:id="rId39"/>
    <p:sldId id="359" r:id="rId40"/>
    <p:sldId id="362" r:id="rId41"/>
    <p:sldId id="336" r:id="rId42"/>
    <p:sldId id="371" r:id="rId43"/>
    <p:sldId id="367" r:id="rId44"/>
    <p:sldId id="368" r:id="rId45"/>
    <p:sldId id="369" r:id="rId46"/>
    <p:sldId id="373" r:id="rId47"/>
    <p:sldId id="375" r:id="rId48"/>
    <p:sldId id="337" r:id="rId49"/>
    <p:sldId id="338" r:id="rId50"/>
    <p:sldId id="339" r:id="rId51"/>
    <p:sldId id="340" r:id="rId52"/>
    <p:sldId id="341" r:id="rId53"/>
    <p:sldId id="372" r:id="rId54"/>
    <p:sldId id="317" r:id="rId55"/>
    <p:sldId id="37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nett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slhn.org\slhn\data\commhealth\HIV\QM\In+Care\Graphs%20&amp;%20Submission-Related\Benchmark_Data.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a:t>Medical Visit Frequency</a:t>
            </a:r>
          </a:p>
        </c:rich>
      </c:tx>
      <c:overlay val="0"/>
    </c:title>
    <c:autoTitleDeleted val="0"/>
    <c:plotArea>
      <c:layout/>
      <c:lineChart>
        <c:grouping val="standard"/>
        <c:varyColors val="0"/>
        <c:ser>
          <c:idx val="0"/>
          <c:order val="0"/>
          <c:marker>
            <c:symbol val="none"/>
          </c:marker>
          <c:cat>
            <c:numRef>
              <c:f>'MEDICAL VISIT FREQUENCY'!$C$37:$Y$37</c:f>
              <c:numCache>
                <c:formatCode>mmm\-yy</c:formatCode>
                <c:ptCount val="23"/>
                <c:pt idx="0">
                  <c:v>41061</c:v>
                </c:pt>
                <c:pt idx="1">
                  <c:v>41122</c:v>
                </c:pt>
                <c:pt idx="2">
                  <c:v>41183</c:v>
                </c:pt>
                <c:pt idx="3">
                  <c:v>41244</c:v>
                </c:pt>
                <c:pt idx="4">
                  <c:v>41306</c:v>
                </c:pt>
                <c:pt idx="5">
                  <c:v>41365</c:v>
                </c:pt>
                <c:pt idx="6">
                  <c:v>41426</c:v>
                </c:pt>
                <c:pt idx="7">
                  <c:v>41487</c:v>
                </c:pt>
                <c:pt idx="8">
                  <c:v>41548</c:v>
                </c:pt>
                <c:pt idx="9">
                  <c:v>41609</c:v>
                </c:pt>
                <c:pt idx="10">
                  <c:v>41730</c:v>
                </c:pt>
                <c:pt idx="11">
                  <c:v>41791</c:v>
                </c:pt>
                <c:pt idx="12">
                  <c:v>41852</c:v>
                </c:pt>
                <c:pt idx="13" formatCode="d\-mmm\-yy">
                  <c:v>41913</c:v>
                </c:pt>
                <c:pt idx="14">
                  <c:v>41974</c:v>
                </c:pt>
                <c:pt idx="15">
                  <c:v>42036</c:v>
                </c:pt>
                <c:pt idx="16">
                  <c:v>42095</c:v>
                </c:pt>
                <c:pt idx="17">
                  <c:v>42156</c:v>
                </c:pt>
                <c:pt idx="18">
                  <c:v>42278</c:v>
                </c:pt>
                <c:pt idx="19">
                  <c:v>42339</c:v>
                </c:pt>
                <c:pt idx="20">
                  <c:v>42401</c:v>
                </c:pt>
                <c:pt idx="21">
                  <c:v>42461</c:v>
                </c:pt>
                <c:pt idx="22">
                  <c:v>42522</c:v>
                </c:pt>
              </c:numCache>
            </c:numRef>
          </c:cat>
          <c:val>
            <c:numRef>
              <c:f>'MEDICAL VISIT FREQUENCY'!$C$38:$Y$38</c:f>
              <c:numCache>
                <c:formatCode>0%</c:formatCode>
                <c:ptCount val="23"/>
                <c:pt idx="0">
                  <c:v>0.68269999999999997</c:v>
                </c:pt>
                <c:pt idx="1">
                  <c:v>0.73909999999999998</c:v>
                </c:pt>
                <c:pt idx="2">
                  <c:v>0.7802</c:v>
                </c:pt>
                <c:pt idx="3">
                  <c:v>0.69469999999999998</c:v>
                </c:pt>
                <c:pt idx="4">
                  <c:v>0.63439999999999996</c:v>
                </c:pt>
                <c:pt idx="5">
                  <c:v>0.6774</c:v>
                </c:pt>
                <c:pt idx="6">
                  <c:v>0.64949999999999997</c:v>
                </c:pt>
                <c:pt idx="7">
                  <c:v>0.69699999999999995</c:v>
                </c:pt>
                <c:pt idx="8">
                  <c:v>0.82110000000000005</c:v>
                </c:pt>
                <c:pt idx="9">
                  <c:v>0.8478</c:v>
                </c:pt>
                <c:pt idx="10">
                  <c:v>0.91400000000000003</c:v>
                </c:pt>
                <c:pt idx="11">
                  <c:v>0.85580000000000001</c:v>
                </c:pt>
                <c:pt idx="12">
                  <c:v>0.92310000000000003</c:v>
                </c:pt>
                <c:pt idx="13">
                  <c:v>0.9</c:v>
                </c:pt>
                <c:pt idx="14">
                  <c:v>0.87</c:v>
                </c:pt>
                <c:pt idx="15">
                  <c:v>0.95</c:v>
                </c:pt>
                <c:pt idx="16">
                  <c:v>0.92</c:v>
                </c:pt>
                <c:pt idx="17">
                  <c:v>0.89</c:v>
                </c:pt>
                <c:pt idx="18">
                  <c:v>0.96</c:v>
                </c:pt>
                <c:pt idx="19">
                  <c:v>0.9</c:v>
                </c:pt>
                <c:pt idx="20">
                  <c:v>0.93</c:v>
                </c:pt>
                <c:pt idx="21">
                  <c:v>0.95</c:v>
                </c:pt>
                <c:pt idx="22">
                  <c:v>0.92</c:v>
                </c:pt>
              </c:numCache>
            </c:numRef>
          </c:val>
          <c:smooth val="0"/>
        </c:ser>
        <c:dLbls>
          <c:showLegendKey val="0"/>
          <c:showVal val="0"/>
          <c:showCatName val="0"/>
          <c:showSerName val="0"/>
          <c:showPercent val="0"/>
          <c:showBubbleSize val="0"/>
        </c:dLbls>
        <c:smooth val="0"/>
        <c:axId val="205684768"/>
        <c:axId val="205412392"/>
      </c:lineChart>
      <c:dateAx>
        <c:axId val="205684768"/>
        <c:scaling>
          <c:orientation val="minMax"/>
        </c:scaling>
        <c:delete val="0"/>
        <c:axPos val="b"/>
        <c:title>
          <c:tx>
            <c:rich>
              <a:bodyPr/>
              <a:lstStyle/>
              <a:p>
                <a:pPr>
                  <a:defRPr/>
                </a:pPr>
                <a:r>
                  <a:rPr lang="en-US"/>
                  <a:t>Month</a:t>
                </a:r>
              </a:p>
            </c:rich>
          </c:tx>
          <c:overlay val="0"/>
        </c:title>
        <c:numFmt formatCode="mmm\-yy" sourceLinked="1"/>
        <c:majorTickMark val="out"/>
        <c:minorTickMark val="none"/>
        <c:tickLblPos val="nextTo"/>
        <c:crossAx val="205412392"/>
        <c:crosses val="autoZero"/>
        <c:auto val="1"/>
        <c:lblOffset val="100"/>
        <c:baseTimeUnit val="months"/>
      </c:dateAx>
      <c:valAx>
        <c:axId val="205412392"/>
        <c:scaling>
          <c:orientation val="minMax"/>
          <c:max val="1"/>
        </c:scaling>
        <c:delete val="0"/>
        <c:axPos val="l"/>
        <c:majorGridlines/>
        <c:title>
          <c:tx>
            <c:rich>
              <a:bodyPr rot="-5400000" vert="horz"/>
              <a:lstStyle/>
              <a:p>
                <a:pPr>
                  <a:defRPr/>
                </a:pPr>
                <a:r>
                  <a:rPr lang="en-US"/>
                  <a:t>Percentage (%)</a:t>
                </a:r>
              </a:p>
            </c:rich>
          </c:tx>
          <c:overlay val="0"/>
        </c:title>
        <c:numFmt formatCode="0%" sourceLinked="1"/>
        <c:majorTickMark val="out"/>
        <c:minorTickMark val="none"/>
        <c:tickLblPos val="nextTo"/>
        <c:crossAx val="205684768"/>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8AE184-5E72-462B-98B7-31981E914DE6}"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F3A88427-ED2B-45EF-8319-8F2AEA49CDCE}">
      <dgm:prSet phldrT="[Text]"/>
      <dgm:spPr>
        <a:solidFill>
          <a:srgbClr val="FF0000"/>
        </a:solidFill>
      </dgm:spPr>
      <dgm:t>
        <a:bodyPr/>
        <a:lstStyle/>
        <a:p>
          <a:r>
            <a:rPr lang="en-US"/>
            <a:t>Patient confirmed positive</a:t>
          </a:r>
        </a:p>
      </dgm:t>
    </dgm:pt>
    <dgm:pt modelId="{96D0CE3A-B001-43D5-8D01-69D81394F8B8}" type="parTrans" cxnId="{EF5DD706-7170-4E3C-9EA2-C56D5E2B16F6}">
      <dgm:prSet/>
      <dgm:spPr/>
      <dgm:t>
        <a:bodyPr/>
        <a:lstStyle/>
        <a:p>
          <a:endParaRPr lang="en-US"/>
        </a:p>
      </dgm:t>
    </dgm:pt>
    <dgm:pt modelId="{77E33C98-260B-4E3A-9656-58CDA4C16577}" type="sibTrans" cxnId="{EF5DD706-7170-4E3C-9EA2-C56D5E2B16F6}">
      <dgm:prSet/>
      <dgm:spPr/>
      <dgm:t>
        <a:bodyPr/>
        <a:lstStyle/>
        <a:p>
          <a:endParaRPr lang="en-US"/>
        </a:p>
      </dgm:t>
    </dgm:pt>
    <dgm:pt modelId="{1D53DFB9-CC90-4CC2-9A6E-59E08B3074A9}">
      <dgm:prSet phldrT="[Text]"/>
      <dgm:spPr/>
      <dgm:t>
        <a:bodyPr/>
        <a:lstStyle/>
        <a:p>
          <a:r>
            <a:rPr lang="en-US"/>
            <a:t>PN contacted by cellphone. DOB, First and last name, Phone number, DX date</a:t>
          </a:r>
        </a:p>
      </dgm:t>
    </dgm:pt>
    <dgm:pt modelId="{11CB7279-BF2B-4B49-8CEC-D709FB7A069C}" type="parTrans" cxnId="{96771B90-8D05-4440-A1D3-D203EDAE5BE8}">
      <dgm:prSet/>
      <dgm:spPr/>
      <dgm:t>
        <a:bodyPr/>
        <a:lstStyle/>
        <a:p>
          <a:endParaRPr lang="en-US"/>
        </a:p>
      </dgm:t>
    </dgm:pt>
    <dgm:pt modelId="{92CC436F-CF28-48C3-8026-C35002587313}" type="sibTrans" cxnId="{96771B90-8D05-4440-A1D3-D203EDAE5BE8}">
      <dgm:prSet/>
      <dgm:spPr/>
      <dgm:t>
        <a:bodyPr/>
        <a:lstStyle/>
        <a:p>
          <a:endParaRPr lang="en-US"/>
        </a:p>
      </dgm:t>
    </dgm:pt>
    <dgm:pt modelId="{CA892D78-076A-4233-BEFD-A70BB95EEC86}">
      <dgm:prSet phldrT="[Text]"/>
      <dgm:spPr/>
      <dgm:t>
        <a:bodyPr/>
        <a:lstStyle/>
        <a:p>
          <a:r>
            <a:rPr lang="en-US"/>
            <a:t>Appointment scheduled with provider, labs, eligibility.</a:t>
          </a:r>
        </a:p>
      </dgm:t>
    </dgm:pt>
    <dgm:pt modelId="{8666D45D-0893-46E3-ACBA-26CAA67EA6DC}" type="parTrans" cxnId="{5AE00E22-200E-435A-B9A8-62B0BF03E680}">
      <dgm:prSet/>
      <dgm:spPr/>
      <dgm:t>
        <a:bodyPr/>
        <a:lstStyle/>
        <a:p>
          <a:endParaRPr lang="en-US"/>
        </a:p>
      </dgm:t>
    </dgm:pt>
    <dgm:pt modelId="{D51636B9-1CCE-4938-9C8B-DEF0C7331CC0}" type="sibTrans" cxnId="{5AE00E22-200E-435A-B9A8-62B0BF03E680}">
      <dgm:prSet/>
      <dgm:spPr/>
      <dgm:t>
        <a:bodyPr/>
        <a:lstStyle/>
        <a:p>
          <a:endParaRPr lang="en-US"/>
        </a:p>
      </dgm:t>
    </dgm:pt>
    <dgm:pt modelId="{62640E1D-316D-4EA6-9F1A-A7EC3F48BEDC}">
      <dgm:prSet phldrT="[Text]"/>
      <dgm:spPr/>
      <dgm:t>
        <a:bodyPr/>
        <a:lstStyle/>
        <a:p>
          <a:r>
            <a:rPr lang="en-US"/>
            <a:t>DIS called to verify that the patient is truly treatment naive/newly dx.</a:t>
          </a:r>
        </a:p>
      </dgm:t>
    </dgm:pt>
    <dgm:pt modelId="{43FA46EC-1CFB-4BB5-8875-CA5F0470CB7C}" type="parTrans" cxnId="{BD7FD847-CE4C-4E7C-BA56-22304A9AD49E}">
      <dgm:prSet/>
      <dgm:spPr/>
      <dgm:t>
        <a:bodyPr/>
        <a:lstStyle/>
        <a:p>
          <a:endParaRPr lang="en-US"/>
        </a:p>
      </dgm:t>
    </dgm:pt>
    <dgm:pt modelId="{A958A5C1-2B3C-4BCD-91CB-96A18B870FA4}" type="sibTrans" cxnId="{BD7FD847-CE4C-4E7C-BA56-22304A9AD49E}">
      <dgm:prSet/>
      <dgm:spPr/>
      <dgm:t>
        <a:bodyPr/>
        <a:lstStyle/>
        <a:p>
          <a:endParaRPr lang="en-US"/>
        </a:p>
      </dgm:t>
    </dgm:pt>
    <dgm:pt modelId="{531BF297-70BB-4B56-B680-0E31015300FC}">
      <dgm:prSet phldrT="[Text]"/>
      <dgm:spPr/>
      <dgm:t>
        <a:bodyPr/>
        <a:lstStyle/>
        <a:p>
          <a:r>
            <a:rPr lang="en-US"/>
            <a:t>Uber transportation for patient arranged if needed.</a:t>
          </a:r>
        </a:p>
      </dgm:t>
    </dgm:pt>
    <dgm:pt modelId="{7C17F2AE-569C-496C-820E-1F442E25299A}" type="parTrans" cxnId="{AD237A4D-4BDC-47A0-9C25-EED6A130366B}">
      <dgm:prSet/>
      <dgm:spPr/>
      <dgm:t>
        <a:bodyPr/>
        <a:lstStyle/>
        <a:p>
          <a:endParaRPr lang="en-US"/>
        </a:p>
      </dgm:t>
    </dgm:pt>
    <dgm:pt modelId="{FEB4211F-3151-403F-BAB8-D8B7A83F1BDF}" type="sibTrans" cxnId="{AD237A4D-4BDC-47A0-9C25-EED6A130366B}">
      <dgm:prSet/>
      <dgm:spPr/>
      <dgm:t>
        <a:bodyPr/>
        <a:lstStyle/>
        <a:p>
          <a:endParaRPr lang="en-US"/>
        </a:p>
      </dgm:t>
    </dgm:pt>
    <dgm:pt modelId="{E05B1B2A-4FE0-4A1C-83BB-7567E99FE738}">
      <dgm:prSet phldrT="[Text]"/>
      <dgm:spPr/>
      <dgm:t>
        <a:bodyPr/>
        <a:lstStyle/>
        <a:p>
          <a:r>
            <a:rPr lang="en-US"/>
            <a:t>Patient completes registration form, fqhc form, signs consents. </a:t>
          </a:r>
        </a:p>
      </dgm:t>
    </dgm:pt>
    <dgm:pt modelId="{0F1CD567-A84E-42C5-83DE-E3BD6211F29F}" type="parTrans" cxnId="{1732BFA8-4F14-42FE-B72A-494B0262D5F5}">
      <dgm:prSet/>
      <dgm:spPr/>
      <dgm:t>
        <a:bodyPr/>
        <a:lstStyle/>
        <a:p>
          <a:endParaRPr lang="en-US"/>
        </a:p>
      </dgm:t>
    </dgm:pt>
    <dgm:pt modelId="{217DBE2B-DE81-4CDF-824A-65C59B363F23}" type="sibTrans" cxnId="{1732BFA8-4F14-42FE-B72A-494B0262D5F5}">
      <dgm:prSet/>
      <dgm:spPr/>
      <dgm:t>
        <a:bodyPr/>
        <a:lstStyle/>
        <a:p>
          <a:endParaRPr lang="en-US"/>
        </a:p>
      </dgm:t>
    </dgm:pt>
    <dgm:pt modelId="{1111625C-927B-4570-8998-1FF9CB02A487}">
      <dgm:prSet phldrT="[Text]"/>
      <dgm:spPr/>
      <dgm:t>
        <a:bodyPr/>
        <a:lstStyle/>
        <a:p>
          <a:r>
            <a:rPr lang="en-US"/>
            <a:t>If patient has active Medicaid, send rx to Avita and pick it up same day.</a:t>
          </a:r>
        </a:p>
      </dgm:t>
    </dgm:pt>
    <dgm:pt modelId="{CEDD67EE-1F1B-4738-8ED5-BEA2736C000F}" type="parTrans" cxnId="{D889E4C8-F943-486C-B3B3-5979745E04D7}">
      <dgm:prSet/>
      <dgm:spPr/>
      <dgm:t>
        <a:bodyPr/>
        <a:lstStyle/>
        <a:p>
          <a:endParaRPr lang="en-US"/>
        </a:p>
      </dgm:t>
    </dgm:pt>
    <dgm:pt modelId="{6821CF4B-4179-4667-971A-66F3B5011A2D}" type="sibTrans" cxnId="{D889E4C8-F943-486C-B3B3-5979745E04D7}">
      <dgm:prSet/>
      <dgm:spPr/>
      <dgm:t>
        <a:bodyPr/>
        <a:lstStyle/>
        <a:p>
          <a:endParaRPr lang="en-US"/>
        </a:p>
      </dgm:t>
    </dgm:pt>
    <dgm:pt modelId="{D49C8E3D-852B-455A-AA0D-3EC84ACB675A}">
      <dgm:prSet phldrT="[Text]"/>
      <dgm:spPr/>
      <dgm:t>
        <a:bodyPr/>
        <a:lstStyle/>
        <a:p>
          <a:r>
            <a:rPr lang="en-US"/>
            <a:t>Intake labs drawn.</a:t>
          </a:r>
        </a:p>
      </dgm:t>
    </dgm:pt>
    <dgm:pt modelId="{19BE9ACA-8EC9-47C4-926D-CB4361C93002}" type="parTrans" cxnId="{58EBE2C4-9513-4427-8726-0772D7815646}">
      <dgm:prSet/>
      <dgm:spPr/>
      <dgm:t>
        <a:bodyPr/>
        <a:lstStyle/>
        <a:p>
          <a:endParaRPr lang="en-US"/>
        </a:p>
      </dgm:t>
    </dgm:pt>
    <dgm:pt modelId="{452E3C0D-332A-4E8C-B27A-87A06C606D4B}" type="sibTrans" cxnId="{58EBE2C4-9513-4427-8726-0772D7815646}">
      <dgm:prSet/>
      <dgm:spPr/>
      <dgm:t>
        <a:bodyPr/>
        <a:lstStyle/>
        <a:p>
          <a:endParaRPr lang="en-US"/>
        </a:p>
      </dgm:t>
    </dgm:pt>
    <dgm:pt modelId="{60C3CD38-5419-4A04-9F19-3501D7B932AC}">
      <dgm:prSet phldrT="[Text]"/>
      <dgm:spPr>
        <a:solidFill>
          <a:schemeClr val="accent6">
            <a:lumMod val="75000"/>
          </a:schemeClr>
        </a:solidFill>
      </dgm:spPr>
      <dgm:t>
        <a:bodyPr/>
        <a:lstStyle/>
        <a:p>
          <a:r>
            <a:rPr lang="en-US"/>
            <a:t>Provider dispenses first dose of ARVs in office and explains the importance of adherence.</a:t>
          </a:r>
        </a:p>
      </dgm:t>
    </dgm:pt>
    <dgm:pt modelId="{EDAF7088-8125-4C03-AA40-AA35DD76B23C}" type="parTrans" cxnId="{96BF5F84-E318-400A-9DB5-E2C9179919E7}">
      <dgm:prSet/>
      <dgm:spPr/>
      <dgm:t>
        <a:bodyPr/>
        <a:lstStyle/>
        <a:p>
          <a:endParaRPr lang="en-US"/>
        </a:p>
      </dgm:t>
    </dgm:pt>
    <dgm:pt modelId="{A0CDE407-E0D1-4342-9354-E15B9007E176}" type="sibTrans" cxnId="{96BF5F84-E318-400A-9DB5-E2C9179919E7}">
      <dgm:prSet/>
      <dgm:spPr/>
      <dgm:t>
        <a:bodyPr/>
        <a:lstStyle/>
        <a:p>
          <a:endParaRPr lang="en-US"/>
        </a:p>
      </dgm:t>
    </dgm:pt>
    <dgm:pt modelId="{C6915D02-08E0-4BA7-A0B9-6B5AA1CCBCA7}">
      <dgm:prSet phldrT="[Text]"/>
      <dgm:spPr/>
      <dgm:t>
        <a:bodyPr/>
        <a:lstStyle/>
        <a:p>
          <a:r>
            <a:rPr lang="en-US"/>
            <a:t>Patient completes Ryan White paperwork and Medicaid app/ LAHAP app as needed. Future assessment scheduled with case manager.</a:t>
          </a:r>
        </a:p>
      </dgm:t>
    </dgm:pt>
    <dgm:pt modelId="{F3C26365-D943-483B-9781-4845DD0D791B}" type="parTrans" cxnId="{FAB345D3-ACC8-425A-9ECC-F5E612388D75}">
      <dgm:prSet/>
      <dgm:spPr/>
      <dgm:t>
        <a:bodyPr/>
        <a:lstStyle/>
        <a:p>
          <a:endParaRPr lang="en-US"/>
        </a:p>
      </dgm:t>
    </dgm:pt>
    <dgm:pt modelId="{CC6E4EDA-AE84-4637-A58C-DD46D3B5DF3C}" type="sibTrans" cxnId="{FAB345D3-ACC8-425A-9ECC-F5E612388D75}">
      <dgm:prSet/>
      <dgm:spPr/>
      <dgm:t>
        <a:bodyPr/>
        <a:lstStyle/>
        <a:p>
          <a:endParaRPr lang="en-US"/>
        </a:p>
      </dgm:t>
    </dgm:pt>
    <dgm:pt modelId="{7BFC959A-7EF6-4668-ACF4-CCF6C8CED3FD}">
      <dgm:prSet phldrT="[Text]"/>
      <dgm:spPr/>
      <dgm:t>
        <a:bodyPr/>
        <a:lstStyle/>
        <a:p>
          <a:r>
            <a:rPr lang="en-US"/>
            <a:t>Follow-up appt scheduled for 3-4 weeks with HIV-RNA repeated at that time.</a:t>
          </a:r>
        </a:p>
      </dgm:t>
    </dgm:pt>
    <dgm:pt modelId="{04CE325E-37F0-4960-A532-9EF2D834AB21}" type="parTrans" cxnId="{75ABF63F-930F-4453-82E4-EF3C4049BD24}">
      <dgm:prSet/>
      <dgm:spPr/>
      <dgm:t>
        <a:bodyPr/>
        <a:lstStyle/>
        <a:p>
          <a:endParaRPr lang="en-US"/>
        </a:p>
      </dgm:t>
    </dgm:pt>
    <dgm:pt modelId="{8A9C1CFC-AB1F-475F-A0CE-BC9EAFF29739}" type="sibTrans" cxnId="{75ABF63F-930F-4453-82E4-EF3C4049BD24}">
      <dgm:prSet/>
      <dgm:spPr/>
      <dgm:t>
        <a:bodyPr/>
        <a:lstStyle/>
        <a:p>
          <a:endParaRPr lang="en-US"/>
        </a:p>
      </dgm:t>
    </dgm:pt>
    <dgm:pt modelId="{D3424BF8-F5BD-4784-9439-C9C7FDC802A5}">
      <dgm:prSet phldrT="[Text]"/>
      <dgm:spPr/>
      <dgm:t>
        <a:bodyPr/>
        <a:lstStyle/>
        <a:p>
          <a:r>
            <a:rPr lang="en-US"/>
            <a:t>Linkage coordinator verifies that the patient attends the follow up provider visit. Then patient is referred to CHWs for future follow up.</a:t>
          </a:r>
        </a:p>
      </dgm:t>
    </dgm:pt>
    <dgm:pt modelId="{C7E0714A-F5E3-4C54-A45F-23322910B853}" type="parTrans" cxnId="{2CD1E0EF-B7BB-4031-AF5D-E17E9902C538}">
      <dgm:prSet/>
      <dgm:spPr/>
      <dgm:t>
        <a:bodyPr/>
        <a:lstStyle/>
        <a:p>
          <a:endParaRPr lang="en-US"/>
        </a:p>
      </dgm:t>
    </dgm:pt>
    <dgm:pt modelId="{70BC1E56-22B1-4929-B336-90C0EDE81E99}" type="sibTrans" cxnId="{2CD1E0EF-B7BB-4031-AF5D-E17E9902C538}">
      <dgm:prSet/>
      <dgm:spPr/>
      <dgm:t>
        <a:bodyPr/>
        <a:lstStyle/>
        <a:p>
          <a:endParaRPr lang="en-US"/>
        </a:p>
      </dgm:t>
    </dgm:pt>
    <dgm:pt modelId="{878FCF45-2361-4FFF-B9BF-642A746EFD65}" type="pres">
      <dgm:prSet presAssocID="{508AE184-5E72-462B-98B7-31981E914DE6}" presName="diagram" presStyleCnt="0">
        <dgm:presLayoutVars>
          <dgm:dir/>
          <dgm:resizeHandles val="exact"/>
        </dgm:presLayoutVars>
      </dgm:prSet>
      <dgm:spPr/>
      <dgm:t>
        <a:bodyPr/>
        <a:lstStyle/>
        <a:p>
          <a:endParaRPr lang="en-US"/>
        </a:p>
      </dgm:t>
    </dgm:pt>
    <dgm:pt modelId="{A8DE5F13-3E4A-44CB-BE21-486E3A895AAC}" type="pres">
      <dgm:prSet presAssocID="{F3A88427-ED2B-45EF-8319-8F2AEA49CDCE}" presName="node" presStyleLbl="node1" presStyleIdx="0" presStyleCnt="12">
        <dgm:presLayoutVars>
          <dgm:bulletEnabled val="1"/>
        </dgm:presLayoutVars>
      </dgm:prSet>
      <dgm:spPr>
        <a:prstGeom prst="plus">
          <a:avLst/>
        </a:prstGeom>
      </dgm:spPr>
      <dgm:t>
        <a:bodyPr/>
        <a:lstStyle/>
        <a:p>
          <a:endParaRPr lang="en-US"/>
        </a:p>
      </dgm:t>
    </dgm:pt>
    <dgm:pt modelId="{CC438319-3AD0-49E8-8381-A39C4BF9BD0F}" type="pres">
      <dgm:prSet presAssocID="{77E33C98-260B-4E3A-9656-58CDA4C16577}" presName="sibTrans" presStyleLbl="sibTrans2D1" presStyleIdx="0" presStyleCnt="11"/>
      <dgm:spPr/>
      <dgm:t>
        <a:bodyPr/>
        <a:lstStyle/>
        <a:p>
          <a:endParaRPr lang="en-US"/>
        </a:p>
      </dgm:t>
    </dgm:pt>
    <dgm:pt modelId="{78AE7FE6-63AB-47D8-9283-3997BBC33722}" type="pres">
      <dgm:prSet presAssocID="{77E33C98-260B-4E3A-9656-58CDA4C16577}" presName="connectorText" presStyleLbl="sibTrans2D1" presStyleIdx="0" presStyleCnt="11"/>
      <dgm:spPr/>
      <dgm:t>
        <a:bodyPr/>
        <a:lstStyle/>
        <a:p>
          <a:endParaRPr lang="en-US"/>
        </a:p>
      </dgm:t>
    </dgm:pt>
    <dgm:pt modelId="{5951936E-1E30-4906-A12C-797E41035687}" type="pres">
      <dgm:prSet presAssocID="{1D53DFB9-CC90-4CC2-9A6E-59E08B3074A9}" presName="node" presStyleLbl="node1" presStyleIdx="1" presStyleCnt="12">
        <dgm:presLayoutVars>
          <dgm:bulletEnabled val="1"/>
        </dgm:presLayoutVars>
      </dgm:prSet>
      <dgm:spPr/>
      <dgm:t>
        <a:bodyPr/>
        <a:lstStyle/>
        <a:p>
          <a:endParaRPr lang="en-US"/>
        </a:p>
      </dgm:t>
    </dgm:pt>
    <dgm:pt modelId="{7FB7D0B7-C4B5-4EC3-9ABA-EB40EDD2BA71}" type="pres">
      <dgm:prSet presAssocID="{92CC436F-CF28-48C3-8026-C35002587313}" presName="sibTrans" presStyleLbl="sibTrans2D1" presStyleIdx="1" presStyleCnt="11"/>
      <dgm:spPr/>
      <dgm:t>
        <a:bodyPr/>
        <a:lstStyle/>
        <a:p>
          <a:endParaRPr lang="en-US"/>
        </a:p>
      </dgm:t>
    </dgm:pt>
    <dgm:pt modelId="{F1C61956-7E40-4AF4-859C-BF2BE105D1BC}" type="pres">
      <dgm:prSet presAssocID="{92CC436F-CF28-48C3-8026-C35002587313}" presName="connectorText" presStyleLbl="sibTrans2D1" presStyleIdx="1" presStyleCnt="11"/>
      <dgm:spPr/>
      <dgm:t>
        <a:bodyPr/>
        <a:lstStyle/>
        <a:p>
          <a:endParaRPr lang="en-US"/>
        </a:p>
      </dgm:t>
    </dgm:pt>
    <dgm:pt modelId="{30FD88B6-22B9-4881-9133-610F8AE106F6}" type="pres">
      <dgm:prSet presAssocID="{CA892D78-076A-4233-BEFD-A70BB95EEC86}" presName="node" presStyleLbl="node1" presStyleIdx="2" presStyleCnt="12">
        <dgm:presLayoutVars>
          <dgm:bulletEnabled val="1"/>
        </dgm:presLayoutVars>
      </dgm:prSet>
      <dgm:spPr/>
      <dgm:t>
        <a:bodyPr/>
        <a:lstStyle/>
        <a:p>
          <a:endParaRPr lang="en-US"/>
        </a:p>
      </dgm:t>
    </dgm:pt>
    <dgm:pt modelId="{2B8D6849-90A4-4F77-ACFC-523517C03DEE}" type="pres">
      <dgm:prSet presAssocID="{D51636B9-1CCE-4938-9C8B-DEF0C7331CC0}" presName="sibTrans" presStyleLbl="sibTrans2D1" presStyleIdx="2" presStyleCnt="11"/>
      <dgm:spPr/>
      <dgm:t>
        <a:bodyPr/>
        <a:lstStyle/>
        <a:p>
          <a:endParaRPr lang="en-US"/>
        </a:p>
      </dgm:t>
    </dgm:pt>
    <dgm:pt modelId="{547857CF-DBD3-442A-9488-D47672E715E8}" type="pres">
      <dgm:prSet presAssocID="{D51636B9-1CCE-4938-9C8B-DEF0C7331CC0}" presName="connectorText" presStyleLbl="sibTrans2D1" presStyleIdx="2" presStyleCnt="11"/>
      <dgm:spPr/>
      <dgm:t>
        <a:bodyPr/>
        <a:lstStyle/>
        <a:p>
          <a:endParaRPr lang="en-US"/>
        </a:p>
      </dgm:t>
    </dgm:pt>
    <dgm:pt modelId="{5205F885-D95B-4342-A687-B7CDFC649951}" type="pres">
      <dgm:prSet presAssocID="{62640E1D-316D-4EA6-9F1A-A7EC3F48BEDC}" presName="node" presStyleLbl="node1" presStyleIdx="3" presStyleCnt="12">
        <dgm:presLayoutVars>
          <dgm:bulletEnabled val="1"/>
        </dgm:presLayoutVars>
      </dgm:prSet>
      <dgm:spPr/>
      <dgm:t>
        <a:bodyPr/>
        <a:lstStyle/>
        <a:p>
          <a:endParaRPr lang="en-US"/>
        </a:p>
      </dgm:t>
    </dgm:pt>
    <dgm:pt modelId="{8EB1F546-16D6-4ECE-AC51-4C40E90D6E4B}" type="pres">
      <dgm:prSet presAssocID="{A958A5C1-2B3C-4BCD-91CB-96A18B870FA4}" presName="sibTrans" presStyleLbl="sibTrans2D1" presStyleIdx="3" presStyleCnt="11"/>
      <dgm:spPr/>
      <dgm:t>
        <a:bodyPr/>
        <a:lstStyle/>
        <a:p>
          <a:endParaRPr lang="en-US"/>
        </a:p>
      </dgm:t>
    </dgm:pt>
    <dgm:pt modelId="{F9771C12-3F93-4DE9-B81B-189FB36C2D10}" type="pres">
      <dgm:prSet presAssocID="{A958A5C1-2B3C-4BCD-91CB-96A18B870FA4}" presName="connectorText" presStyleLbl="sibTrans2D1" presStyleIdx="3" presStyleCnt="11"/>
      <dgm:spPr/>
      <dgm:t>
        <a:bodyPr/>
        <a:lstStyle/>
        <a:p>
          <a:endParaRPr lang="en-US"/>
        </a:p>
      </dgm:t>
    </dgm:pt>
    <dgm:pt modelId="{E9B7C216-387C-4CD5-A039-B6B2CECE9C7B}" type="pres">
      <dgm:prSet presAssocID="{531BF297-70BB-4B56-B680-0E31015300FC}" presName="node" presStyleLbl="node1" presStyleIdx="4" presStyleCnt="12">
        <dgm:presLayoutVars>
          <dgm:bulletEnabled val="1"/>
        </dgm:presLayoutVars>
      </dgm:prSet>
      <dgm:spPr>
        <a:prstGeom prst="flowChartPreparation">
          <a:avLst/>
        </a:prstGeom>
      </dgm:spPr>
      <dgm:t>
        <a:bodyPr/>
        <a:lstStyle/>
        <a:p>
          <a:endParaRPr lang="en-US"/>
        </a:p>
      </dgm:t>
    </dgm:pt>
    <dgm:pt modelId="{17D61972-D058-40C5-A1AC-6C2D8D806BC3}" type="pres">
      <dgm:prSet presAssocID="{FEB4211F-3151-403F-BAB8-D8B7A83F1BDF}" presName="sibTrans" presStyleLbl="sibTrans2D1" presStyleIdx="4" presStyleCnt="11"/>
      <dgm:spPr/>
      <dgm:t>
        <a:bodyPr/>
        <a:lstStyle/>
        <a:p>
          <a:endParaRPr lang="en-US"/>
        </a:p>
      </dgm:t>
    </dgm:pt>
    <dgm:pt modelId="{81364C74-F3E8-48E3-9F41-B6B782A48436}" type="pres">
      <dgm:prSet presAssocID="{FEB4211F-3151-403F-BAB8-D8B7A83F1BDF}" presName="connectorText" presStyleLbl="sibTrans2D1" presStyleIdx="4" presStyleCnt="11"/>
      <dgm:spPr/>
      <dgm:t>
        <a:bodyPr/>
        <a:lstStyle/>
        <a:p>
          <a:endParaRPr lang="en-US"/>
        </a:p>
      </dgm:t>
    </dgm:pt>
    <dgm:pt modelId="{60852852-5748-49C8-8245-38FF637408F6}" type="pres">
      <dgm:prSet presAssocID="{E05B1B2A-4FE0-4A1C-83BB-7567E99FE738}" presName="node" presStyleLbl="node1" presStyleIdx="5" presStyleCnt="12">
        <dgm:presLayoutVars>
          <dgm:bulletEnabled val="1"/>
        </dgm:presLayoutVars>
      </dgm:prSet>
      <dgm:spPr>
        <a:prstGeom prst="flowChartMultidocument">
          <a:avLst/>
        </a:prstGeom>
      </dgm:spPr>
      <dgm:t>
        <a:bodyPr/>
        <a:lstStyle/>
        <a:p>
          <a:endParaRPr lang="en-US"/>
        </a:p>
      </dgm:t>
    </dgm:pt>
    <dgm:pt modelId="{57B93EF5-D25C-478A-81CC-C158C15A64A7}" type="pres">
      <dgm:prSet presAssocID="{217DBE2B-DE81-4CDF-824A-65C59B363F23}" presName="sibTrans" presStyleLbl="sibTrans2D1" presStyleIdx="5" presStyleCnt="11"/>
      <dgm:spPr/>
      <dgm:t>
        <a:bodyPr/>
        <a:lstStyle/>
        <a:p>
          <a:endParaRPr lang="en-US"/>
        </a:p>
      </dgm:t>
    </dgm:pt>
    <dgm:pt modelId="{8B5B48C3-19CB-49AB-A2F9-A06A97228EBE}" type="pres">
      <dgm:prSet presAssocID="{217DBE2B-DE81-4CDF-824A-65C59B363F23}" presName="connectorText" presStyleLbl="sibTrans2D1" presStyleIdx="5" presStyleCnt="11"/>
      <dgm:spPr/>
      <dgm:t>
        <a:bodyPr/>
        <a:lstStyle/>
        <a:p>
          <a:endParaRPr lang="en-US"/>
        </a:p>
      </dgm:t>
    </dgm:pt>
    <dgm:pt modelId="{2175BFEF-273F-427A-97E3-3509A1B8382F}" type="pres">
      <dgm:prSet presAssocID="{1111625C-927B-4570-8998-1FF9CB02A487}" presName="node" presStyleLbl="node1" presStyleIdx="6" presStyleCnt="12">
        <dgm:presLayoutVars>
          <dgm:bulletEnabled val="1"/>
        </dgm:presLayoutVars>
      </dgm:prSet>
      <dgm:spPr/>
      <dgm:t>
        <a:bodyPr/>
        <a:lstStyle/>
        <a:p>
          <a:endParaRPr lang="en-US"/>
        </a:p>
      </dgm:t>
    </dgm:pt>
    <dgm:pt modelId="{21F30C0B-71A6-4F6E-8127-8FCEB031FD7D}" type="pres">
      <dgm:prSet presAssocID="{6821CF4B-4179-4667-971A-66F3B5011A2D}" presName="sibTrans" presStyleLbl="sibTrans2D1" presStyleIdx="6" presStyleCnt="11"/>
      <dgm:spPr/>
      <dgm:t>
        <a:bodyPr/>
        <a:lstStyle/>
        <a:p>
          <a:endParaRPr lang="en-US"/>
        </a:p>
      </dgm:t>
    </dgm:pt>
    <dgm:pt modelId="{3474AB76-27E8-4172-81D3-B10E103A251A}" type="pres">
      <dgm:prSet presAssocID="{6821CF4B-4179-4667-971A-66F3B5011A2D}" presName="connectorText" presStyleLbl="sibTrans2D1" presStyleIdx="6" presStyleCnt="11"/>
      <dgm:spPr/>
      <dgm:t>
        <a:bodyPr/>
        <a:lstStyle/>
        <a:p>
          <a:endParaRPr lang="en-US"/>
        </a:p>
      </dgm:t>
    </dgm:pt>
    <dgm:pt modelId="{2F4162F5-6959-4997-BD34-E517FE90F415}" type="pres">
      <dgm:prSet presAssocID="{D49C8E3D-852B-455A-AA0D-3EC84ACB675A}" presName="node" presStyleLbl="node1" presStyleIdx="7" presStyleCnt="12">
        <dgm:presLayoutVars>
          <dgm:bulletEnabled val="1"/>
        </dgm:presLayoutVars>
      </dgm:prSet>
      <dgm:spPr/>
      <dgm:t>
        <a:bodyPr/>
        <a:lstStyle/>
        <a:p>
          <a:endParaRPr lang="en-US"/>
        </a:p>
      </dgm:t>
    </dgm:pt>
    <dgm:pt modelId="{08E105AA-5E8D-492E-AB2F-F1FC5A8441FE}" type="pres">
      <dgm:prSet presAssocID="{452E3C0D-332A-4E8C-B27A-87A06C606D4B}" presName="sibTrans" presStyleLbl="sibTrans2D1" presStyleIdx="7" presStyleCnt="11"/>
      <dgm:spPr/>
      <dgm:t>
        <a:bodyPr/>
        <a:lstStyle/>
        <a:p>
          <a:endParaRPr lang="en-US"/>
        </a:p>
      </dgm:t>
    </dgm:pt>
    <dgm:pt modelId="{F03603A7-EC5E-4CB5-8776-3F4A9B4921BE}" type="pres">
      <dgm:prSet presAssocID="{452E3C0D-332A-4E8C-B27A-87A06C606D4B}" presName="connectorText" presStyleLbl="sibTrans2D1" presStyleIdx="7" presStyleCnt="11"/>
      <dgm:spPr/>
      <dgm:t>
        <a:bodyPr/>
        <a:lstStyle/>
        <a:p>
          <a:endParaRPr lang="en-US"/>
        </a:p>
      </dgm:t>
    </dgm:pt>
    <dgm:pt modelId="{BC910E62-B297-45AC-BE51-06A1FFDE2605}" type="pres">
      <dgm:prSet presAssocID="{60C3CD38-5419-4A04-9F19-3501D7B932AC}" presName="node" presStyleLbl="node1" presStyleIdx="8" presStyleCnt="12">
        <dgm:presLayoutVars>
          <dgm:bulletEnabled val="1"/>
        </dgm:presLayoutVars>
      </dgm:prSet>
      <dgm:spPr>
        <a:prstGeom prst="flowChartPunchedTape">
          <a:avLst/>
        </a:prstGeom>
      </dgm:spPr>
      <dgm:t>
        <a:bodyPr/>
        <a:lstStyle/>
        <a:p>
          <a:endParaRPr lang="en-US"/>
        </a:p>
      </dgm:t>
    </dgm:pt>
    <dgm:pt modelId="{3CE5A2D0-537D-4DBF-BEA3-26DE24E88A18}" type="pres">
      <dgm:prSet presAssocID="{A0CDE407-E0D1-4342-9354-E15B9007E176}" presName="sibTrans" presStyleLbl="sibTrans2D1" presStyleIdx="8" presStyleCnt="11"/>
      <dgm:spPr/>
      <dgm:t>
        <a:bodyPr/>
        <a:lstStyle/>
        <a:p>
          <a:endParaRPr lang="en-US"/>
        </a:p>
      </dgm:t>
    </dgm:pt>
    <dgm:pt modelId="{CB8D2224-352E-41D1-BBAB-76B4ACBDC8E9}" type="pres">
      <dgm:prSet presAssocID="{A0CDE407-E0D1-4342-9354-E15B9007E176}" presName="connectorText" presStyleLbl="sibTrans2D1" presStyleIdx="8" presStyleCnt="11"/>
      <dgm:spPr/>
      <dgm:t>
        <a:bodyPr/>
        <a:lstStyle/>
        <a:p>
          <a:endParaRPr lang="en-US"/>
        </a:p>
      </dgm:t>
    </dgm:pt>
    <dgm:pt modelId="{4BCEC9EA-5878-4E29-8D30-11BB06654746}" type="pres">
      <dgm:prSet presAssocID="{7BFC959A-7EF6-4668-ACF4-CCF6C8CED3FD}" presName="node" presStyleLbl="node1" presStyleIdx="9" presStyleCnt="12">
        <dgm:presLayoutVars>
          <dgm:bulletEnabled val="1"/>
        </dgm:presLayoutVars>
      </dgm:prSet>
      <dgm:spPr/>
      <dgm:t>
        <a:bodyPr/>
        <a:lstStyle/>
        <a:p>
          <a:endParaRPr lang="en-US"/>
        </a:p>
      </dgm:t>
    </dgm:pt>
    <dgm:pt modelId="{69F3921C-9524-4E50-A452-FD721A1D64BA}" type="pres">
      <dgm:prSet presAssocID="{8A9C1CFC-AB1F-475F-A0CE-BC9EAFF29739}" presName="sibTrans" presStyleLbl="sibTrans2D1" presStyleIdx="9" presStyleCnt="11"/>
      <dgm:spPr/>
      <dgm:t>
        <a:bodyPr/>
        <a:lstStyle/>
        <a:p>
          <a:endParaRPr lang="en-US"/>
        </a:p>
      </dgm:t>
    </dgm:pt>
    <dgm:pt modelId="{1CEF0A60-A7E1-4A5F-A6E2-8E41049E4726}" type="pres">
      <dgm:prSet presAssocID="{8A9C1CFC-AB1F-475F-A0CE-BC9EAFF29739}" presName="connectorText" presStyleLbl="sibTrans2D1" presStyleIdx="9" presStyleCnt="11"/>
      <dgm:spPr/>
      <dgm:t>
        <a:bodyPr/>
        <a:lstStyle/>
        <a:p>
          <a:endParaRPr lang="en-US"/>
        </a:p>
      </dgm:t>
    </dgm:pt>
    <dgm:pt modelId="{FE57AC0D-1788-4096-BAA1-D612B1BE8390}" type="pres">
      <dgm:prSet presAssocID="{C6915D02-08E0-4BA7-A0B9-6B5AA1CCBCA7}" presName="node" presStyleLbl="node1" presStyleIdx="10" presStyleCnt="12">
        <dgm:presLayoutVars>
          <dgm:bulletEnabled val="1"/>
        </dgm:presLayoutVars>
      </dgm:prSet>
      <dgm:spPr/>
      <dgm:t>
        <a:bodyPr/>
        <a:lstStyle/>
        <a:p>
          <a:endParaRPr lang="en-US"/>
        </a:p>
      </dgm:t>
    </dgm:pt>
    <dgm:pt modelId="{E64F9B07-6E83-45FB-969D-0A8095875FB3}" type="pres">
      <dgm:prSet presAssocID="{CC6E4EDA-AE84-4637-A58C-DD46D3B5DF3C}" presName="sibTrans" presStyleLbl="sibTrans2D1" presStyleIdx="10" presStyleCnt="11"/>
      <dgm:spPr/>
      <dgm:t>
        <a:bodyPr/>
        <a:lstStyle/>
        <a:p>
          <a:endParaRPr lang="en-US"/>
        </a:p>
      </dgm:t>
    </dgm:pt>
    <dgm:pt modelId="{21B62C1A-3064-4D1D-8D5B-A8F1C493B9D8}" type="pres">
      <dgm:prSet presAssocID="{CC6E4EDA-AE84-4637-A58C-DD46D3B5DF3C}" presName="connectorText" presStyleLbl="sibTrans2D1" presStyleIdx="10" presStyleCnt="11"/>
      <dgm:spPr/>
      <dgm:t>
        <a:bodyPr/>
        <a:lstStyle/>
        <a:p>
          <a:endParaRPr lang="en-US"/>
        </a:p>
      </dgm:t>
    </dgm:pt>
    <dgm:pt modelId="{EBADF6F3-2EBC-4056-838E-0D937D5DF394}" type="pres">
      <dgm:prSet presAssocID="{D3424BF8-F5BD-4784-9439-C9C7FDC802A5}" presName="node" presStyleLbl="node1" presStyleIdx="11" presStyleCnt="12">
        <dgm:presLayoutVars>
          <dgm:bulletEnabled val="1"/>
        </dgm:presLayoutVars>
      </dgm:prSet>
      <dgm:spPr/>
      <dgm:t>
        <a:bodyPr/>
        <a:lstStyle/>
        <a:p>
          <a:endParaRPr lang="en-US"/>
        </a:p>
      </dgm:t>
    </dgm:pt>
  </dgm:ptLst>
  <dgm:cxnLst>
    <dgm:cxn modelId="{1732BFA8-4F14-42FE-B72A-494B0262D5F5}" srcId="{508AE184-5E72-462B-98B7-31981E914DE6}" destId="{E05B1B2A-4FE0-4A1C-83BB-7567E99FE738}" srcOrd="5" destOrd="0" parTransId="{0F1CD567-A84E-42C5-83DE-E3BD6211F29F}" sibTransId="{217DBE2B-DE81-4CDF-824A-65C59B363F23}"/>
    <dgm:cxn modelId="{EF5DD706-7170-4E3C-9EA2-C56D5E2B16F6}" srcId="{508AE184-5E72-462B-98B7-31981E914DE6}" destId="{F3A88427-ED2B-45EF-8319-8F2AEA49CDCE}" srcOrd="0" destOrd="0" parTransId="{96D0CE3A-B001-43D5-8D01-69D81394F8B8}" sibTransId="{77E33C98-260B-4E3A-9656-58CDA4C16577}"/>
    <dgm:cxn modelId="{E59DD751-B1A1-C247-A336-9FBC6923C0F1}" type="presOf" srcId="{D49C8E3D-852B-455A-AA0D-3EC84ACB675A}" destId="{2F4162F5-6959-4997-BD34-E517FE90F415}" srcOrd="0" destOrd="0" presId="urn:microsoft.com/office/officeart/2005/8/layout/process5"/>
    <dgm:cxn modelId="{D889E4C8-F943-486C-B3B3-5979745E04D7}" srcId="{508AE184-5E72-462B-98B7-31981E914DE6}" destId="{1111625C-927B-4570-8998-1FF9CB02A487}" srcOrd="6" destOrd="0" parTransId="{CEDD67EE-1F1B-4738-8ED5-BEA2736C000F}" sibTransId="{6821CF4B-4179-4667-971A-66F3B5011A2D}"/>
    <dgm:cxn modelId="{2298B61B-3703-9048-961F-F5C36E5F9ECA}" type="presOf" srcId="{531BF297-70BB-4B56-B680-0E31015300FC}" destId="{E9B7C216-387C-4CD5-A039-B6B2CECE9C7B}" srcOrd="0" destOrd="0" presId="urn:microsoft.com/office/officeart/2005/8/layout/process5"/>
    <dgm:cxn modelId="{66C12CB0-56D8-5748-836E-42285E1A9EEE}" type="presOf" srcId="{508AE184-5E72-462B-98B7-31981E914DE6}" destId="{878FCF45-2361-4FFF-B9BF-642A746EFD65}" srcOrd="0" destOrd="0" presId="urn:microsoft.com/office/officeart/2005/8/layout/process5"/>
    <dgm:cxn modelId="{AD237A4D-4BDC-47A0-9C25-EED6A130366B}" srcId="{508AE184-5E72-462B-98B7-31981E914DE6}" destId="{531BF297-70BB-4B56-B680-0E31015300FC}" srcOrd="4" destOrd="0" parTransId="{7C17F2AE-569C-496C-820E-1F442E25299A}" sibTransId="{FEB4211F-3151-403F-BAB8-D8B7A83F1BDF}"/>
    <dgm:cxn modelId="{C41BEE0A-D863-7745-957B-A16607242C22}" type="presOf" srcId="{1D53DFB9-CC90-4CC2-9A6E-59E08B3074A9}" destId="{5951936E-1E30-4906-A12C-797E41035687}" srcOrd="0" destOrd="0" presId="urn:microsoft.com/office/officeart/2005/8/layout/process5"/>
    <dgm:cxn modelId="{962ABF23-497B-8748-9FD2-097269658E4B}" type="presOf" srcId="{92CC436F-CF28-48C3-8026-C35002587313}" destId="{F1C61956-7E40-4AF4-859C-BF2BE105D1BC}" srcOrd="1" destOrd="0" presId="urn:microsoft.com/office/officeart/2005/8/layout/process5"/>
    <dgm:cxn modelId="{0B7E1CDE-6968-B34C-9E97-2BA39C6B33F0}" type="presOf" srcId="{D51636B9-1CCE-4938-9C8B-DEF0C7331CC0}" destId="{2B8D6849-90A4-4F77-ACFC-523517C03DEE}" srcOrd="0" destOrd="0" presId="urn:microsoft.com/office/officeart/2005/8/layout/process5"/>
    <dgm:cxn modelId="{5FA0958E-0DB2-CE48-89A9-4E3738EC0F51}" type="presOf" srcId="{62640E1D-316D-4EA6-9F1A-A7EC3F48BEDC}" destId="{5205F885-D95B-4342-A687-B7CDFC649951}" srcOrd="0" destOrd="0" presId="urn:microsoft.com/office/officeart/2005/8/layout/process5"/>
    <dgm:cxn modelId="{579F7B4A-801B-384F-B5EA-A8074F7E715B}" type="presOf" srcId="{7BFC959A-7EF6-4668-ACF4-CCF6C8CED3FD}" destId="{4BCEC9EA-5878-4E29-8D30-11BB06654746}" srcOrd="0" destOrd="0" presId="urn:microsoft.com/office/officeart/2005/8/layout/process5"/>
    <dgm:cxn modelId="{1A2FB142-BC7F-3B47-AB05-80F650509210}" type="presOf" srcId="{92CC436F-CF28-48C3-8026-C35002587313}" destId="{7FB7D0B7-C4B5-4EC3-9ABA-EB40EDD2BA71}" srcOrd="0" destOrd="0" presId="urn:microsoft.com/office/officeart/2005/8/layout/process5"/>
    <dgm:cxn modelId="{032728FF-EB94-5B44-8E5F-8C49E8DE8911}" type="presOf" srcId="{6821CF4B-4179-4667-971A-66F3B5011A2D}" destId="{3474AB76-27E8-4172-81D3-B10E103A251A}" srcOrd="1" destOrd="0" presId="urn:microsoft.com/office/officeart/2005/8/layout/process5"/>
    <dgm:cxn modelId="{B3AE5B2E-6B84-224D-B484-AB0C7B278AB9}" type="presOf" srcId="{D51636B9-1CCE-4938-9C8B-DEF0C7331CC0}" destId="{547857CF-DBD3-442A-9488-D47672E715E8}" srcOrd="1" destOrd="0" presId="urn:microsoft.com/office/officeart/2005/8/layout/process5"/>
    <dgm:cxn modelId="{96BF5F84-E318-400A-9DB5-E2C9179919E7}" srcId="{508AE184-5E72-462B-98B7-31981E914DE6}" destId="{60C3CD38-5419-4A04-9F19-3501D7B932AC}" srcOrd="8" destOrd="0" parTransId="{EDAF7088-8125-4C03-AA40-AA35DD76B23C}" sibTransId="{A0CDE407-E0D1-4342-9354-E15B9007E176}"/>
    <dgm:cxn modelId="{FAB345D3-ACC8-425A-9ECC-F5E612388D75}" srcId="{508AE184-5E72-462B-98B7-31981E914DE6}" destId="{C6915D02-08E0-4BA7-A0B9-6B5AA1CCBCA7}" srcOrd="10" destOrd="0" parTransId="{F3C26365-D943-483B-9781-4845DD0D791B}" sibTransId="{CC6E4EDA-AE84-4637-A58C-DD46D3B5DF3C}"/>
    <dgm:cxn modelId="{63ED98AE-1BCC-F048-B75D-DC3B50AD2DB1}" type="presOf" srcId="{6821CF4B-4179-4667-971A-66F3B5011A2D}" destId="{21F30C0B-71A6-4F6E-8127-8FCEB031FD7D}" srcOrd="0" destOrd="0" presId="urn:microsoft.com/office/officeart/2005/8/layout/process5"/>
    <dgm:cxn modelId="{D370D2BB-7C5A-C64F-9E8D-FF661947914C}" type="presOf" srcId="{C6915D02-08E0-4BA7-A0B9-6B5AA1CCBCA7}" destId="{FE57AC0D-1788-4096-BAA1-D612B1BE8390}" srcOrd="0" destOrd="0" presId="urn:microsoft.com/office/officeart/2005/8/layout/process5"/>
    <dgm:cxn modelId="{667C105F-B016-AF42-82A8-12B94A1A9545}" type="presOf" srcId="{452E3C0D-332A-4E8C-B27A-87A06C606D4B}" destId="{08E105AA-5E8D-492E-AB2F-F1FC5A8441FE}" srcOrd="0" destOrd="0" presId="urn:microsoft.com/office/officeart/2005/8/layout/process5"/>
    <dgm:cxn modelId="{34AC7D3A-B151-0A4E-A689-D842B3C40EC0}" type="presOf" srcId="{8A9C1CFC-AB1F-475F-A0CE-BC9EAFF29739}" destId="{69F3921C-9524-4E50-A452-FD721A1D64BA}" srcOrd="0" destOrd="0" presId="urn:microsoft.com/office/officeart/2005/8/layout/process5"/>
    <dgm:cxn modelId="{A13F2C68-D22C-C746-9B44-FF672775C2F0}" type="presOf" srcId="{A0CDE407-E0D1-4342-9354-E15B9007E176}" destId="{CB8D2224-352E-41D1-BBAB-76B4ACBDC8E9}" srcOrd="1" destOrd="0" presId="urn:microsoft.com/office/officeart/2005/8/layout/process5"/>
    <dgm:cxn modelId="{AA23DC5A-CB9D-9B4F-B3BB-9A052D1C5626}" type="presOf" srcId="{A958A5C1-2B3C-4BCD-91CB-96A18B870FA4}" destId="{8EB1F546-16D6-4ECE-AC51-4C40E90D6E4B}" srcOrd="0" destOrd="0" presId="urn:microsoft.com/office/officeart/2005/8/layout/process5"/>
    <dgm:cxn modelId="{463F31E3-1D08-7640-BF2C-1A373DB1762F}" type="presOf" srcId="{CA892D78-076A-4233-BEFD-A70BB95EEC86}" destId="{30FD88B6-22B9-4881-9133-610F8AE106F6}" srcOrd="0" destOrd="0" presId="urn:microsoft.com/office/officeart/2005/8/layout/process5"/>
    <dgm:cxn modelId="{2CD1E0EF-B7BB-4031-AF5D-E17E9902C538}" srcId="{508AE184-5E72-462B-98B7-31981E914DE6}" destId="{D3424BF8-F5BD-4784-9439-C9C7FDC802A5}" srcOrd="11" destOrd="0" parTransId="{C7E0714A-F5E3-4C54-A45F-23322910B853}" sibTransId="{70BC1E56-22B1-4929-B336-90C0EDE81E99}"/>
    <dgm:cxn modelId="{5AE00E22-200E-435A-B9A8-62B0BF03E680}" srcId="{508AE184-5E72-462B-98B7-31981E914DE6}" destId="{CA892D78-076A-4233-BEFD-A70BB95EEC86}" srcOrd="2" destOrd="0" parTransId="{8666D45D-0893-46E3-ACBA-26CAA67EA6DC}" sibTransId="{D51636B9-1CCE-4938-9C8B-DEF0C7331CC0}"/>
    <dgm:cxn modelId="{2F484862-D3E0-5D4B-89AF-A11228F30234}" type="presOf" srcId="{F3A88427-ED2B-45EF-8319-8F2AEA49CDCE}" destId="{A8DE5F13-3E4A-44CB-BE21-486E3A895AAC}" srcOrd="0" destOrd="0" presId="urn:microsoft.com/office/officeart/2005/8/layout/process5"/>
    <dgm:cxn modelId="{D01E6236-E30E-3944-BBBF-9B2B1607E872}" type="presOf" srcId="{77E33C98-260B-4E3A-9656-58CDA4C16577}" destId="{CC438319-3AD0-49E8-8381-A39C4BF9BD0F}" srcOrd="0" destOrd="0" presId="urn:microsoft.com/office/officeart/2005/8/layout/process5"/>
    <dgm:cxn modelId="{75ABF63F-930F-4453-82E4-EF3C4049BD24}" srcId="{508AE184-5E72-462B-98B7-31981E914DE6}" destId="{7BFC959A-7EF6-4668-ACF4-CCF6C8CED3FD}" srcOrd="9" destOrd="0" parTransId="{04CE325E-37F0-4960-A532-9EF2D834AB21}" sibTransId="{8A9C1CFC-AB1F-475F-A0CE-BC9EAFF29739}"/>
    <dgm:cxn modelId="{F837BEA4-900C-9A4F-AF8B-FD8EFCCF88FE}" type="presOf" srcId="{60C3CD38-5419-4A04-9F19-3501D7B932AC}" destId="{BC910E62-B297-45AC-BE51-06A1FFDE2605}" srcOrd="0" destOrd="0" presId="urn:microsoft.com/office/officeart/2005/8/layout/process5"/>
    <dgm:cxn modelId="{445BB4FC-0566-E64B-B222-07E39D8A7B5F}" type="presOf" srcId="{CC6E4EDA-AE84-4637-A58C-DD46D3B5DF3C}" destId="{E64F9B07-6E83-45FB-969D-0A8095875FB3}" srcOrd="0" destOrd="0" presId="urn:microsoft.com/office/officeart/2005/8/layout/process5"/>
    <dgm:cxn modelId="{AE19BC9B-9ECF-5A4F-8CF7-022CCABA64D3}" type="presOf" srcId="{A0CDE407-E0D1-4342-9354-E15B9007E176}" destId="{3CE5A2D0-537D-4DBF-BEA3-26DE24E88A18}" srcOrd="0" destOrd="0" presId="urn:microsoft.com/office/officeart/2005/8/layout/process5"/>
    <dgm:cxn modelId="{92219198-C19F-CC4F-8628-058DC87E6FC3}" type="presOf" srcId="{FEB4211F-3151-403F-BAB8-D8B7A83F1BDF}" destId="{17D61972-D058-40C5-A1AC-6C2D8D806BC3}" srcOrd="0" destOrd="0" presId="urn:microsoft.com/office/officeart/2005/8/layout/process5"/>
    <dgm:cxn modelId="{575160A7-E32D-684B-8F42-ACC995CB5B8E}" type="presOf" srcId="{8A9C1CFC-AB1F-475F-A0CE-BC9EAFF29739}" destId="{1CEF0A60-A7E1-4A5F-A6E2-8E41049E4726}" srcOrd="1" destOrd="0" presId="urn:microsoft.com/office/officeart/2005/8/layout/process5"/>
    <dgm:cxn modelId="{E27F58D1-2B5C-3746-986A-1895BBBC2CC0}" type="presOf" srcId="{CC6E4EDA-AE84-4637-A58C-DD46D3B5DF3C}" destId="{21B62C1A-3064-4D1D-8D5B-A8F1C493B9D8}" srcOrd="1" destOrd="0" presId="urn:microsoft.com/office/officeart/2005/8/layout/process5"/>
    <dgm:cxn modelId="{39F3C3ED-6216-3145-AA43-4D6B15CE5BD8}" type="presOf" srcId="{1111625C-927B-4570-8998-1FF9CB02A487}" destId="{2175BFEF-273F-427A-97E3-3509A1B8382F}" srcOrd="0" destOrd="0" presId="urn:microsoft.com/office/officeart/2005/8/layout/process5"/>
    <dgm:cxn modelId="{8E9EBE4D-7EDA-9345-883A-DA0E2EFFE6D9}" type="presOf" srcId="{E05B1B2A-4FE0-4A1C-83BB-7567E99FE738}" destId="{60852852-5748-49C8-8245-38FF637408F6}" srcOrd="0" destOrd="0" presId="urn:microsoft.com/office/officeart/2005/8/layout/process5"/>
    <dgm:cxn modelId="{4A1A5782-ADCF-624F-A477-945B0E8E4370}" type="presOf" srcId="{217DBE2B-DE81-4CDF-824A-65C59B363F23}" destId="{57B93EF5-D25C-478A-81CC-C158C15A64A7}" srcOrd="0" destOrd="0" presId="urn:microsoft.com/office/officeart/2005/8/layout/process5"/>
    <dgm:cxn modelId="{ACF32586-EF8A-5944-90F0-A3B3314E7C45}" type="presOf" srcId="{217DBE2B-DE81-4CDF-824A-65C59B363F23}" destId="{8B5B48C3-19CB-49AB-A2F9-A06A97228EBE}" srcOrd="1" destOrd="0" presId="urn:microsoft.com/office/officeart/2005/8/layout/process5"/>
    <dgm:cxn modelId="{6CEEC147-F0D4-7C4F-8FD2-CE74C120982E}" type="presOf" srcId="{77E33C98-260B-4E3A-9656-58CDA4C16577}" destId="{78AE7FE6-63AB-47D8-9283-3997BBC33722}" srcOrd="1" destOrd="0" presId="urn:microsoft.com/office/officeart/2005/8/layout/process5"/>
    <dgm:cxn modelId="{BD7FD847-CE4C-4E7C-BA56-22304A9AD49E}" srcId="{508AE184-5E72-462B-98B7-31981E914DE6}" destId="{62640E1D-316D-4EA6-9F1A-A7EC3F48BEDC}" srcOrd="3" destOrd="0" parTransId="{43FA46EC-1CFB-4BB5-8875-CA5F0470CB7C}" sibTransId="{A958A5C1-2B3C-4BCD-91CB-96A18B870FA4}"/>
    <dgm:cxn modelId="{C11203B5-4963-884F-849B-63415442AB5D}" type="presOf" srcId="{452E3C0D-332A-4E8C-B27A-87A06C606D4B}" destId="{F03603A7-EC5E-4CB5-8776-3F4A9B4921BE}" srcOrd="1" destOrd="0" presId="urn:microsoft.com/office/officeart/2005/8/layout/process5"/>
    <dgm:cxn modelId="{0CC68123-1F0F-2246-9580-5ADDDB8FF3CF}" type="presOf" srcId="{D3424BF8-F5BD-4784-9439-C9C7FDC802A5}" destId="{EBADF6F3-2EBC-4056-838E-0D937D5DF394}" srcOrd="0" destOrd="0" presId="urn:microsoft.com/office/officeart/2005/8/layout/process5"/>
    <dgm:cxn modelId="{22AC9E07-566F-1140-8762-BA5E67F74985}" type="presOf" srcId="{A958A5C1-2B3C-4BCD-91CB-96A18B870FA4}" destId="{F9771C12-3F93-4DE9-B81B-189FB36C2D10}" srcOrd="1" destOrd="0" presId="urn:microsoft.com/office/officeart/2005/8/layout/process5"/>
    <dgm:cxn modelId="{96771B90-8D05-4440-A1D3-D203EDAE5BE8}" srcId="{508AE184-5E72-462B-98B7-31981E914DE6}" destId="{1D53DFB9-CC90-4CC2-9A6E-59E08B3074A9}" srcOrd="1" destOrd="0" parTransId="{11CB7279-BF2B-4B49-8CEC-D709FB7A069C}" sibTransId="{92CC436F-CF28-48C3-8026-C35002587313}"/>
    <dgm:cxn modelId="{58EBE2C4-9513-4427-8726-0772D7815646}" srcId="{508AE184-5E72-462B-98B7-31981E914DE6}" destId="{D49C8E3D-852B-455A-AA0D-3EC84ACB675A}" srcOrd="7" destOrd="0" parTransId="{19BE9ACA-8EC9-47C4-926D-CB4361C93002}" sibTransId="{452E3C0D-332A-4E8C-B27A-87A06C606D4B}"/>
    <dgm:cxn modelId="{9853CC15-1128-194A-8D51-9A6B46BCC7B8}" type="presOf" srcId="{FEB4211F-3151-403F-BAB8-D8B7A83F1BDF}" destId="{81364C74-F3E8-48E3-9F41-B6B782A48436}" srcOrd="1" destOrd="0" presId="urn:microsoft.com/office/officeart/2005/8/layout/process5"/>
    <dgm:cxn modelId="{F4F634B8-8E59-9046-A7C4-2E2CF8EECFEF}" type="presParOf" srcId="{878FCF45-2361-4FFF-B9BF-642A746EFD65}" destId="{A8DE5F13-3E4A-44CB-BE21-486E3A895AAC}" srcOrd="0" destOrd="0" presId="urn:microsoft.com/office/officeart/2005/8/layout/process5"/>
    <dgm:cxn modelId="{BEE71917-379D-7143-9998-51747A543BC5}" type="presParOf" srcId="{878FCF45-2361-4FFF-B9BF-642A746EFD65}" destId="{CC438319-3AD0-49E8-8381-A39C4BF9BD0F}" srcOrd="1" destOrd="0" presId="urn:microsoft.com/office/officeart/2005/8/layout/process5"/>
    <dgm:cxn modelId="{3A92B94F-252B-F943-BD2A-22DC22312EC9}" type="presParOf" srcId="{CC438319-3AD0-49E8-8381-A39C4BF9BD0F}" destId="{78AE7FE6-63AB-47D8-9283-3997BBC33722}" srcOrd="0" destOrd="0" presId="urn:microsoft.com/office/officeart/2005/8/layout/process5"/>
    <dgm:cxn modelId="{BAC46343-1038-2448-8299-FE5141B3E886}" type="presParOf" srcId="{878FCF45-2361-4FFF-B9BF-642A746EFD65}" destId="{5951936E-1E30-4906-A12C-797E41035687}" srcOrd="2" destOrd="0" presId="urn:microsoft.com/office/officeart/2005/8/layout/process5"/>
    <dgm:cxn modelId="{69B4894A-F0F8-EF49-A6D3-221BFF888C3F}" type="presParOf" srcId="{878FCF45-2361-4FFF-B9BF-642A746EFD65}" destId="{7FB7D0B7-C4B5-4EC3-9ABA-EB40EDD2BA71}" srcOrd="3" destOrd="0" presId="urn:microsoft.com/office/officeart/2005/8/layout/process5"/>
    <dgm:cxn modelId="{1B01C22D-C8A2-C942-BE98-8E453809C1BB}" type="presParOf" srcId="{7FB7D0B7-C4B5-4EC3-9ABA-EB40EDD2BA71}" destId="{F1C61956-7E40-4AF4-859C-BF2BE105D1BC}" srcOrd="0" destOrd="0" presId="urn:microsoft.com/office/officeart/2005/8/layout/process5"/>
    <dgm:cxn modelId="{F8D69B16-80C9-2948-AC3D-C825D0EDAA46}" type="presParOf" srcId="{878FCF45-2361-4FFF-B9BF-642A746EFD65}" destId="{30FD88B6-22B9-4881-9133-610F8AE106F6}" srcOrd="4" destOrd="0" presId="urn:microsoft.com/office/officeart/2005/8/layout/process5"/>
    <dgm:cxn modelId="{3E159AD7-BFBB-7743-B50D-0F53C2BE6F79}" type="presParOf" srcId="{878FCF45-2361-4FFF-B9BF-642A746EFD65}" destId="{2B8D6849-90A4-4F77-ACFC-523517C03DEE}" srcOrd="5" destOrd="0" presId="urn:microsoft.com/office/officeart/2005/8/layout/process5"/>
    <dgm:cxn modelId="{1A4802EC-6A39-304B-AA4A-690E25959DFC}" type="presParOf" srcId="{2B8D6849-90A4-4F77-ACFC-523517C03DEE}" destId="{547857CF-DBD3-442A-9488-D47672E715E8}" srcOrd="0" destOrd="0" presId="urn:microsoft.com/office/officeart/2005/8/layout/process5"/>
    <dgm:cxn modelId="{2F1E9C03-E6F0-0C49-B98F-CEC01FBE6367}" type="presParOf" srcId="{878FCF45-2361-4FFF-B9BF-642A746EFD65}" destId="{5205F885-D95B-4342-A687-B7CDFC649951}" srcOrd="6" destOrd="0" presId="urn:microsoft.com/office/officeart/2005/8/layout/process5"/>
    <dgm:cxn modelId="{6B52C2B8-858B-BF4F-BCF5-55D917A7C0C9}" type="presParOf" srcId="{878FCF45-2361-4FFF-B9BF-642A746EFD65}" destId="{8EB1F546-16D6-4ECE-AC51-4C40E90D6E4B}" srcOrd="7" destOrd="0" presId="urn:microsoft.com/office/officeart/2005/8/layout/process5"/>
    <dgm:cxn modelId="{F9215F17-FD85-2841-A351-F13580E84D5E}" type="presParOf" srcId="{8EB1F546-16D6-4ECE-AC51-4C40E90D6E4B}" destId="{F9771C12-3F93-4DE9-B81B-189FB36C2D10}" srcOrd="0" destOrd="0" presId="urn:microsoft.com/office/officeart/2005/8/layout/process5"/>
    <dgm:cxn modelId="{B2D96007-E38C-794A-996E-6807190DAD5C}" type="presParOf" srcId="{878FCF45-2361-4FFF-B9BF-642A746EFD65}" destId="{E9B7C216-387C-4CD5-A039-B6B2CECE9C7B}" srcOrd="8" destOrd="0" presId="urn:microsoft.com/office/officeart/2005/8/layout/process5"/>
    <dgm:cxn modelId="{3F1CA67D-8647-ED49-B853-27CA341EEEC5}" type="presParOf" srcId="{878FCF45-2361-4FFF-B9BF-642A746EFD65}" destId="{17D61972-D058-40C5-A1AC-6C2D8D806BC3}" srcOrd="9" destOrd="0" presId="urn:microsoft.com/office/officeart/2005/8/layout/process5"/>
    <dgm:cxn modelId="{11B782D0-6D61-9C4F-B067-928BCE1AA0D7}" type="presParOf" srcId="{17D61972-D058-40C5-A1AC-6C2D8D806BC3}" destId="{81364C74-F3E8-48E3-9F41-B6B782A48436}" srcOrd="0" destOrd="0" presId="urn:microsoft.com/office/officeart/2005/8/layout/process5"/>
    <dgm:cxn modelId="{B201DE19-D6D3-E347-B9D6-817332E50BA8}" type="presParOf" srcId="{878FCF45-2361-4FFF-B9BF-642A746EFD65}" destId="{60852852-5748-49C8-8245-38FF637408F6}" srcOrd="10" destOrd="0" presId="urn:microsoft.com/office/officeart/2005/8/layout/process5"/>
    <dgm:cxn modelId="{DB4C3965-6379-914A-B569-4CDDF0BDA96A}" type="presParOf" srcId="{878FCF45-2361-4FFF-B9BF-642A746EFD65}" destId="{57B93EF5-D25C-478A-81CC-C158C15A64A7}" srcOrd="11" destOrd="0" presId="urn:microsoft.com/office/officeart/2005/8/layout/process5"/>
    <dgm:cxn modelId="{0379257A-C68F-1741-85CB-5A2BA5CB9EA3}" type="presParOf" srcId="{57B93EF5-D25C-478A-81CC-C158C15A64A7}" destId="{8B5B48C3-19CB-49AB-A2F9-A06A97228EBE}" srcOrd="0" destOrd="0" presId="urn:microsoft.com/office/officeart/2005/8/layout/process5"/>
    <dgm:cxn modelId="{552205DE-265D-6044-91F8-049F4DA0019A}" type="presParOf" srcId="{878FCF45-2361-4FFF-B9BF-642A746EFD65}" destId="{2175BFEF-273F-427A-97E3-3509A1B8382F}" srcOrd="12" destOrd="0" presId="urn:microsoft.com/office/officeart/2005/8/layout/process5"/>
    <dgm:cxn modelId="{2E8A6BEE-872B-3E40-B566-64189EBAD725}" type="presParOf" srcId="{878FCF45-2361-4FFF-B9BF-642A746EFD65}" destId="{21F30C0B-71A6-4F6E-8127-8FCEB031FD7D}" srcOrd="13" destOrd="0" presId="urn:microsoft.com/office/officeart/2005/8/layout/process5"/>
    <dgm:cxn modelId="{A824255E-3C99-A049-828B-252231F475A7}" type="presParOf" srcId="{21F30C0B-71A6-4F6E-8127-8FCEB031FD7D}" destId="{3474AB76-27E8-4172-81D3-B10E103A251A}" srcOrd="0" destOrd="0" presId="urn:microsoft.com/office/officeart/2005/8/layout/process5"/>
    <dgm:cxn modelId="{5F294EAE-38F4-3A45-B728-52C57DCB0487}" type="presParOf" srcId="{878FCF45-2361-4FFF-B9BF-642A746EFD65}" destId="{2F4162F5-6959-4997-BD34-E517FE90F415}" srcOrd="14" destOrd="0" presId="urn:microsoft.com/office/officeart/2005/8/layout/process5"/>
    <dgm:cxn modelId="{D13394E4-A4B8-6F4D-96D3-69790EEDD5DC}" type="presParOf" srcId="{878FCF45-2361-4FFF-B9BF-642A746EFD65}" destId="{08E105AA-5E8D-492E-AB2F-F1FC5A8441FE}" srcOrd="15" destOrd="0" presId="urn:microsoft.com/office/officeart/2005/8/layout/process5"/>
    <dgm:cxn modelId="{E5D52ADF-3002-E043-A146-18CA2B655471}" type="presParOf" srcId="{08E105AA-5E8D-492E-AB2F-F1FC5A8441FE}" destId="{F03603A7-EC5E-4CB5-8776-3F4A9B4921BE}" srcOrd="0" destOrd="0" presId="urn:microsoft.com/office/officeart/2005/8/layout/process5"/>
    <dgm:cxn modelId="{921B3158-5AC1-7140-AB72-F0CDBA0EF1B2}" type="presParOf" srcId="{878FCF45-2361-4FFF-B9BF-642A746EFD65}" destId="{BC910E62-B297-45AC-BE51-06A1FFDE2605}" srcOrd="16" destOrd="0" presId="urn:microsoft.com/office/officeart/2005/8/layout/process5"/>
    <dgm:cxn modelId="{90E77428-FDBF-664E-B9BF-8810535C9B44}" type="presParOf" srcId="{878FCF45-2361-4FFF-B9BF-642A746EFD65}" destId="{3CE5A2D0-537D-4DBF-BEA3-26DE24E88A18}" srcOrd="17" destOrd="0" presId="urn:microsoft.com/office/officeart/2005/8/layout/process5"/>
    <dgm:cxn modelId="{BB1D561C-7805-E740-ACD5-EEB83BF1FE53}" type="presParOf" srcId="{3CE5A2D0-537D-4DBF-BEA3-26DE24E88A18}" destId="{CB8D2224-352E-41D1-BBAB-76B4ACBDC8E9}" srcOrd="0" destOrd="0" presId="urn:microsoft.com/office/officeart/2005/8/layout/process5"/>
    <dgm:cxn modelId="{FBA33DAF-09E3-6A41-A95C-A8BDE7F551D0}" type="presParOf" srcId="{878FCF45-2361-4FFF-B9BF-642A746EFD65}" destId="{4BCEC9EA-5878-4E29-8D30-11BB06654746}" srcOrd="18" destOrd="0" presId="urn:microsoft.com/office/officeart/2005/8/layout/process5"/>
    <dgm:cxn modelId="{D12558DD-61C5-E245-84EA-D963252E66BD}" type="presParOf" srcId="{878FCF45-2361-4FFF-B9BF-642A746EFD65}" destId="{69F3921C-9524-4E50-A452-FD721A1D64BA}" srcOrd="19" destOrd="0" presId="urn:microsoft.com/office/officeart/2005/8/layout/process5"/>
    <dgm:cxn modelId="{7E6B9CAA-6663-464B-B821-054AD4ACBE63}" type="presParOf" srcId="{69F3921C-9524-4E50-A452-FD721A1D64BA}" destId="{1CEF0A60-A7E1-4A5F-A6E2-8E41049E4726}" srcOrd="0" destOrd="0" presId="urn:microsoft.com/office/officeart/2005/8/layout/process5"/>
    <dgm:cxn modelId="{52EF2759-DAB8-9841-80FD-7586729AD323}" type="presParOf" srcId="{878FCF45-2361-4FFF-B9BF-642A746EFD65}" destId="{FE57AC0D-1788-4096-BAA1-D612B1BE8390}" srcOrd="20" destOrd="0" presId="urn:microsoft.com/office/officeart/2005/8/layout/process5"/>
    <dgm:cxn modelId="{328311C1-1F0C-3E49-8450-249E17868372}" type="presParOf" srcId="{878FCF45-2361-4FFF-B9BF-642A746EFD65}" destId="{E64F9B07-6E83-45FB-969D-0A8095875FB3}" srcOrd="21" destOrd="0" presId="urn:microsoft.com/office/officeart/2005/8/layout/process5"/>
    <dgm:cxn modelId="{2A901D38-7A4A-4548-8A22-1AED1BB24681}" type="presParOf" srcId="{E64F9B07-6E83-45FB-969D-0A8095875FB3}" destId="{21B62C1A-3064-4D1D-8D5B-A8F1C493B9D8}" srcOrd="0" destOrd="0" presId="urn:microsoft.com/office/officeart/2005/8/layout/process5"/>
    <dgm:cxn modelId="{57BABBA6-3E37-FD4A-8A87-A9698B17EBF0}" type="presParOf" srcId="{878FCF45-2361-4FFF-B9BF-642A746EFD65}" destId="{EBADF6F3-2EBC-4056-838E-0D937D5DF394}" srcOrd="2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2EE3AF-86E9-BC4B-9A68-226FFCACD32D}" type="datetimeFigureOut">
              <a:rPr lang="en-US" smtClean="0"/>
              <a:t>9/6/2018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B26ADE-7317-6D48-9A76-A2187E442703}" type="slidenum">
              <a:rPr lang="en-US" smtClean="0"/>
              <a:t>‹#›</a:t>
            </a:fld>
            <a:endParaRPr lang="en-US"/>
          </a:p>
        </p:txBody>
      </p:sp>
    </p:spTree>
    <p:extLst>
      <p:ext uri="{BB962C8B-B14F-4D97-AF65-F5344CB8AC3E}">
        <p14:creationId xmlns:p14="http://schemas.microsoft.com/office/powerpoint/2010/main" val="14009118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018" eaLnBrk="0" hangingPunct="0">
              <a:defRPr sz="2400">
                <a:solidFill>
                  <a:schemeClr val="tx1"/>
                </a:solidFill>
                <a:latin typeface="Arial" charset="0"/>
                <a:ea typeface="ＭＳ Ｐゴシック" charset="0"/>
                <a:cs typeface="ＭＳ Ｐゴシック" charset="0"/>
              </a:defRPr>
            </a:lvl1pPr>
            <a:lvl2pPr marL="730766" indent="-281064" defTabSz="915018" eaLnBrk="0" hangingPunct="0">
              <a:defRPr sz="2400">
                <a:solidFill>
                  <a:schemeClr val="tx1"/>
                </a:solidFill>
                <a:latin typeface="Arial" charset="0"/>
                <a:ea typeface="ＭＳ Ｐゴシック" charset="0"/>
              </a:defRPr>
            </a:lvl2pPr>
            <a:lvl3pPr marL="1124255" indent="-224851" defTabSz="915018" eaLnBrk="0" hangingPunct="0">
              <a:defRPr sz="2400">
                <a:solidFill>
                  <a:schemeClr val="tx1"/>
                </a:solidFill>
                <a:latin typeface="Arial" charset="0"/>
                <a:ea typeface="ＭＳ Ｐゴシック" charset="0"/>
              </a:defRPr>
            </a:lvl3pPr>
            <a:lvl4pPr marL="1573957" indent="-224851" defTabSz="915018" eaLnBrk="0" hangingPunct="0">
              <a:defRPr sz="2400">
                <a:solidFill>
                  <a:schemeClr val="tx1"/>
                </a:solidFill>
                <a:latin typeface="Arial" charset="0"/>
                <a:ea typeface="ＭＳ Ｐゴシック" charset="0"/>
              </a:defRPr>
            </a:lvl4pPr>
            <a:lvl5pPr marL="2023659" indent="-224851" defTabSz="915018" eaLnBrk="0" hangingPunct="0">
              <a:defRPr sz="2400">
                <a:solidFill>
                  <a:schemeClr val="tx1"/>
                </a:solidFill>
                <a:latin typeface="Arial" charset="0"/>
                <a:ea typeface="ＭＳ Ｐゴシック" charset="0"/>
              </a:defRPr>
            </a:lvl5pPr>
            <a:lvl6pPr marL="2473361" indent="-224851" algn="ctr" defTabSz="915018" eaLnBrk="0" fontAlgn="base" hangingPunct="0">
              <a:spcBef>
                <a:spcPct val="0"/>
              </a:spcBef>
              <a:spcAft>
                <a:spcPct val="0"/>
              </a:spcAft>
              <a:defRPr sz="2400">
                <a:solidFill>
                  <a:schemeClr val="tx1"/>
                </a:solidFill>
                <a:latin typeface="Arial" charset="0"/>
                <a:ea typeface="ＭＳ Ｐゴシック" charset="0"/>
              </a:defRPr>
            </a:lvl6pPr>
            <a:lvl7pPr marL="2923062" indent="-224851" algn="ctr" defTabSz="915018" eaLnBrk="0" fontAlgn="base" hangingPunct="0">
              <a:spcBef>
                <a:spcPct val="0"/>
              </a:spcBef>
              <a:spcAft>
                <a:spcPct val="0"/>
              </a:spcAft>
              <a:defRPr sz="2400">
                <a:solidFill>
                  <a:schemeClr val="tx1"/>
                </a:solidFill>
                <a:latin typeface="Arial" charset="0"/>
                <a:ea typeface="ＭＳ Ｐゴシック" charset="0"/>
              </a:defRPr>
            </a:lvl7pPr>
            <a:lvl8pPr marL="3372764" indent="-224851" algn="ctr" defTabSz="915018" eaLnBrk="0" fontAlgn="base" hangingPunct="0">
              <a:spcBef>
                <a:spcPct val="0"/>
              </a:spcBef>
              <a:spcAft>
                <a:spcPct val="0"/>
              </a:spcAft>
              <a:defRPr sz="2400">
                <a:solidFill>
                  <a:schemeClr val="tx1"/>
                </a:solidFill>
                <a:latin typeface="Arial" charset="0"/>
                <a:ea typeface="ＭＳ Ｐゴシック" charset="0"/>
              </a:defRPr>
            </a:lvl8pPr>
            <a:lvl9pPr marL="3822466" indent="-224851" algn="ctr" defTabSz="91501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Session 1</a:t>
            </a:r>
          </a:p>
        </p:txBody>
      </p:sp>
      <p:sp>
        <p:nvSpPr>
          <p:cNvPr id="122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018" eaLnBrk="0" hangingPunct="0">
              <a:defRPr sz="2400">
                <a:solidFill>
                  <a:schemeClr val="tx1"/>
                </a:solidFill>
                <a:latin typeface="Arial" charset="0"/>
                <a:ea typeface="ＭＳ Ｐゴシック" charset="0"/>
                <a:cs typeface="ＭＳ Ｐゴシック" charset="0"/>
              </a:defRPr>
            </a:lvl1pPr>
            <a:lvl2pPr marL="730766" indent="-281064" defTabSz="915018" eaLnBrk="0" hangingPunct="0">
              <a:defRPr sz="2400">
                <a:solidFill>
                  <a:schemeClr val="tx1"/>
                </a:solidFill>
                <a:latin typeface="Arial" charset="0"/>
                <a:ea typeface="ＭＳ Ｐゴシック" charset="0"/>
              </a:defRPr>
            </a:lvl2pPr>
            <a:lvl3pPr marL="1124255" indent="-224851" defTabSz="915018" eaLnBrk="0" hangingPunct="0">
              <a:defRPr sz="2400">
                <a:solidFill>
                  <a:schemeClr val="tx1"/>
                </a:solidFill>
                <a:latin typeface="Arial" charset="0"/>
                <a:ea typeface="ＭＳ Ｐゴシック" charset="0"/>
              </a:defRPr>
            </a:lvl3pPr>
            <a:lvl4pPr marL="1573957" indent="-224851" defTabSz="915018" eaLnBrk="0" hangingPunct="0">
              <a:defRPr sz="2400">
                <a:solidFill>
                  <a:schemeClr val="tx1"/>
                </a:solidFill>
                <a:latin typeface="Arial" charset="0"/>
                <a:ea typeface="ＭＳ Ｐゴシック" charset="0"/>
              </a:defRPr>
            </a:lvl4pPr>
            <a:lvl5pPr marL="2023659" indent="-224851" defTabSz="915018" eaLnBrk="0" hangingPunct="0">
              <a:defRPr sz="2400">
                <a:solidFill>
                  <a:schemeClr val="tx1"/>
                </a:solidFill>
                <a:latin typeface="Arial" charset="0"/>
                <a:ea typeface="ＭＳ Ｐゴシック" charset="0"/>
              </a:defRPr>
            </a:lvl5pPr>
            <a:lvl6pPr marL="2473361" indent="-224851" algn="ctr" defTabSz="915018" eaLnBrk="0" fontAlgn="base" hangingPunct="0">
              <a:spcBef>
                <a:spcPct val="0"/>
              </a:spcBef>
              <a:spcAft>
                <a:spcPct val="0"/>
              </a:spcAft>
              <a:defRPr sz="2400">
                <a:solidFill>
                  <a:schemeClr val="tx1"/>
                </a:solidFill>
                <a:latin typeface="Arial" charset="0"/>
                <a:ea typeface="ＭＳ Ｐゴシック" charset="0"/>
              </a:defRPr>
            </a:lvl6pPr>
            <a:lvl7pPr marL="2923062" indent="-224851" algn="ctr" defTabSz="915018" eaLnBrk="0" fontAlgn="base" hangingPunct="0">
              <a:spcBef>
                <a:spcPct val="0"/>
              </a:spcBef>
              <a:spcAft>
                <a:spcPct val="0"/>
              </a:spcAft>
              <a:defRPr sz="2400">
                <a:solidFill>
                  <a:schemeClr val="tx1"/>
                </a:solidFill>
                <a:latin typeface="Arial" charset="0"/>
                <a:ea typeface="ＭＳ Ｐゴシック" charset="0"/>
              </a:defRPr>
            </a:lvl7pPr>
            <a:lvl8pPr marL="3372764" indent="-224851" algn="ctr" defTabSz="915018" eaLnBrk="0" fontAlgn="base" hangingPunct="0">
              <a:spcBef>
                <a:spcPct val="0"/>
              </a:spcBef>
              <a:spcAft>
                <a:spcPct val="0"/>
              </a:spcAft>
              <a:defRPr sz="2400">
                <a:solidFill>
                  <a:schemeClr val="tx1"/>
                </a:solidFill>
                <a:latin typeface="Arial" charset="0"/>
                <a:ea typeface="ＭＳ Ｐゴシック" charset="0"/>
              </a:defRPr>
            </a:lvl8pPr>
            <a:lvl9pPr marL="3822466" indent="-224851" algn="ctr" defTabSz="91501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96C2395-03C9-9B40-80F6-E0ACD470EDCF}" type="slidenum">
              <a:rPr lang="en-US" sz="1200"/>
              <a:pPr eaLnBrk="1" hangingPunct="1"/>
              <a:t>9</a:t>
            </a:fld>
            <a:endParaRPr 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keep</a:t>
            </a:r>
          </a:p>
        </p:txBody>
      </p:sp>
    </p:spTree>
    <p:extLst>
      <p:ext uri="{BB962C8B-B14F-4D97-AF65-F5344CB8AC3E}">
        <p14:creationId xmlns:p14="http://schemas.microsoft.com/office/powerpoint/2010/main" val="3284837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latin typeface="Garamond" panose="02020404030301010803" pitchFamily="18" charset="0"/>
              </a:rPr>
              <a:t>Add driver diagram to this slide, and explain</a:t>
            </a:r>
          </a:p>
          <a:p>
            <a:pPr marL="0" indent="0">
              <a:buNone/>
            </a:pPr>
            <a:r>
              <a:rPr lang="en-US" dirty="0">
                <a:solidFill>
                  <a:srgbClr val="FF0000"/>
                </a:solidFill>
                <a:latin typeface="Garamond" panose="02020404030301010803" pitchFamily="18" charset="0"/>
              </a:rPr>
              <a:t>OR</a:t>
            </a:r>
          </a:p>
          <a:p>
            <a:r>
              <a:rPr lang="en-US" dirty="0">
                <a:solidFill>
                  <a:srgbClr val="FF0000"/>
                </a:solidFill>
                <a:latin typeface="Garamond" panose="02020404030301010803" pitchFamily="18" charset="0"/>
              </a:rPr>
              <a:t>Write aim from driver diagram, and discuss the primary drivers, as well a some possible change ideas/interventions to test.  </a:t>
            </a:r>
          </a:p>
          <a:p>
            <a:pPr marL="0" indent="0">
              <a:buNone/>
            </a:pPr>
            <a:r>
              <a:rPr lang="en-US" dirty="0">
                <a:solidFill>
                  <a:srgbClr val="FF0000"/>
                </a:solidFill>
                <a:latin typeface="Garamond" panose="02020404030301010803" pitchFamily="18" charset="0"/>
              </a:rPr>
              <a:t>OR </a:t>
            </a:r>
          </a:p>
          <a:p>
            <a:r>
              <a:rPr lang="en-US" dirty="0">
                <a:solidFill>
                  <a:srgbClr val="FF0000"/>
                </a:solidFill>
                <a:latin typeface="Garamond" panose="02020404030301010803" pitchFamily="18" charset="0"/>
              </a:rPr>
              <a:t>Write aim and associated change ideas/interventions to test</a:t>
            </a:r>
          </a:p>
          <a:p>
            <a:pPr marL="0" indent="0">
              <a:buNone/>
            </a:pPr>
            <a:endParaRPr lang="en-US" dirty="0">
              <a:solidFill>
                <a:srgbClr val="FF0000"/>
              </a:solidFill>
              <a:latin typeface="Garamond" panose="02020404030301010803" pitchFamily="18" charset="0"/>
            </a:endParaRPr>
          </a:p>
          <a:p>
            <a:endParaRPr lang="en-US" dirty="0"/>
          </a:p>
          <a:p>
            <a:endParaRPr lang="en-CA" dirty="0"/>
          </a:p>
        </p:txBody>
      </p:sp>
      <p:sp>
        <p:nvSpPr>
          <p:cNvPr id="4" name="Slide Number Placeholder 3"/>
          <p:cNvSpPr>
            <a:spLocks noGrp="1"/>
          </p:cNvSpPr>
          <p:nvPr>
            <p:ph type="sldNum" sz="quarter" idx="10"/>
          </p:nvPr>
        </p:nvSpPr>
        <p:spPr/>
        <p:txBody>
          <a:bodyPr/>
          <a:lstStyle/>
          <a:p>
            <a:fld id="{9A14C7BC-4832-4458-AC37-ECF20ABDCEF3}" type="slidenum">
              <a:rPr lang="en-CA" smtClean="0"/>
              <a:t>35</a:t>
            </a:fld>
            <a:endParaRPr lang="en-CA" dirty="0"/>
          </a:p>
        </p:txBody>
      </p:sp>
    </p:spTree>
    <p:extLst>
      <p:ext uri="{BB962C8B-B14F-4D97-AF65-F5344CB8AC3E}">
        <p14:creationId xmlns:p14="http://schemas.microsoft.com/office/powerpoint/2010/main" val="1556380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sz="1050" baseline="0" dirty="0"/>
          </a:p>
        </p:txBody>
      </p:sp>
      <p:sp>
        <p:nvSpPr>
          <p:cNvPr id="4" name="Slide Number Placeholder 3"/>
          <p:cNvSpPr>
            <a:spLocks noGrp="1"/>
          </p:cNvSpPr>
          <p:nvPr>
            <p:ph type="sldNum" sz="quarter" idx="10"/>
          </p:nvPr>
        </p:nvSpPr>
        <p:spPr/>
        <p:txBody>
          <a:bodyPr/>
          <a:lstStyle/>
          <a:p>
            <a:fld id="{9B1A81ED-EF4A-4F91-9CB8-923F79670AF1}" type="slidenum">
              <a:rPr lang="en-US" smtClean="0"/>
              <a:t>36</a:t>
            </a:fld>
            <a:endParaRPr lang="en-US" dirty="0"/>
          </a:p>
        </p:txBody>
      </p:sp>
    </p:spTree>
    <p:extLst>
      <p:ext uri="{BB962C8B-B14F-4D97-AF65-F5344CB8AC3E}">
        <p14:creationId xmlns:p14="http://schemas.microsoft.com/office/powerpoint/2010/main" val="3662560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5018">
              <a:defRPr b="1">
                <a:solidFill>
                  <a:schemeClr val="tx1"/>
                </a:solidFill>
                <a:latin typeface="Tahoma" charset="0"/>
                <a:ea typeface="ＭＳ Ｐゴシック" charset="0"/>
              </a:defRPr>
            </a:lvl1pPr>
            <a:lvl2pPr marL="730766" indent="-281064" defTabSz="915018">
              <a:defRPr b="1">
                <a:solidFill>
                  <a:schemeClr val="tx1"/>
                </a:solidFill>
                <a:latin typeface="Tahoma" charset="0"/>
                <a:ea typeface="ＭＳ Ｐゴシック" charset="0"/>
              </a:defRPr>
            </a:lvl2pPr>
            <a:lvl3pPr marL="1124255" indent="-224851" defTabSz="915018">
              <a:defRPr b="1">
                <a:solidFill>
                  <a:schemeClr val="tx1"/>
                </a:solidFill>
                <a:latin typeface="Tahoma" charset="0"/>
                <a:ea typeface="ＭＳ Ｐゴシック" charset="0"/>
              </a:defRPr>
            </a:lvl3pPr>
            <a:lvl4pPr marL="1573957" indent="-224851" defTabSz="915018">
              <a:defRPr b="1">
                <a:solidFill>
                  <a:schemeClr val="tx1"/>
                </a:solidFill>
                <a:latin typeface="Tahoma" charset="0"/>
                <a:ea typeface="ＭＳ Ｐゴシック" charset="0"/>
              </a:defRPr>
            </a:lvl4pPr>
            <a:lvl5pPr marL="2023659" indent="-224851" defTabSz="915018">
              <a:defRPr b="1">
                <a:solidFill>
                  <a:schemeClr val="tx1"/>
                </a:solidFill>
                <a:latin typeface="Tahoma" charset="0"/>
                <a:ea typeface="ＭＳ Ｐゴシック" charset="0"/>
              </a:defRPr>
            </a:lvl5pPr>
            <a:lvl6pPr marL="2473361" indent="-224851" defTabSz="915018" eaLnBrk="0" fontAlgn="base" hangingPunct="0">
              <a:spcBef>
                <a:spcPct val="0"/>
              </a:spcBef>
              <a:spcAft>
                <a:spcPct val="0"/>
              </a:spcAft>
              <a:defRPr b="1">
                <a:solidFill>
                  <a:schemeClr val="tx1"/>
                </a:solidFill>
                <a:latin typeface="Tahoma" charset="0"/>
                <a:ea typeface="ＭＳ Ｐゴシック" charset="0"/>
              </a:defRPr>
            </a:lvl6pPr>
            <a:lvl7pPr marL="2923062" indent="-224851" defTabSz="915018" eaLnBrk="0" fontAlgn="base" hangingPunct="0">
              <a:spcBef>
                <a:spcPct val="0"/>
              </a:spcBef>
              <a:spcAft>
                <a:spcPct val="0"/>
              </a:spcAft>
              <a:defRPr b="1">
                <a:solidFill>
                  <a:schemeClr val="tx1"/>
                </a:solidFill>
                <a:latin typeface="Tahoma" charset="0"/>
                <a:ea typeface="ＭＳ Ｐゴシック" charset="0"/>
              </a:defRPr>
            </a:lvl7pPr>
            <a:lvl8pPr marL="3372764" indent="-224851" defTabSz="915018" eaLnBrk="0" fontAlgn="base" hangingPunct="0">
              <a:spcBef>
                <a:spcPct val="0"/>
              </a:spcBef>
              <a:spcAft>
                <a:spcPct val="0"/>
              </a:spcAft>
              <a:defRPr b="1">
                <a:solidFill>
                  <a:schemeClr val="tx1"/>
                </a:solidFill>
                <a:latin typeface="Tahoma" charset="0"/>
                <a:ea typeface="ＭＳ Ｐゴシック" charset="0"/>
              </a:defRPr>
            </a:lvl8pPr>
            <a:lvl9pPr marL="3822466" indent="-224851" defTabSz="915018" eaLnBrk="0" fontAlgn="base" hangingPunct="0">
              <a:spcBef>
                <a:spcPct val="0"/>
              </a:spcBef>
              <a:spcAft>
                <a:spcPct val="0"/>
              </a:spcAft>
              <a:defRPr b="1">
                <a:solidFill>
                  <a:schemeClr val="tx1"/>
                </a:solidFill>
                <a:latin typeface="Tahoma" charset="0"/>
                <a:ea typeface="ＭＳ Ｐゴシック" charset="0"/>
              </a:defRPr>
            </a:lvl9pPr>
          </a:lstStyle>
          <a:p>
            <a:pPr>
              <a:defRPr/>
            </a:pPr>
            <a:r>
              <a:rPr lang="en-US" b="0">
                <a:latin typeface="Arial" charset="0"/>
              </a:rPr>
              <a:t>Session 1</a:t>
            </a:r>
          </a:p>
        </p:txBody>
      </p:sp>
      <p:sp>
        <p:nvSpPr>
          <p:cNvPr id="91139"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5018">
              <a:defRPr b="1">
                <a:solidFill>
                  <a:schemeClr val="tx1"/>
                </a:solidFill>
                <a:latin typeface="Tahoma" charset="0"/>
                <a:ea typeface="ＭＳ Ｐゴシック" charset="0"/>
              </a:defRPr>
            </a:lvl1pPr>
            <a:lvl2pPr marL="730766" indent="-281064" defTabSz="915018">
              <a:defRPr b="1">
                <a:solidFill>
                  <a:schemeClr val="tx1"/>
                </a:solidFill>
                <a:latin typeface="Tahoma" charset="0"/>
                <a:ea typeface="ＭＳ Ｐゴシック" charset="0"/>
              </a:defRPr>
            </a:lvl2pPr>
            <a:lvl3pPr marL="1124255" indent="-224851" defTabSz="915018">
              <a:defRPr b="1">
                <a:solidFill>
                  <a:schemeClr val="tx1"/>
                </a:solidFill>
                <a:latin typeface="Tahoma" charset="0"/>
                <a:ea typeface="ＭＳ Ｐゴシック" charset="0"/>
              </a:defRPr>
            </a:lvl3pPr>
            <a:lvl4pPr marL="1573957" indent="-224851" defTabSz="915018">
              <a:defRPr b="1">
                <a:solidFill>
                  <a:schemeClr val="tx1"/>
                </a:solidFill>
                <a:latin typeface="Tahoma" charset="0"/>
                <a:ea typeface="ＭＳ Ｐゴシック" charset="0"/>
              </a:defRPr>
            </a:lvl4pPr>
            <a:lvl5pPr marL="2023659" indent="-224851" defTabSz="915018">
              <a:defRPr b="1">
                <a:solidFill>
                  <a:schemeClr val="tx1"/>
                </a:solidFill>
                <a:latin typeface="Tahoma" charset="0"/>
                <a:ea typeface="ＭＳ Ｐゴシック" charset="0"/>
              </a:defRPr>
            </a:lvl5pPr>
            <a:lvl6pPr marL="2473361" indent="-224851" defTabSz="915018" eaLnBrk="0" fontAlgn="base" hangingPunct="0">
              <a:spcBef>
                <a:spcPct val="0"/>
              </a:spcBef>
              <a:spcAft>
                <a:spcPct val="0"/>
              </a:spcAft>
              <a:defRPr b="1">
                <a:solidFill>
                  <a:schemeClr val="tx1"/>
                </a:solidFill>
                <a:latin typeface="Tahoma" charset="0"/>
                <a:ea typeface="ＭＳ Ｐゴシック" charset="0"/>
              </a:defRPr>
            </a:lvl6pPr>
            <a:lvl7pPr marL="2923062" indent="-224851" defTabSz="915018" eaLnBrk="0" fontAlgn="base" hangingPunct="0">
              <a:spcBef>
                <a:spcPct val="0"/>
              </a:spcBef>
              <a:spcAft>
                <a:spcPct val="0"/>
              </a:spcAft>
              <a:defRPr b="1">
                <a:solidFill>
                  <a:schemeClr val="tx1"/>
                </a:solidFill>
                <a:latin typeface="Tahoma" charset="0"/>
                <a:ea typeface="ＭＳ Ｐゴシック" charset="0"/>
              </a:defRPr>
            </a:lvl7pPr>
            <a:lvl8pPr marL="3372764" indent="-224851" defTabSz="915018" eaLnBrk="0" fontAlgn="base" hangingPunct="0">
              <a:spcBef>
                <a:spcPct val="0"/>
              </a:spcBef>
              <a:spcAft>
                <a:spcPct val="0"/>
              </a:spcAft>
              <a:defRPr b="1">
                <a:solidFill>
                  <a:schemeClr val="tx1"/>
                </a:solidFill>
                <a:latin typeface="Tahoma" charset="0"/>
                <a:ea typeface="ＭＳ Ｐゴシック" charset="0"/>
              </a:defRPr>
            </a:lvl8pPr>
            <a:lvl9pPr marL="3822466" indent="-224851" defTabSz="915018" eaLnBrk="0" fontAlgn="base" hangingPunct="0">
              <a:spcBef>
                <a:spcPct val="0"/>
              </a:spcBef>
              <a:spcAft>
                <a:spcPct val="0"/>
              </a:spcAft>
              <a:defRPr b="1">
                <a:solidFill>
                  <a:schemeClr val="tx1"/>
                </a:solidFill>
                <a:latin typeface="Tahoma" charset="0"/>
                <a:ea typeface="ＭＳ Ｐゴシック" charset="0"/>
              </a:defRPr>
            </a:lvl9pPr>
          </a:lstStyle>
          <a:p>
            <a:pPr>
              <a:defRPr/>
            </a:pPr>
            <a:fld id="{00D6F029-3A53-6F4B-A7B7-5465B01EA2D2}" type="slidenum">
              <a:rPr lang="en-US">
                <a:latin typeface="Arial" charset="0"/>
              </a:rPr>
              <a:pPr>
                <a:defRPr/>
              </a:pPr>
              <a:t>38</a:t>
            </a:fld>
            <a:endParaRPr lang="en-US">
              <a:latin typeface="Arial" charset="0"/>
            </a:endParaRPr>
          </a:p>
        </p:txBody>
      </p:sp>
      <p:sp>
        <p:nvSpPr>
          <p:cNvPr id="125955"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91141" name="Rectangle 3"/>
          <p:cNvSpPr>
            <a:spLocks noGrp="1" noChangeArrowheads="1"/>
          </p:cNvSpPr>
          <p:nvPr>
            <p:ph type="body" idx="1"/>
          </p:nvPr>
        </p:nvSpPr>
        <p:spPr>
          <a:xfrm>
            <a:off x="914815" y="4343400"/>
            <a:ext cx="5028370" cy="4114800"/>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lIns="93652" tIns="46032" rIns="93652" bIns="46032"/>
          <a:lstStyle/>
          <a:p>
            <a:pPr eaLnBrk="1" hangingPunct="1">
              <a:defRPr/>
            </a:pPr>
            <a:endParaRPr lang="en-US"/>
          </a:p>
        </p:txBody>
      </p:sp>
    </p:spTree>
    <p:extLst>
      <p:ext uri="{BB962C8B-B14F-4D97-AF65-F5344CB8AC3E}">
        <p14:creationId xmlns:p14="http://schemas.microsoft.com/office/powerpoint/2010/main" val="802938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018" eaLnBrk="0" hangingPunct="0">
              <a:defRPr sz="2400">
                <a:solidFill>
                  <a:schemeClr val="tx1"/>
                </a:solidFill>
                <a:latin typeface="Arial" charset="0"/>
                <a:ea typeface="ＭＳ Ｐゴシック" charset="0"/>
                <a:cs typeface="ＭＳ Ｐゴシック" charset="0"/>
              </a:defRPr>
            </a:lvl1pPr>
            <a:lvl2pPr marL="730766" indent="-281064" defTabSz="915018" eaLnBrk="0" hangingPunct="0">
              <a:defRPr sz="2400">
                <a:solidFill>
                  <a:schemeClr val="tx1"/>
                </a:solidFill>
                <a:latin typeface="Arial" charset="0"/>
                <a:ea typeface="ＭＳ Ｐゴシック" charset="0"/>
              </a:defRPr>
            </a:lvl2pPr>
            <a:lvl3pPr marL="1124255" indent="-224851" defTabSz="915018" eaLnBrk="0" hangingPunct="0">
              <a:defRPr sz="2400">
                <a:solidFill>
                  <a:schemeClr val="tx1"/>
                </a:solidFill>
                <a:latin typeface="Arial" charset="0"/>
                <a:ea typeface="ＭＳ Ｐゴシック" charset="0"/>
              </a:defRPr>
            </a:lvl3pPr>
            <a:lvl4pPr marL="1573957" indent="-224851" defTabSz="915018" eaLnBrk="0" hangingPunct="0">
              <a:defRPr sz="2400">
                <a:solidFill>
                  <a:schemeClr val="tx1"/>
                </a:solidFill>
                <a:latin typeface="Arial" charset="0"/>
                <a:ea typeface="ＭＳ Ｐゴシック" charset="0"/>
              </a:defRPr>
            </a:lvl4pPr>
            <a:lvl5pPr marL="2023659" indent="-224851" defTabSz="915018" eaLnBrk="0" hangingPunct="0">
              <a:defRPr sz="2400">
                <a:solidFill>
                  <a:schemeClr val="tx1"/>
                </a:solidFill>
                <a:latin typeface="Arial" charset="0"/>
                <a:ea typeface="ＭＳ Ｐゴシック" charset="0"/>
              </a:defRPr>
            </a:lvl5pPr>
            <a:lvl6pPr marL="2473361" indent="-224851" algn="ctr" defTabSz="915018" eaLnBrk="0" fontAlgn="base" hangingPunct="0">
              <a:spcBef>
                <a:spcPct val="0"/>
              </a:spcBef>
              <a:spcAft>
                <a:spcPct val="0"/>
              </a:spcAft>
              <a:defRPr sz="2400">
                <a:solidFill>
                  <a:schemeClr val="tx1"/>
                </a:solidFill>
                <a:latin typeface="Arial" charset="0"/>
                <a:ea typeface="ＭＳ Ｐゴシック" charset="0"/>
              </a:defRPr>
            </a:lvl6pPr>
            <a:lvl7pPr marL="2923062" indent="-224851" algn="ctr" defTabSz="915018" eaLnBrk="0" fontAlgn="base" hangingPunct="0">
              <a:spcBef>
                <a:spcPct val="0"/>
              </a:spcBef>
              <a:spcAft>
                <a:spcPct val="0"/>
              </a:spcAft>
              <a:defRPr sz="2400">
                <a:solidFill>
                  <a:schemeClr val="tx1"/>
                </a:solidFill>
                <a:latin typeface="Arial" charset="0"/>
                <a:ea typeface="ＭＳ Ｐゴシック" charset="0"/>
              </a:defRPr>
            </a:lvl7pPr>
            <a:lvl8pPr marL="3372764" indent="-224851" algn="ctr" defTabSz="915018" eaLnBrk="0" fontAlgn="base" hangingPunct="0">
              <a:spcBef>
                <a:spcPct val="0"/>
              </a:spcBef>
              <a:spcAft>
                <a:spcPct val="0"/>
              </a:spcAft>
              <a:defRPr sz="2400">
                <a:solidFill>
                  <a:schemeClr val="tx1"/>
                </a:solidFill>
                <a:latin typeface="Arial" charset="0"/>
                <a:ea typeface="ＭＳ Ｐゴシック" charset="0"/>
              </a:defRPr>
            </a:lvl8pPr>
            <a:lvl9pPr marL="3822466" indent="-224851" algn="ctr" defTabSz="91501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96F64E-FCDF-9F4B-997C-5078B6034E32}" type="slidenum">
              <a:rPr lang="en-US" sz="1200"/>
              <a:pPr eaLnBrk="1" hangingPunct="1"/>
              <a:t>39</a:t>
            </a:fld>
            <a:endParaRPr lang="en-US" sz="1200"/>
          </a:p>
        </p:txBody>
      </p:sp>
      <p:sp>
        <p:nvSpPr>
          <p:cNvPr id="134146" name="Rectangle 2"/>
          <p:cNvSpPr>
            <a:spLocks noGrp="1" noRot="1" noChangeAspect="1" noChangeArrowheads="1" noTextEdit="1"/>
          </p:cNvSpPr>
          <p:nvPr>
            <p:ph type="sldImg"/>
          </p:nvPr>
        </p:nvSpPr>
        <p:spPr>
          <a:xfrm>
            <a:off x="1146175" y="685800"/>
            <a:ext cx="4567238" cy="3425825"/>
          </a:xfrm>
          <a:ln w="12700" cap="flat">
            <a:solidFill>
              <a:schemeClr val="tx1"/>
            </a:solidFill>
          </a:ln>
        </p:spPr>
      </p:sp>
      <p:sp>
        <p:nvSpPr>
          <p:cNvPr id="134147" name="Rectangle 3"/>
          <p:cNvSpPr>
            <a:spLocks noGrp="1" noChangeArrowheads="1"/>
          </p:cNvSpPr>
          <p:nvPr>
            <p:ph type="body" idx="1"/>
          </p:nvPr>
        </p:nvSpPr>
        <p:spPr>
          <a:xfrm>
            <a:off x="914815" y="4343400"/>
            <a:ext cx="502837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68" tIns="46034" rIns="92068" bIns="46034"/>
          <a:lstStyle/>
          <a:p>
            <a:r>
              <a:rPr lang="en-US" b="1">
                <a:ea typeface="ＭＳ Ｐゴシック" charset="0"/>
                <a:cs typeface="ＭＳ Ｐゴシック" charset="0"/>
              </a:rPr>
              <a:t>Objective: </a:t>
            </a:r>
            <a:r>
              <a:rPr lang="en-US">
                <a:ea typeface="ＭＳ Ｐゴシック" charset="0"/>
                <a:cs typeface="ＭＳ Ｐゴシック" charset="0"/>
              </a:rPr>
              <a:t>Emphasize small tests of change that link and gradually get larger and larger </a:t>
            </a:r>
            <a:endParaRPr lang="en-US" b="1">
              <a:ea typeface="ＭＳ Ｐゴシック" charset="0"/>
              <a:cs typeface="ＭＳ Ｐゴシック" charset="0"/>
            </a:endParaRPr>
          </a:p>
          <a:p>
            <a:endParaRPr lang="en-US">
              <a:ea typeface="ＭＳ Ｐゴシック" charset="0"/>
              <a:cs typeface="ＭＳ Ｐゴシック" charset="0"/>
            </a:endParaRPr>
          </a:p>
          <a:p>
            <a:r>
              <a:rPr lang="en-US" b="1">
                <a:ea typeface="ＭＳ Ｐゴシック" charset="0"/>
                <a:cs typeface="ＭＳ Ｐゴシック" charset="0"/>
              </a:rPr>
              <a:t>Explanation:</a:t>
            </a:r>
            <a:r>
              <a:rPr lang="en-US">
                <a:ea typeface="ＭＳ Ｐゴシック" charset="0"/>
                <a:cs typeface="ＭＳ Ｐゴシック" charset="0"/>
              </a:rPr>
              <a:t> </a:t>
            </a:r>
            <a:r>
              <a:rPr lang="en-US">
                <a:solidFill>
                  <a:srgbClr val="333333"/>
                </a:solidFill>
                <a:ea typeface="ＭＳ Ｐゴシック" charset="0"/>
                <a:cs typeface="ＭＳ Ｐゴシック" charset="0"/>
              </a:rPr>
              <a:t>After generating ideas, run Plan-Do-Study-Act (PDSA) cycles to test a change or group of changes on a small scale to see if they result in improvement. If they do, expand the tests and gradually incorporate larger and larger samples until you are confident that the changes should be adopted more widely </a:t>
            </a:r>
            <a:r>
              <a:rPr lang="en-US">
                <a:solidFill>
                  <a:srgbClr val="333333"/>
                </a:solidFill>
                <a:latin typeface="Verdana" charset="0"/>
                <a:ea typeface="ＭＳ Ｐゴシック" charset="0"/>
                <a:cs typeface="ＭＳ Ｐゴシック" charset="0"/>
              </a:rPr>
              <a:t>A team learns from the test — What worked and what didn't work? What should be kept, changed, or abandoned? — and uses the new knowledge to plan the next test. The team continues linking tests in this way, refining the change until it is ready for broader implementation.</a:t>
            </a:r>
          </a:p>
          <a:p>
            <a:endParaRPr lang="en-US">
              <a:solidFill>
                <a:srgbClr val="333333"/>
              </a:solidFill>
              <a:latin typeface="Verdana" charset="0"/>
              <a:ea typeface="ＭＳ Ｐゴシック" charset="0"/>
              <a:cs typeface="ＭＳ Ｐゴシック" charset="0"/>
            </a:endParaRPr>
          </a:p>
          <a:p>
            <a:r>
              <a:rPr lang="en-US">
                <a:solidFill>
                  <a:srgbClr val="333333"/>
                </a:solidFill>
                <a:latin typeface="Verdana" charset="0"/>
                <a:ea typeface="ＭＳ Ｐゴシック" charset="0"/>
                <a:cs typeface="ＭＳ Ｐゴシック" charset="0"/>
              </a:rPr>
              <a:t> </a:t>
            </a:r>
            <a:r>
              <a:rPr lang="en-US">
                <a:ea typeface="ＭＳ Ｐゴシック" charset="0"/>
                <a:cs typeface="ＭＳ Ｐゴシック" charset="0"/>
              </a:rPr>
              <a:t>At times it seems a waste of time to test. However, even if you have a very high degree of belief in the success of the test, others might not. </a:t>
            </a:r>
            <a:r>
              <a:rPr lang="en-US">
                <a:solidFill>
                  <a:srgbClr val="333333"/>
                </a:solidFill>
                <a:latin typeface="Verdana" charset="0"/>
                <a:ea typeface="ＭＳ Ｐゴシック" charset="0"/>
                <a:cs typeface="ＭＳ Ｐゴシック" charset="0"/>
              </a:rPr>
              <a:t>People are far more willing to test a change when they know that changes can and will be modified as needed. Linking small tests of change helps overcome an organization's natural resistance to change and ensure physician buy-in.</a:t>
            </a:r>
            <a:br>
              <a:rPr lang="en-US">
                <a:solidFill>
                  <a:srgbClr val="333333"/>
                </a:solidFill>
                <a:latin typeface="Verdana" charset="0"/>
                <a:ea typeface="ＭＳ Ｐゴシック" charset="0"/>
                <a:cs typeface="ＭＳ Ｐゴシック" charset="0"/>
              </a:rPr>
            </a:br>
            <a:r>
              <a:rPr lang="en-US">
                <a:solidFill>
                  <a:srgbClr val="333333"/>
                </a:solidFill>
                <a:latin typeface="Verdana" charset="0"/>
                <a:ea typeface="ＭＳ Ｐゴシック" charset="0"/>
                <a:cs typeface="ＭＳ Ｐゴシック" charset="0"/>
              </a:rPr>
              <a:t/>
            </a:r>
            <a:br>
              <a:rPr lang="en-US">
                <a:solidFill>
                  <a:srgbClr val="333333"/>
                </a:solidFill>
                <a:latin typeface="Verdana" charset="0"/>
                <a:ea typeface="ＭＳ Ｐゴシック" charset="0"/>
                <a:cs typeface="ＭＳ Ｐゴシック" charset="0"/>
              </a:rPr>
            </a:br>
            <a:r>
              <a:rPr lang="en-US" b="1">
                <a:ea typeface="ＭＳ Ｐゴシック" charset="0"/>
                <a:cs typeface="ＭＳ Ｐゴシック" charset="0"/>
              </a:rPr>
              <a:t>Bridge to next slide: </a:t>
            </a:r>
            <a:r>
              <a:rPr lang="en-US">
                <a:solidFill>
                  <a:srgbClr val="333333"/>
                </a:solidFill>
                <a:latin typeface="Verdana" charset="0"/>
                <a:ea typeface="ＭＳ Ｐゴシック" charset="0"/>
                <a:cs typeface="ＭＳ Ｐゴシック" charset="0"/>
              </a:rPr>
              <a:t>There are several  other reasons to test …</a:t>
            </a:r>
            <a:r>
              <a:rPr lang="en-US">
                <a:ea typeface="ＭＳ Ｐゴシック" charset="0"/>
                <a:cs typeface="ＭＳ Ｐゴシック" charset="0"/>
              </a:rPr>
              <a:t>. </a:t>
            </a:r>
          </a:p>
        </p:txBody>
      </p:sp>
    </p:spTree>
    <p:extLst>
      <p:ext uri="{BB962C8B-B14F-4D97-AF65-F5344CB8AC3E}">
        <p14:creationId xmlns:p14="http://schemas.microsoft.com/office/powerpoint/2010/main" val="2791980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018" eaLnBrk="0" hangingPunct="0">
              <a:defRPr sz="2400">
                <a:solidFill>
                  <a:schemeClr val="tx1"/>
                </a:solidFill>
                <a:latin typeface="Arial" charset="0"/>
                <a:ea typeface="ＭＳ Ｐゴシック" charset="0"/>
                <a:cs typeface="ＭＳ Ｐゴシック" charset="0"/>
              </a:defRPr>
            </a:lvl1pPr>
            <a:lvl2pPr marL="730766" indent="-281064" defTabSz="915018" eaLnBrk="0" hangingPunct="0">
              <a:defRPr sz="2400">
                <a:solidFill>
                  <a:schemeClr val="tx1"/>
                </a:solidFill>
                <a:latin typeface="Arial" charset="0"/>
                <a:ea typeface="ＭＳ Ｐゴシック" charset="0"/>
              </a:defRPr>
            </a:lvl2pPr>
            <a:lvl3pPr marL="1124255" indent="-224851" defTabSz="915018" eaLnBrk="0" hangingPunct="0">
              <a:defRPr sz="2400">
                <a:solidFill>
                  <a:schemeClr val="tx1"/>
                </a:solidFill>
                <a:latin typeface="Arial" charset="0"/>
                <a:ea typeface="ＭＳ Ｐゴシック" charset="0"/>
              </a:defRPr>
            </a:lvl3pPr>
            <a:lvl4pPr marL="1573957" indent="-224851" defTabSz="915018" eaLnBrk="0" hangingPunct="0">
              <a:defRPr sz="2400">
                <a:solidFill>
                  <a:schemeClr val="tx1"/>
                </a:solidFill>
                <a:latin typeface="Arial" charset="0"/>
                <a:ea typeface="ＭＳ Ｐゴシック" charset="0"/>
              </a:defRPr>
            </a:lvl4pPr>
            <a:lvl5pPr marL="2023659" indent="-224851" defTabSz="915018" eaLnBrk="0" hangingPunct="0">
              <a:defRPr sz="2400">
                <a:solidFill>
                  <a:schemeClr val="tx1"/>
                </a:solidFill>
                <a:latin typeface="Arial" charset="0"/>
                <a:ea typeface="ＭＳ Ｐゴシック" charset="0"/>
              </a:defRPr>
            </a:lvl5pPr>
            <a:lvl6pPr marL="2473361" indent="-224851" algn="ctr" defTabSz="915018" eaLnBrk="0" fontAlgn="base" hangingPunct="0">
              <a:spcBef>
                <a:spcPct val="0"/>
              </a:spcBef>
              <a:spcAft>
                <a:spcPct val="0"/>
              </a:spcAft>
              <a:defRPr sz="2400">
                <a:solidFill>
                  <a:schemeClr val="tx1"/>
                </a:solidFill>
                <a:latin typeface="Arial" charset="0"/>
                <a:ea typeface="ＭＳ Ｐゴシック" charset="0"/>
              </a:defRPr>
            </a:lvl6pPr>
            <a:lvl7pPr marL="2923062" indent="-224851" algn="ctr" defTabSz="915018" eaLnBrk="0" fontAlgn="base" hangingPunct="0">
              <a:spcBef>
                <a:spcPct val="0"/>
              </a:spcBef>
              <a:spcAft>
                <a:spcPct val="0"/>
              </a:spcAft>
              <a:defRPr sz="2400">
                <a:solidFill>
                  <a:schemeClr val="tx1"/>
                </a:solidFill>
                <a:latin typeface="Arial" charset="0"/>
                <a:ea typeface="ＭＳ Ｐゴシック" charset="0"/>
              </a:defRPr>
            </a:lvl7pPr>
            <a:lvl8pPr marL="3372764" indent="-224851" algn="ctr" defTabSz="915018" eaLnBrk="0" fontAlgn="base" hangingPunct="0">
              <a:spcBef>
                <a:spcPct val="0"/>
              </a:spcBef>
              <a:spcAft>
                <a:spcPct val="0"/>
              </a:spcAft>
              <a:defRPr sz="2400">
                <a:solidFill>
                  <a:schemeClr val="tx1"/>
                </a:solidFill>
                <a:latin typeface="Arial" charset="0"/>
                <a:ea typeface="ＭＳ Ｐゴシック" charset="0"/>
              </a:defRPr>
            </a:lvl8pPr>
            <a:lvl9pPr marL="3822466" indent="-224851" algn="ctr" defTabSz="91501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022E41-5C57-4B40-85AD-CEEBCDD722E0}" type="slidenum">
              <a:rPr lang="en-US" sz="1200"/>
              <a:pPr eaLnBrk="1" hangingPunct="1"/>
              <a:t>40</a:t>
            </a:fld>
            <a:endParaRPr lang="en-US" sz="1200"/>
          </a:p>
        </p:txBody>
      </p:sp>
      <p:sp>
        <p:nvSpPr>
          <p:cNvPr id="145410" name="Rectangle 2"/>
          <p:cNvSpPr>
            <a:spLocks noGrp="1" noRot="1" noChangeAspect="1" noChangeArrowheads="1" noTextEdit="1"/>
          </p:cNvSpPr>
          <p:nvPr>
            <p:ph type="sldImg"/>
          </p:nvPr>
        </p:nvSpPr>
        <p:spPr>
          <a:xfrm>
            <a:off x="1152525" y="692150"/>
            <a:ext cx="4554538" cy="3416300"/>
          </a:xfrm>
          <a:ln/>
        </p:spPr>
      </p:sp>
      <p:sp>
        <p:nvSpPr>
          <p:cNvPr id="145411" name="Rectangle 3"/>
          <p:cNvSpPr>
            <a:spLocks noGrp="1" noChangeArrowheads="1"/>
          </p:cNvSpPr>
          <p:nvPr>
            <p:ph type="body" idx="1"/>
          </p:nvPr>
        </p:nvSpPr>
        <p:spPr>
          <a:xfrm>
            <a:off x="914815" y="4343400"/>
            <a:ext cx="502837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We</a:t>
            </a:r>
            <a:r>
              <a:rPr lang="ja-JP" altLang="en-US">
                <a:ea typeface="ＭＳ Ｐゴシック" charset="0"/>
                <a:cs typeface="ＭＳ Ｐゴシック" charset="0"/>
              </a:rPr>
              <a:t>’</a:t>
            </a:r>
            <a:r>
              <a:rPr lang="en-US" altLang="ja-JP">
                <a:ea typeface="ＭＳ Ｐゴシック" charset="0"/>
                <a:cs typeface="ＭＳ Ｐゴシック" charset="0"/>
              </a:rPr>
              <a:t>ve learned:</a:t>
            </a:r>
          </a:p>
          <a:p>
            <a:endParaRPr lang="en-US">
              <a:ea typeface="ＭＳ Ｐゴシック" charset="0"/>
              <a:cs typeface="ＭＳ Ｐゴシック" charset="0"/>
            </a:endParaRPr>
          </a:p>
          <a:p>
            <a:r>
              <a:rPr lang="en-US">
                <a:ea typeface="ＭＳ Ｐゴシック" charset="0"/>
                <a:cs typeface="ＭＳ Ｐゴシック" charset="0"/>
              </a:rPr>
              <a:t>Keep the first test small.  Remember Dr. Smith and her 35-minute screening tool.  Give yourself a chance to even to fail in this first test.  Sometimes you learn the most from trying something that really doesn</a:t>
            </a:r>
            <a:r>
              <a:rPr lang="ja-JP" altLang="en-US">
                <a:ea typeface="ＭＳ Ｐゴシック" charset="0"/>
                <a:cs typeface="ＭＳ Ｐゴシック" charset="0"/>
              </a:rPr>
              <a:t>’</a:t>
            </a:r>
            <a:r>
              <a:rPr lang="en-US" altLang="ja-JP">
                <a:ea typeface="ＭＳ Ｐゴシック" charset="0"/>
                <a:cs typeface="ＭＳ Ｐゴシック" charset="0"/>
              </a:rPr>
              <a:t>t work. A common question to those starting their first PDSA cycle is: what change can you implement by next Tuesday? This question forces you to think small by reducing the sample size (</a:t>
            </a:r>
            <a:r>
              <a:rPr lang="ja-JP" altLang="en-US">
                <a:ea typeface="ＭＳ Ｐゴシック" charset="0"/>
                <a:cs typeface="ＭＳ Ｐゴシック" charset="0"/>
              </a:rPr>
              <a:t>‘</a:t>
            </a:r>
            <a:r>
              <a:rPr lang="en-US" altLang="ja-JP">
                <a:ea typeface="ＭＳ Ｐゴシック" charset="0"/>
                <a:cs typeface="ＭＳ Ｐゴシック" charset="0"/>
              </a:rPr>
              <a:t>just a few records</a:t>
            </a:r>
            <a:r>
              <a:rPr lang="ja-JP" altLang="en-US">
                <a:ea typeface="ＭＳ Ｐゴシック" charset="0"/>
                <a:cs typeface="ＭＳ Ｐゴシック" charset="0"/>
              </a:rPr>
              <a:t>’</a:t>
            </a:r>
            <a:r>
              <a:rPr lang="en-US" altLang="ja-JP">
                <a:ea typeface="ＭＳ Ｐゴシック" charset="0"/>
                <a:cs typeface="ＭＳ Ｐゴシック" charset="0"/>
              </a:rPr>
              <a:t>) and decreasing the implementation timetable (</a:t>
            </a:r>
            <a:r>
              <a:rPr lang="ja-JP" altLang="en-US">
                <a:ea typeface="ＭＳ Ｐゴシック" charset="0"/>
                <a:cs typeface="ＭＳ Ｐゴシック" charset="0"/>
              </a:rPr>
              <a:t>‘</a:t>
            </a:r>
            <a:r>
              <a:rPr lang="en-US" altLang="ja-JP">
                <a:ea typeface="ＭＳ Ｐゴシック" charset="0"/>
                <a:cs typeface="ＭＳ Ｐゴシック" charset="0"/>
              </a:rPr>
              <a:t>within a few days</a:t>
            </a:r>
            <a:r>
              <a:rPr lang="ja-JP" altLang="en-US">
                <a:ea typeface="ＭＳ Ｐゴシック" charset="0"/>
                <a:cs typeface="ＭＳ Ｐゴシック" charset="0"/>
              </a:rPr>
              <a:t>’</a:t>
            </a:r>
            <a:r>
              <a:rPr lang="en-US" altLang="ja-JP">
                <a:ea typeface="ＭＳ Ｐゴシック" charset="0"/>
                <a:cs typeface="ＭＳ Ｐゴシック" charset="0"/>
              </a:rPr>
              <a:t>) to a minimum.</a:t>
            </a: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r>
              <a:rPr lang="en-US">
                <a:ea typeface="ＭＳ Ｐゴシック" charset="0"/>
                <a:cs typeface="ＭＳ Ｐゴシック" charset="0"/>
              </a:rPr>
              <a:t>One way to help you and your colleagues </a:t>
            </a:r>
            <a:r>
              <a:rPr lang="ja-JP" altLang="en-US">
                <a:ea typeface="ＭＳ Ｐゴシック" charset="0"/>
                <a:cs typeface="ＭＳ Ｐゴシック" charset="0"/>
              </a:rPr>
              <a:t>“</a:t>
            </a:r>
            <a:r>
              <a:rPr lang="en-US" altLang="ja-JP">
                <a:ea typeface="ＭＳ Ｐゴシック" charset="0"/>
                <a:cs typeface="ＭＳ Ｐゴシック" charset="0"/>
              </a:rPr>
              <a:t>keep it small</a:t>
            </a:r>
            <a:r>
              <a:rPr lang="ja-JP" altLang="en-US">
                <a:ea typeface="ＭＳ Ｐゴシック" charset="0"/>
                <a:cs typeface="ＭＳ Ｐゴシック" charset="0"/>
              </a:rPr>
              <a:t>”</a:t>
            </a:r>
            <a:r>
              <a:rPr lang="en-US" altLang="ja-JP">
                <a:ea typeface="ＭＳ Ｐゴシック" charset="0"/>
                <a:cs typeface="ＭＳ Ｐゴシック" charset="0"/>
              </a:rPr>
              <a:t> is to remember the Rule of 1.  Design the first test for one facility, one office, one provider or one patient.  See what happens, act on that knowledge, and </a:t>
            </a:r>
            <a:r>
              <a:rPr lang="en-US" altLang="ja-JP" u="sng">
                <a:ea typeface="ＭＳ Ｐゴシック" charset="0"/>
                <a:cs typeface="ＭＳ Ｐゴシック" charset="0"/>
              </a:rPr>
              <a:t>then</a:t>
            </a:r>
            <a:r>
              <a:rPr lang="en-US" altLang="ja-JP">
                <a:ea typeface="ＭＳ Ｐゴシック" charset="0"/>
                <a:cs typeface="ＭＳ Ｐゴシック" charset="0"/>
              </a:rPr>
              <a:t> scale-up the test. </a:t>
            </a:r>
            <a:endParaRPr lang="en-US">
              <a:ea typeface="ＭＳ Ｐゴシック" charset="0"/>
              <a:cs typeface="ＭＳ Ｐゴシック" charset="0"/>
            </a:endParaRPr>
          </a:p>
        </p:txBody>
      </p:sp>
    </p:spTree>
    <p:extLst>
      <p:ext uri="{BB962C8B-B14F-4D97-AF65-F5344CB8AC3E}">
        <p14:creationId xmlns:p14="http://schemas.microsoft.com/office/powerpoint/2010/main" val="2393712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018" eaLnBrk="0" hangingPunct="0">
              <a:defRPr sz="2400">
                <a:solidFill>
                  <a:schemeClr val="tx1"/>
                </a:solidFill>
                <a:latin typeface="Arial" charset="0"/>
                <a:ea typeface="ＭＳ Ｐゴシック" charset="0"/>
                <a:cs typeface="ＭＳ Ｐゴシック" charset="0"/>
              </a:defRPr>
            </a:lvl1pPr>
            <a:lvl2pPr marL="730766" indent="-281064" defTabSz="915018" eaLnBrk="0" hangingPunct="0">
              <a:defRPr sz="2400">
                <a:solidFill>
                  <a:schemeClr val="tx1"/>
                </a:solidFill>
                <a:latin typeface="Arial" charset="0"/>
                <a:ea typeface="ＭＳ Ｐゴシック" charset="0"/>
              </a:defRPr>
            </a:lvl2pPr>
            <a:lvl3pPr marL="1124255" indent="-224851" defTabSz="915018" eaLnBrk="0" hangingPunct="0">
              <a:defRPr sz="2400">
                <a:solidFill>
                  <a:schemeClr val="tx1"/>
                </a:solidFill>
                <a:latin typeface="Arial" charset="0"/>
                <a:ea typeface="ＭＳ Ｐゴシック" charset="0"/>
              </a:defRPr>
            </a:lvl3pPr>
            <a:lvl4pPr marL="1573957" indent="-224851" defTabSz="915018" eaLnBrk="0" hangingPunct="0">
              <a:defRPr sz="2400">
                <a:solidFill>
                  <a:schemeClr val="tx1"/>
                </a:solidFill>
                <a:latin typeface="Arial" charset="0"/>
                <a:ea typeface="ＭＳ Ｐゴシック" charset="0"/>
              </a:defRPr>
            </a:lvl4pPr>
            <a:lvl5pPr marL="2023659" indent="-224851" defTabSz="915018" eaLnBrk="0" hangingPunct="0">
              <a:defRPr sz="2400">
                <a:solidFill>
                  <a:schemeClr val="tx1"/>
                </a:solidFill>
                <a:latin typeface="Arial" charset="0"/>
                <a:ea typeface="ＭＳ Ｐゴシック" charset="0"/>
              </a:defRPr>
            </a:lvl5pPr>
            <a:lvl6pPr marL="2473361" indent="-224851" algn="ctr" defTabSz="915018" eaLnBrk="0" fontAlgn="base" hangingPunct="0">
              <a:spcBef>
                <a:spcPct val="0"/>
              </a:spcBef>
              <a:spcAft>
                <a:spcPct val="0"/>
              </a:spcAft>
              <a:defRPr sz="2400">
                <a:solidFill>
                  <a:schemeClr val="tx1"/>
                </a:solidFill>
                <a:latin typeface="Arial" charset="0"/>
                <a:ea typeface="ＭＳ Ｐゴシック" charset="0"/>
              </a:defRPr>
            </a:lvl6pPr>
            <a:lvl7pPr marL="2923062" indent="-224851" algn="ctr" defTabSz="915018" eaLnBrk="0" fontAlgn="base" hangingPunct="0">
              <a:spcBef>
                <a:spcPct val="0"/>
              </a:spcBef>
              <a:spcAft>
                <a:spcPct val="0"/>
              </a:spcAft>
              <a:defRPr sz="2400">
                <a:solidFill>
                  <a:schemeClr val="tx1"/>
                </a:solidFill>
                <a:latin typeface="Arial" charset="0"/>
                <a:ea typeface="ＭＳ Ｐゴシック" charset="0"/>
              </a:defRPr>
            </a:lvl7pPr>
            <a:lvl8pPr marL="3372764" indent="-224851" algn="ctr" defTabSz="915018" eaLnBrk="0" fontAlgn="base" hangingPunct="0">
              <a:spcBef>
                <a:spcPct val="0"/>
              </a:spcBef>
              <a:spcAft>
                <a:spcPct val="0"/>
              </a:spcAft>
              <a:defRPr sz="2400">
                <a:solidFill>
                  <a:schemeClr val="tx1"/>
                </a:solidFill>
                <a:latin typeface="Arial" charset="0"/>
                <a:ea typeface="ＭＳ Ｐゴシック" charset="0"/>
              </a:defRPr>
            </a:lvl8pPr>
            <a:lvl9pPr marL="3822466" indent="-224851" algn="ctr" defTabSz="91501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A4300D-4E7F-D642-9BCF-7CD5725B04A6}" type="slidenum">
              <a:rPr lang="en-US" sz="1200"/>
              <a:pPr eaLnBrk="1" hangingPunct="1"/>
              <a:t>47</a:t>
            </a:fld>
            <a:endParaRPr lang="en-US" sz="120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27974" indent="-227974">
              <a:lnSpc>
                <a:spcPct val="90000"/>
              </a:lnSpc>
              <a:spcBef>
                <a:spcPct val="0"/>
              </a:spcBef>
            </a:pPr>
            <a:r>
              <a:rPr lang="en-US" sz="1300">
                <a:latin typeface="Calibri" charset="0"/>
                <a:ea typeface="ＭＳ Ｐゴシック" charset="0"/>
                <a:cs typeface="ＭＳ Ｐゴシック" charset="0"/>
              </a:rPr>
              <a:t>Let</a:t>
            </a:r>
            <a:r>
              <a:rPr lang="ja-JP" altLang="en-US" sz="1300">
                <a:latin typeface="Calibri" charset="0"/>
                <a:ea typeface="ＭＳ Ｐゴシック" charset="0"/>
                <a:cs typeface="ＭＳ Ｐゴシック" charset="0"/>
              </a:rPr>
              <a:t>’</a:t>
            </a:r>
            <a:r>
              <a:rPr lang="en-US" altLang="ja-JP" sz="1300">
                <a:latin typeface="Calibri" charset="0"/>
                <a:ea typeface="ＭＳ Ｐゴシック" charset="0"/>
                <a:cs typeface="ＭＳ Ｐゴシック" charset="0"/>
              </a:rPr>
              <a:t>s take a look at the steps to create a flowchart: </a:t>
            </a:r>
          </a:p>
          <a:p>
            <a:pPr marL="227974" indent="-227974">
              <a:lnSpc>
                <a:spcPct val="90000"/>
              </a:lnSpc>
              <a:spcBef>
                <a:spcPct val="0"/>
              </a:spcBef>
            </a:pPr>
            <a:endParaRPr lang="en-US" sz="1300">
              <a:latin typeface="Calibri" charset="0"/>
              <a:ea typeface="ＭＳ Ｐゴシック" charset="0"/>
              <a:cs typeface="ＭＳ Ｐゴシック" charset="0"/>
            </a:endParaRPr>
          </a:p>
          <a:p>
            <a:pPr marL="227974" indent="-227974">
              <a:lnSpc>
                <a:spcPct val="90000"/>
              </a:lnSpc>
              <a:spcBef>
                <a:spcPct val="0"/>
              </a:spcBef>
            </a:pPr>
            <a:r>
              <a:rPr lang="en-US" sz="1300">
                <a:latin typeface="Calibri" charset="0"/>
                <a:ea typeface="ＭＳ Ｐゴシック" charset="0"/>
                <a:cs typeface="ＭＳ Ｐゴシック" charset="0"/>
              </a:rPr>
              <a:t>Agree at the beginning what the flowchart should accomplish and the level of detail you will need to accomplish that goal.</a:t>
            </a:r>
          </a:p>
          <a:p>
            <a:pPr marL="227974" indent="-227974">
              <a:lnSpc>
                <a:spcPct val="90000"/>
              </a:lnSpc>
              <a:spcBef>
                <a:spcPct val="0"/>
              </a:spcBef>
            </a:pPr>
            <a:endParaRPr lang="en-US" sz="1300">
              <a:latin typeface="Calibri" charset="0"/>
              <a:ea typeface="ＭＳ Ｐゴシック" charset="0"/>
              <a:cs typeface="ＭＳ Ｐゴシック" charset="0"/>
            </a:endParaRPr>
          </a:p>
          <a:p>
            <a:pPr marL="227974" indent="-227974">
              <a:lnSpc>
                <a:spcPct val="90000"/>
              </a:lnSpc>
              <a:spcBef>
                <a:spcPct val="0"/>
              </a:spcBef>
            </a:pPr>
            <a:r>
              <a:rPr lang="en-US" sz="1300">
                <a:latin typeface="Calibri" charset="0"/>
                <a:ea typeface="ＭＳ Ｐゴシック" charset="0"/>
                <a:cs typeface="ＭＳ Ｐゴシック" charset="0"/>
              </a:rPr>
              <a:t>Then, identify the first and last step of the process.  This sounds easier than it is.  It can be hard to clarify exactly where the process begins and ends, but it is critical that you set these boundaries at the beginning.</a:t>
            </a:r>
          </a:p>
          <a:p>
            <a:pPr marL="227974" indent="-227974">
              <a:lnSpc>
                <a:spcPct val="90000"/>
              </a:lnSpc>
              <a:spcBef>
                <a:spcPct val="0"/>
              </a:spcBef>
            </a:pPr>
            <a:endParaRPr lang="en-US" sz="1300">
              <a:latin typeface="Calibri" charset="0"/>
              <a:ea typeface="ＭＳ Ｐゴシック" charset="0"/>
              <a:cs typeface="ＭＳ Ｐゴシック" charset="0"/>
            </a:endParaRPr>
          </a:p>
          <a:p>
            <a:pPr marL="227974" indent="-227974">
              <a:lnSpc>
                <a:spcPct val="90000"/>
              </a:lnSpc>
              <a:spcBef>
                <a:spcPct val="0"/>
              </a:spcBef>
            </a:pPr>
            <a:r>
              <a:rPr lang="en-US" sz="1300">
                <a:latin typeface="Calibri" charset="0"/>
                <a:ea typeface="ＭＳ Ｐゴシック" charset="0"/>
                <a:cs typeface="ＭＳ Ｐゴシック" charset="0"/>
              </a:rPr>
              <a:t>Then begin filling in the steps, from first to last.  If you come to a decision point, a diamond, choose the most-often occurring path and continue it all the way to the end; then go back and complete the second branch. You</a:t>
            </a:r>
            <a:r>
              <a:rPr lang="ja-JP" altLang="en-US" sz="1300">
                <a:latin typeface="Calibri" charset="0"/>
                <a:ea typeface="ＭＳ Ｐゴシック" charset="0"/>
                <a:cs typeface="ＭＳ Ｐゴシック" charset="0"/>
              </a:rPr>
              <a:t>’</a:t>
            </a:r>
            <a:r>
              <a:rPr lang="en-US" altLang="ja-JP" sz="1300">
                <a:latin typeface="Calibri" charset="0"/>
                <a:ea typeface="ＭＳ Ｐゴシック" charset="0"/>
                <a:cs typeface="ＭＳ Ｐゴシック" charset="0"/>
              </a:rPr>
              <a:t>ll get terribly confused if you don</a:t>
            </a:r>
            <a:r>
              <a:rPr lang="ja-JP" altLang="en-US" sz="1300">
                <a:latin typeface="Calibri" charset="0"/>
                <a:ea typeface="ＭＳ Ｐゴシック" charset="0"/>
                <a:cs typeface="ＭＳ Ｐゴシック" charset="0"/>
              </a:rPr>
              <a:t>’</a:t>
            </a:r>
            <a:r>
              <a:rPr lang="en-US" altLang="ja-JP" sz="1300">
                <a:latin typeface="Calibri" charset="0"/>
                <a:ea typeface="ＭＳ Ｐゴシック" charset="0"/>
                <a:cs typeface="ＭＳ Ｐゴシック" charset="0"/>
              </a:rPr>
              <a:t>t.</a:t>
            </a:r>
          </a:p>
          <a:p>
            <a:pPr marL="227974" indent="-227974">
              <a:lnSpc>
                <a:spcPct val="90000"/>
              </a:lnSpc>
              <a:spcBef>
                <a:spcPct val="0"/>
              </a:spcBef>
            </a:pPr>
            <a:endParaRPr lang="en-US" sz="1300">
              <a:latin typeface="Calibri" charset="0"/>
              <a:ea typeface="ＭＳ Ｐゴシック" charset="0"/>
              <a:cs typeface="ＭＳ Ｐゴシック" charset="0"/>
            </a:endParaRPr>
          </a:p>
          <a:p>
            <a:pPr marL="227974" indent="-227974">
              <a:lnSpc>
                <a:spcPct val="90000"/>
              </a:lnSpc>
              <a:spcBef>
                <a:spcPct val="0"/>
              </a:spcBef>
            </a:pPr>
            <a:r>
              <a:rPr lang="en-US" sz="1300">
                <a:latin typeface="Calibri" charset="0"/>
                <a:ea typeface="ＭＳ Ｐゴシック" charset="0"/>
                <a:cs typeface="ＭＳ Ｐゴシック" charset="0"/>
              </a:rPr>
              <a:t>When you</a:t>
            </a:r>
            <a:r>
              <a:rPr lang="ja-JP" altLang="en-US" sz="1300">
                <a:latin typeface="Calibri" charset="0"/>
                <a:ea typeface="ＭＳ Ｐゴシック" charset="0"/>
                <a:cs typeface="ＭＳ Ｐゴシック" charset="0"/>
              </a:rPr>
              <a:t>’</a:t>
            </a:r>
            <a:r>
              <a:rPr lang="en-US" altLang="ja-JP" sz="1300">
                <a:latin typeface="Calibri" charset="0"/>
                <a:ea typeface="ＭＳ Ｐゴシック" charset="0"/>
                <a:cs typeface="ＭＳ Ｐゴシック" charset="0"/>
              </a:rPr>
              <a:t>re done, review the chart:  read it out loud to the group for accuracy and make sure everyone understands it. </a:t>
            </a:r>
          </a:p>
          <a:p>
            <a:pPr marL="227974" indent="-227974">
              <a:lnSpc>
                <a:spcPct val="90000"/>
              </a:lnSpc>
              <a:spcBef>
                <a:spcPct val="0"/>
              </a:spcBef>
            </a:pPr>
            <a:endParaRPr lang="en-US" sz="1300">
              <a:latin typeface="Calibri" charset="0"/>
              <a:ea typeface="ＭＳ Ｐゴシック" charset="0"/>
              <a:cs typeface="ＭＳ Ｐゴシック" charset="0"/>
            </a:endParaRPr>
          </a:p>
          <a:p>
            <a:pPr marL="227974" indent="-227974">
              <a:lnSpc>
                <a:spcPct val="90000"/>
              </a:lnSpc>
              <a:spcBef>
                <a:spcPct val="0"/>
              </a:spcBef>
            </a:pPr>
            <a:r>
              <a:rPr lang="en-US" sz="1300">
                <a:latin typeface="Calibri" charset="0"/>
                <a:ea typeface="ＭＳ Ｐゴシック" charset="0"/>
                <a:cs typeface="ＭＳ Ｐゴシック" charset="0"/>
              </a:rPr>
              <a:t>If you uncover parts of the process that aren</a:t>
            </a:r>
            <a:r>
              <a:rPr lang="ja-JP" altLang="en-US" sz="1300">
                <a:latin typeface="Calibri" charset="0"/>
                <a:ea typeface="ＭＳ Ｐゴシック" charset="0"/>
                <a:cs typeface="ＭＳ Ｐゴシック" charset="0"/>
              </a:rPr>
              <a:t>’</a:t>
            </a:r>
            <a:r>
              <a:rPr lang="en-US" altLang="ja-JP" sz="1300">
                <a:latin typeface="Calibri" charset="0"/>
                <a:ea typeface="ＭＳ Ｐゴシック" charset="0"/>
                <a:cs typeface="ＭＳ Ｐゴシック" charset="0"/>
              </a:rPr>
              <a:t>t clear, don</a:t>
            </a:r>
            <a:r>
              <a:rPr lang="ja-JP" altLang="en-US" sz="1300">
                <a:latin typeface="Calibri" charset="0"/>
                <a:ea typeface="ＭＳ Ｐゴシック" charset="0"/>
                <a:cs typeface="ＭＳ Ｐゴシック" charset="0"/>
              </a:rPr>
              <a:t>’</a:t>
            </a:r>
            <a:r>
              <a:rPr lang="en-US" altLang="ja-JP" sz="1300">
                <a:latin typeface="Calibri" charset="0"/>
                <a:ea typeface="ＭＳ Ｐゴシック" charset="0"/>
                <a:cs typeface="ＭＳ Ｐゴシック" charset="0"/>
              </a:rPr>
              <a:t>t guess.  Assign someone on the team to find out </a:t>
            </a:r>
            <a:r>
              <a:rPr lang="ja-JP" altLang="en-US" sz="1300">
                <a:latin typeface="Calibri" charset="0"/>
                <a:ea typeface="ＭＳ Ｐゴシック" charset="0"/>
                <a:cs typeface="ＭＳ Ｐゴシック" charset="0"/>
              </a:rPr>
              <a:t>“</a:t>
            </a:r>
            <a:r>
              <a:rPr lang="en-US" altLang="ja-JP" sz="1300">
                <a:latin typeface="Calibri" charset="0"/>
                <a:ea typeface="ＭＳ Ｐゴシック" charset="0"/>
                <a:cs typeface="ＭＳ Ｐゴシック" charset="0"/>
              </a:rPr>
              <a:t>what really happens,</a:t>
            </a:r>
            <a:r>
              <a:rPr lang="ja-JP" altLang="en-US" sz="1300">
                <a:latin typeface="Calibri" charset="0"/>
                <a:ea typeface="ＭＳ Ｐゴシック" charset="0"/>
                <a:cs typeface="ＭＳ Ｐゴシック" charset="0"/>
              </a:rPr>
              <a:t>”</a:t>
            </a:r>
            <a:r>
              <a:rPr lang="en-US" altLang="ja-JP" sz="1300">
                <a:latin typeface="Calibri" charset="0"/>
                <a:ea typeface="ＭＳ Ｐゴシック" charset="0"/>
                <a:cs typeface="ＭＳ Ｐゴシック" charset="0"/>
              </a:rPr>
              <a:t> gather additional input and report back.</a:t>
            </a:r>
          </a:p>
          <a:p>
            <a:pPr marL="227974" indent="-227974">
              <a:lnSpc>
                <a:spcPct val="90000"/>
              </a:lnSpc>
              <a:spcBef>
                <a:spcPct val="0"/>
              </a:spcBef>
            </a:pPr>
            <a:endParaRPr lang="en-US" sz="130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10139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p:cNvSpPr>
          <p:nvPr>
            <p:ph type="sldImg"/>
          </p:nvPr>
        </p:nvSpPr>
        <p:spPr>
          <a:ln/>
        </p:spPr>
      </p:sp>
      <p:sp>
        <p:nvSpPr>
          <p:cNvPr id="19046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keep</a:t>
            </a:r>
          </a:p>
        </p:txBody>
      </p:sp>
      <p:sp>
        <p:nvSpPr>
          <p:cNvPr id="19046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018" eaLnBrk="0" hangingPunct="0">
              <a:defRPr sz="2400">
                <a:solidFill>
                  <a:schemeClr val="tx1"/>
                </a:solidFill>
                <a:latin typeface="Arial" charset="0"/>
                <a:ea typeface="ＭＳ Ｐゴシック" charset="0"/>
                <a:cs typeface="ＭＳ Ｐゴシック" charset="0"/>
              </a:defRPr>
            </a:lvl1pPr>
            <a:lvl2pPr marL="730766" indent="-281064" defTabSz="915018" eaLnBrk="0" hangingPunct="0">
              <a:defRPr sz="2400">
                <a:solidFill>
                  <a:schemeClr val="tx1"/>
                </a:solidFill>
                <a:latin typeface="Arial" charset="0"/>
                <a:ea typeface="ＭＳ Ｐゴシック" charset="0"/>
              </a:defRPr>
            </a:lvl2pPr>
            <a:lvl3pPr marL="1124255" indent="-224851" defTabSz="915018" eaLnBrk="0" hangingPunct="0">
              <a:defRPr sz="2400">
                <a:solidFill>
                  <a:schemeClr val="tx1"/>
                </a:solidFill>
                <a:latin typeface="Arial" charset="0"/>
                <a:ea typeface="ＭＳ Ｐゴシック" charset="0"/>
              </a:defRPr>
            </a:lvl3pPr>
            <a:lvl4pPr marL="1573957" indent="-224851" defTabSz="915018" eaLnBrk="0" hangingPunct="0">
              <a:defRPr sz="2400">
                <a:solidFill>
                  <a:schemeClr val="tx1"/>
                </a:solidFill>
                <a:latin typeface="Arial" charset="0"/>
                <a:ea typeface="ＭＳ Ｐゴシック" charset="0"/>
              </a:defRPr>
            </a:lvl4pPr>
            <a:lvl5pPr marL="2023659" indent="-224851" defTabSz="915018" eaLnBrk="0" hangingPunct="0">
              <a:defRPr sz="2400">
                <a:solidFill>
                  <a:schemeClr val="tx1"/>
                </a:solidFill>
                <a:latin typeface="Arial" charset="0"/>
                <a:ea typeface="ＭＳ Ｐゴシック" charset="0"/>
              </a:defRPr>
            </a:lvl5pPr>
            <a:lvl6pPr marL="2473361" indent="-224851" algn="ctr" defTabSz="915018" eaLnBrk="0" fontAlgn="base" hangingPunct="0">
              <a:spcBef>
                <a:spcPct val="0"/>
              </a:spcBef>
              <a:spcAft>
                <a:spcPct val="0"/>
              </a:spcAft>
              <a:defRPr sz="2400">
                <a:solidFill>
                  <a:schemeClr val="tx1"/>
                </a:solidFill>
                <a:latin typeface="Arial" charset="0"/>
                <a:ea typeface="ＭＳ Ｐゴシック" charset="0"/>
              </a:defRPr>
            </a:lvl6pPr>
            <a:lvl7pPr marL="2923062" indent="-224851" algn="ctr" defTabSz="915018" eaLnBrk="0" fontAlgn="base" hangingPunct="0">
              <a:spcBef>
                <a:spcPct val="0"/>
              </a:spcBef>
              <a:spcAft>
                <a:spcPct val="0"/>
              </a:spcAft>
              <a:defRPr sz="2400">
                <a:solidFill>
                  <a:schemeClr val="tx1"/>
                </a:solidFill>
                <a:latin typeface="Arial" charset="0"/>
                <a:ea typeface="ＭＳ Ｐゴシック" charset="0"/>
              </a:defRPr>
            </a:lvl7pPr>
            <a:lvl8pPr marL="3372764" indent="-224851" algn="ctr" defTabSz="915018" eaLnBrk="0" fontAlgn="base" hangingPunct="0">
              <a:spcBef>
                <a:spcPct val="0"/>
              </a:spcBef>
              <a:spcAft>
                <a:spcPct val="0"/>
              </a:spcAft>
              <a:defRPr sz="2400">
                <a:solidFill>
                  <a:schemeClr val="tx1"/>
                </a:solidFill>
                <a:latin typeface="Arial" charset="0"/>
                <a:ea typeface="ＭＳ Ｐゴシック" charset="0"/>
              </a:defRPr>
            </a:lvl8pPr>
            <a:lvl9pPr marL="3822466" indent="-224851" algn="ctr" defTabSz="91501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A45CBD-DF9C-8942-BF61-1E4C5C7D60DF}" type="slidenum">
              <a:rPr lang="en-US" sz="1200"/>
              <a:pPr eaLnBrk="1" hangingPunct="1"/>
              <a:t>10</a:t>
            </a:fld>
            <a:endParaRPr lang="en-US" sz="1200"/>
          </a:p>
        </p:txBody>
      </p:sp>
    </p:spTree>
    <p:extLst>
      <p:ext uri="{BB962C8B-B14F-4D97-AF65-F5344CB8AC3E}">
        <p14:creationId xmlns:p14="http://schemas.microsoft.com/office/powerpoint/2010/main" val="3353589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249664-BBF6-7145-A6C9-CC77E4F49289}" type="slidenum">
              <a:rPr lang="en-US"/>
              <a:pPr/>
              <a:t>11</a:t>
            </a:fld>
            <a:endParaRPr lang="en-US"/>
          </a:p>
        </p:txBody>
      </p:sp>
      <p:sp>
        <p:nvSpPr>
          <p:cNvPr id="3840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84003" name="Rectangle 3"/>
          <p:cNvSpPr>
            <a:spLocks noGrp="1" noChangeArrowheads="1"/>
          </p:cNvSpPr>
          <p:nvPr>
            <p:ph type="body" idx="1"/>
          </p:nvPr>
        </p:nvSpPr>
        <p:spPr/>
        <p:txBody>
          <a:bodyPr/>
          <a:lstStyle/>
          <a:p>
            <a:r>
              <a:rPr lang="en-US"/>
              <a:t>Processes will do what they</a:t>
            </a:r>
            <a:r>
              <a:rPr lang="ja-JP" altLang="en-US">
                <a:latin typeface="Arial"/>
              </a:rPr>
              <a:t>’</a:t>
            </a:r>
            <a:r>
              <a:rPr lang="en-US"/>
              <a:t>re designed to do.  Urging your appointment clerk to work harder in a patient referral process where he or she has six other assignments, half of which take him or her away from the workstation with access to the appointment system, does no good.  Somehow, we have to make it easier for patients with referrals to set up time for their appointments.  The way to do this is by changing the process, the way work is done.</a:t>
            </a:r>
          </a:p>
        </p:txBody>
      </p:sp>
    </p:spTree>
    <p:extLst>
      <p:ext uri="{BB962C8B-B14F-4D97-AF65-F5344CB8AC3E}">
        <p14:creationId xmlns:p14="http://schemas.microsoft.com/office/powerpoint/2010/main" val="1533334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keep</a:t>
            </a:r>
          </a:p>
        </p:txBody>
      </p:sp>
      <p:sp>
        <p:nvSpPr>
          <p:cNvPr id="1638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018" eaLnBrk="0" hangingPunct="0">
              <a:defRPr sz="2400">
                <a:solidFill>
                  <a:schemeClr val="tx1"/>
                </a:solidFill>
                <a:latin typeface="Arial" charset="0"/>
                <a:ea typeface="ＭＳ Ｐゴシック" charset="0"/>
                <a:cs typeface="ＭＳ Ｐゴシック" charset="0"/>
              </a:defRPr>
            </a:lvl1pPr>
            <a:lvl2pPr marL="730766" indent="-281064" defTabSz="915018" eaLnBrk="0" hangingPunct="0">
              <a:defRPr sz="2400">
                <a:solidFill>
                  <a:schemeClr val="tx1"/>
                </a:solidFill>
                <a:latin typeface="Arial" charset="0"/>
                <a:ea typeface="ＭＳ Ｐゴシック" charset="0"/>
              </a:defRPr>
            </a:lvl2pPr>
            <a:lvl3pPr marL="1124255" indent="-224851" defTabSz="915018" eaLnBrk="0" hangingPunct="0">
              <a:defRPr sz="2400">
                <a:solidFill>
                  <a:schemeClr val="tx1"/>
                </a:solidFill>
                <a:latin typeface="Arial" charset="0"/>
                <a:ea typeface="ＭＳ Ｐゴシック" charset="0"/>
              </a:defRPr>
            </a:lvl3pPr>
            <a:lvl4pPr marL="1573957" indent="-224851" defTabSz="915018" eaLnBrk="0" hangingPunct="0">
              <a:defRPr sz="2400">
                <a:solidFill>
                  <a:schemeClr val="tx1"/>
                </a:solidFill>
                <a:latin typeface="Arial" charset="0"/>
                <a:ea typeface="ＭＳ Ｐゴシック" charset="0"/>
              </a:defRPr>
            </a:lvl4pPr>
            <a:lvl5pPr marL="2023659" indent="-224851" defTabSz="915018" eaLnBrk="0" hangingPunct="0">
              <a:defRPr sz="2400">
                <a:solidFill>
                  <a:schemeClr val="tx1"/>
                </a:solidFill>
                <a:latin typeface="Arial" charset="0"/>
                <a:ea typeface="ＭＳ Ｐゴシック" charset="0"/>
              </a:defRPr>
            </a:lvl5pPr>
            <a:lvl6pPr marL="2473361" indent="-224851" algn="ctr" defTabSz="915018" eaLnBrk="0" fontAlgn="base" hangingPunct="0">
              <a:spcBef>
                <a:spcPct val="0"/>
              </a:spcBef>
              <a:spcAft>
                <a:spcPct val="0"/>
              </a:spcAft>
              <a:defRPr sz="2400">
                <a:solidFill>
                  <a:schemeClr val="tx1"/>
                </a:solidFill>
                <a:latin typeface="Arial" charset="0"/>
                <a:ea typeface="ＭＳ Ｐゴシック" charset="0"/>
              </a:defRPr>
            </a:lvl6pPr>
            <a:lvl7pPr marL="2923062" indent="-224851" algn="ctr" defTabSz="915018" eaLnBrk="0" fontAlgn="base" hangingPunct="0">
              <a:spcBef>
                <a:spcPct val="0"/>
              </a:spcBef>
              <a:spcAft>
                <a:spcPct val="0"/>
              </a:spcAft>
              <a:defRPr sz="2400">
                <a:solidFill>
                  <a:schemeClr val="tx1"/>
                </a:solidFill>
                <a:latin typeface="Arial" charset="0"/>
                <a:ea typeface="ＭＳ Ｐゴシック" charset="0"/>
              </a:defRPr>
            </a:lvl7pPr>
            <a:lvl8pPr marL="3372764" indent="-224851" algn="ctr" defTabSz="915018" eaLnBrk="0" fontAlgn="base" hangingPunct="0">
              <a:spcBef>
                <a:spcPct val="0"/>
              </a:spcBef>
              <a:spcAft>
                <a:spcPct val="0"/>
              </a:spcAft>
              <a:defRPr sz="2400">
                <a:solidFill>
                  <a:schemeClr val="tx1"/>
                </a:solidFill>
                <a:latin typeface="Arial" charset="0"/>
                <a:ea typeface="ＭＳ Ｐゴシック" charset="0"/>
              </a:defRPr>
            </a:lvl8pPr>
            <a:lvl9pPr marL="3822466" indent="-224851" algn="ctr" defTabSz="91501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FD8DD29-5956-7A4F-8F16-44CF25CD4369}" type="slidenum">
              <a:rPr lang="en-US" sz="1200"/>
              <a:pPr eaLnBrk="1" hangingPunct="1"/>
              <a:t>12</a:t>
            </a:fld>
            <a:endParaRPr lang="en-US" sz="1200"/>
          </a:p>
        </p:txBody>
      </p:sp>
    </p:spTree>
    <p:extLst>
      <p:ext uri="{BB962C8B-B14F-4D97-AF65-F5344CB8AC3E}">
        <p14:creationId xmlns:p14="http://schemas.microsoft.com/office/powerpoint/2010/main" val="3454976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charset="0"/>
              </a:rPr>
              <a:t>You can think of the A3 as your “standard work” for problem solving, whether it’s removing waste in your department, or working one of the Action Items from a VSM. </a:t>
            </a:r>
          </a:p>
          <a:p>
            <a:r>
              <a:rPr lang="en-US" dirty="0">
                <a:latin typeface="Arial" charset="0"/>
              </a:rPr>
              <a:t>At Toyota, managers / approvers don’t say “No”. They either say “Yes”, or they ask more questions – about the problem, root cause, options…. </a:t>
            </a:r>
          </a:p>
          <a:p>
            <a:endParaRPr lang="en-US" dirty="0"/>
          </a:p>
        </p:txBody>
      </p:sp>
      <p:sp>
        <p:nvSpPr>
          <p:cNvPr id="4" name="Slide Number Placeholder 3"/>
          <p:cNvSpPr>
            <a:spLocks noGrp="1"/>
          </p:cNvSpPr>
          <p:nvPr>
            <p:ph type="sldNum" sz="quarter" idx="10"/>
          </p:nvPr>
        </p:nvSpPr>
        <p:spPr/>
        <p:txBody>
          <a:bodyPr/>
          <a:lstStyle/>
          <a:p>
            <a:pPr>
              <a:defRPr/>
            </a:pPr>
            <a:fld id="{C4EC1216-4AAE-4180-85E4-0104B9F536CC}" type="slidenum">
              <a:rPr lang="en-US" smtClean="0"/>
              <a:pPr>
                <a:defRPr/>
              </a:pPr>
              <a:t>17</a:t>
            </a:fld>
            <a:endParaRPr lang="en-US"/>
          </a:p>
        </p:txBody>
      </p:sp>
    </p:spTree>
    <p:extLst>
      <p:ext uri="{BB962C8B-B14F-4D97-AF65-F5344CB8AC3E}">
        <p14:creationId xmlns:p14="http://schemas.microsoft.com/office/powerpoint/2010/main" val="2173705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txBox="1">
            <a:spLocks noGrp="1" noChangeArrowheads="1"/>
          </p:cNvSpPr>
          <p:nvPr/>
        </p:nvSpPr>
        <p:spPr bwMode="auto">
          <a:xfrm>
            <a:off x="3877073" y="8697761"/>
            <a:ext cx="2984039" cy="4493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51" tIns="44876" rIns="89751" bIns="4487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r"/>
            <a:fld id="{23DBEC48-6F65-0341-9BB2-9A49959966B8}" type="slidenum">
              <a:rPr lang="en-US" sz="1200">
                <a:latin typeface="Times New Roman" charset="0"/>
              </a:rPr>
              <a:pPr algn="r"/>
              <a:t>26</a:t>
            </a:fld>
            <a:endParaRPr lang="en-US" sz="1200">
              <a:latin typeface="Times New Roman"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223290" indent="-223290">
              <a:spcBef>
                <a:spcPct val="50000"/>
              </a:spcBef>
            </a:pPr>
            <a:endParaRPr lang="en-US">
              <a:solidFill>
                <a:srgbClr val="333333"/>
              </a:solidFill>
              <a:latin typeface="Verdana" charset="0"/>
              <a:ea typeface="ＭＳ Ｐゴシック" charset="0"/>
              <a:cs typeface="ＭＳ Ｐゴシック" charset="0"/>
            </a:endParaRPr>
          </a:p>
        </p:txBody>
      </p:sp>
    </p:spTree>
    <p:extLst>
      <p:ext uri="{BB962C8B-B14F-4D97-AF65-F5344CB8AC3E}">
        <p14:creationId xmlns:p14="http://schemas.microsoft.com/office/powerpoint/2010/main" val="3948078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txBox="1">
            <a:spLocks noGrp="1" noChangeArrowheads="1"/>
          </p:cNvSpPr>
          <p:nvPr/>
        </p:nvSpPr>
        <p:spPr bwMode="auto">
          <a:xfrm>
            <a:off x="3877073" y="8697761"/>
            <a:ext cx="2984039" cy="4493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51" tIns="44876" rIns="89751" bIns="4487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r"/>
            <a:fld id="{98587942-F628-3D48-8C23-5244F109A7BA}" type="slidenum">
              <a:rPr lang="en-US" sz="1200">
                <a:latin typeface="Times New Roman" charset="0"/>
              </a:rPr>
              <a:pPr algn="r"/>
              <a:t>27</a:t>
            </a:fld>
            <a:endParaRPr lang="en-US" sz="1200">
              <a:latin typeface="Times New Roman" charset="0"/>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223290" indent="-223290">
              <a:spcBef>
                <a:spcPct val="50000"/>
              </a:spcBef>
            </a:pPr>
            <a:endParaRPr lang="en-US">
              <a:solidFill>
                <a:srgbClr val="333333"/>
              </a:solidFill>
              <a:latin typeface="Verdana" charset="0"/>
              <a:ea typeface="ＭＳ Ｐゴシック" charset="0"/>
              <a:cs typeface="ＭＳ Ｐゴシック" charset="0"/>
            </a:endParaRPr>
          </a:p>
        </p:txBody>
      </p:sp>
    </p:spTree>
    <p:extLst>
      <p:ext uri="{BB962C8B-B14F-4D97-AF65-F5344CB8AC3E}">
        <p14:creationId xmlns:p14="http://schemas.microsoft.com/office/powerpoint/2010/main" val="1051183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solidFill>
                  <a:srgbClr val="FF0000"/>
                </a:solidFill>
                <a:latin typeface="Garamond" panose="02020404030301010803" pitchFamily="18" charset="0"/>
              </a:rPr>
              <a:t>Using your cause/effect diagram (fishbone), list the top 5 reasons that lead to “detectable viral load in sub-population”]</a:t>
            </a:r>
          </a:p>
          <a:p>
            <a:pPr marL="0" indent="0">
              <a:buNone/>
            </a:pPr>
            <a:r>
              <a:rPr lang="en-US" b="0" dirty="0">
                <a:solidFill>
                  <a:srgbClr val="FF0000"/>
                </a:solidFill>
                <a:latin typeface="Garamond" panose="02020404030301010803" pitchFamily="18" charset="0"/>
              </a:rPr>
              <a:t>OR</a:t>
            </a:r>
          </a:p>
          <a:p>
            <a:pPr marL="0" indent="0">
              <a:buNone/>
            </a:pPr>
            <a:r>
              <a:rPr lang="en-US" b="0" dirty="0">
                <a:solidFill>
                  <a:srgbClr val="FF0000"/>
                </a:solidFill>
                <a:latin typeface="Garamond" panose="02020404030301010803" pitchFamily="18" charset="0"/>
              </a:rPr>
              <a:t>[Insert cause/effect diagram with the top 5 reasons circled here]</a:t>
            </a:r>
          </a:p>
          <a:p>
            <a:endParaRPr lang="en-US" b="0" dirty="0"/>
          </a:p>
          <a:p>
            <a:endParaRPr lang="en-US" dirty="0"/>
          </a:p>
        </p:txBody>
      </p:sp>
      <p:sp>
        <p:nvSpPr>
          <p:cNvPr id="4" name="Slide Number Placeholder 3"/>
          <p:cNvSpPr>
            <a:spLocks noGrp="1"/>
          </p:cNvSpPr>
          <p:nvPr>
            <p:ph type="sldNum" sz="quarter" idx="10"/>
          </p:nvPr>
        </p:nvSpPr>
        <p:spPr/>
        <p:txBody>
          <a:bodyPr/>
          <a:lstStyle/>
          <a:p>
            <a:fld id="{B34232F1-1202-2447-A692-117F059B4336}" type="slidenum">
              <a:rPr lang="en-US" smtClean="0"/>
              <a:t>31</a:t>
            </a:fld>
            <a:endParaRPr lang="en-US" dirty="0"/>
          </a:p>
        </p:txBody>
      </p:sp>
    </p:spTree>
    <p:extLst>
      <p:ext uri="{BB962C8B-B14F-4D97-AF65-F5344CB8AC3E}">
        <p14:creationId xmlns:p14="http://schemas.microsoft.com/office/powerpoint/2010/main" val="2285950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Uneven flowchart symbol sizes:</a:t>
            </a:r>
            <a:r>
              <a:rPr lang="en-US" dirty="0"/>
              <a:t> When possible, make all your flowchart symbols the same height and width.</a:t>
            </a:r>
          </a:p>
          <a:p>
            <a:r>
              <a:rPr lang="en-US" b="1" dirty="0"/>
              <a:t>Uneven spacing between flowchart symbols:</a:t>
            </a:r>
            <a:r>
              <a:rPr lang="en-US" dirty="0"/>
              <a:t> Try to maintain even spacing both horizontally and vertically between symbols. The one exception should be for Decision symbols. You should add extra spacing around these to accommodate branch labels.</a:t>
            </a:r>
          </a:p>
          <a:p>
            <a:r>
              <a:rPr lang="en-US" b="1" dirty="0"/>
              <a:t>Wrong Flow Symbols =</a:t>
            </a:r>
            <a:r>
              <a:rPr lang="en-US" dirty="0"/>
              <a:t> use the correct shape of the symbols for their given action. </a:t>
            </a:r>
          </a:p>
          <a:p>
            <a:endParaRPr lang="en-US" dirty="0"/>
          </a:p>
        </p:txBody>
      </p:sp>
      <p:sp>
        <p:nvSpPr>
          <p:cNvPr id="4" name="Slide Number Placeholder 3"/>
          <p:cNvSpPr>
            <a:spLocks noGrp="1"/>
          </p:cNvSpPr>
          <p:nvPr>
            <p:ph type="sldNum" sz="quarter" idx="10"/>
          </p:nvPr>
        </p:nvSpPr>
        <p:spPr/>
        <p:txBody>
          <a:bodyPr/>
          <a:lstStyle/>
          <a:p>
            <a:fld id="{AF7C7EAD-C7E7-45ED-93C3-92751992CE67}" type="slidenum">
              <a:rPr lang="en-US" smtClean="0"/>
              <a:pPr/>
              <a:t>33</a:t>
            </a:fld>
            <a:endParaRPr lang="en-US"/>
          </a:p>
        </p:txBody>
      </p:sp>
    </p:spTree>
    <p:extLst>
      <p:ext uri="{BB962C8B-B14F-4D97-AF65-F5344CB8AC3E}">
        <p14:creationId xmlns:p14="http://schemas.microsoft.com/office/powerpoint/2010/main" val="1703278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30ECFF-37A2-4017-93C2-D3EFF23AF37F}" type="datetimeFigureOut">
              <a:rPr lang="en-US" smtClean="0"/>
              <a:pPr/>
              <a:t>9/6/2018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00738F-D14B-458F-9A8A-B1A98B3A66F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0ECFF-37A2-4017-93C2-D3EFF23AF37F}" type="datetimeFigureOut">
              <a:rPr lang="en-US" smtClean="0"/>
              <a:pPr/>
              <a:t>9/6/2018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00738F-D14B-458F-9A8A-B1A98B3A66F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0ECFF-37A2-4017-93C2-D3EFF23AF37F}" type="datetimeFigureOut">
              <a:rPr lang="en-US" smtClean="0"/>
              <a:pPr/>
              <a:t>9/6/2018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00738F-D14B-458F-9A8A-B1A98B3A66F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0ECFF-37A2-4017-93C2-D3EFF23AF37F}" type="datetimeFigureOut">
              <a:rPr lang="en-US" smtClean="0"/>
              <a:pPr/>
              <a:t>9/6/2018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00738F-D14B-458F-9A8A-B1A98B3A66F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30ECFF-37A2-4017-93C2-D3EFF23AF37F}" type="datetimeFigureOut">
              <a:rPr lang="en-US" smtClean="0"/>
              <a:pPr/>
              <a:t>9/6/2018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00738F-D14B-458F-9A8A-B1A98B3A66F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30ECFF-37A2-4017-93C2-D3EFF23AF37F}" type="datetimeFigureOut">
              <a:rPr lang="en-US" smtClean="0"/>
              <a:pPr/>
              <a:t>9/6/2018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00738F-D14B-458F-9A8A-B1A98B3A66F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30ECFF-37A2-4017-93C2-D3EFF23AF37F}" type="datetimeFigureOut">
              <a:rPr lang="en-US" smtClean="0"/>
              <a:pPr/>
              <a:t>9/6/2018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00738F-D14B-458F-9A8A-B1A98B3A66F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30ECFF-37A2-4017-93C2-D3EFF23AF37F}" type="datetimeFigureOut">
              <a:rPr lang="en-US" smtClean="0"/>
              <a:pPr/>
              <a:t>9/6/2018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00738F-D14B-458F-9A8A-B1A98B3A66F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0ECFF-37A2-4017-93C2-D3EFF23AF37F}" type="datetimeFigureOut">
              <a:rPr lang="en-US" smtClean="0"/>
              <a:pPr/>
              <a:t>9/6/2018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00738F-D14B-458F-9A8A-B1A98B3A66F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0ECFF-37A2-4017-93C2-D3EFF23AF37F}" type="datetimeFigureOut">
              <a:rPr lang="en-US" smtClean="0"/>
              <a:pPr/>
              <a:t>9/6/2018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00738F-D14B-458F-9A8A-B1A98B3A66FA}"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730ECFF-37A2-4017-93C2-D3EFF23AF37F}" type="datetimeFigureOut">
              <a:rPr lang="en-US" smtClean="0"/>
              <a:pPr/>
              <a:t>9/6/2018</a:t>
            </a:fld>
            <a:endParaRPr lang="en-US" dirty="0"/>
          </a:p>
        </p:txBody>
      </p:sp>
      <p:sp>
        <p:nvSpPr>
          <p:cNvPr id="9" name="Slide Number Placeholder 8"/>
          <p:cNvSpPr>
            <a:spLocks noGrp="1"/>
          </p:cNvSpPr>
          <p:nvPr>
            <p:ph type="sldNum" sz="quarter" idx="11"/>
          </p:nvPr>
        </p:nvSpPr>
        <p:spPr/>
        <p:txBody>
          <a:bodyPr/>
          <a:lstStyle/>
          <a:p>
            <a:fld id="{1300738F-D14B-458F-9A8A-B1A98B3A66FA}"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300738F-D14B-458F-9A8A-B1A98B3A66FA}"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730ECFF-37A2-4017-93C2-D3EFF23AF37F}" type="datetimeFigureOut">
              <a:rPr lang="en-US" smtClean="0"/>
              <a:pPr/>
              <a:t>9/6/2018</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0.emf"/><Relationship Id="rId5" Type="http://schemas.openxmlformats.org/officeDocument/2006/relationships/oleObject" Target="../embeddings/Microsoft_Word_97_-_2003_Document1.doc"/><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1.png"/><Relationship Id="rId4" Type="http://schemas.openxmlformats.org/officeDocument/2006/relationships/package" Target="../embeddings/Microsoft_Word_Document1.docx"/></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2.png"/><Relationship Id="rId4" Type="http://schemas.openxmlformats.org/officeDocument/2006/relationships/package" Target="../embeddings/Microsoft_Word_Document2.docx"/></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3.png"/><Relationship Id="rId4" Type="http://schemas.openxmlformats.org/officeDocument/2006/relationships/package" Target="../embeddings/Microsoft_Word_Document3.docx"/></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4.png"/><Relationship Id="rId4" Type="http://schemas.openxmlformats.org/officeDocument/2006/relationships/package" Target="../embeddings/Microsoft_Excel_Worksheet4.xlsx"/></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5.png"/><Relationship Id="rId5" Type="http://schemas.openxmlformats.org/officeDocument/2006/relationships/package" Target="../embeddings/Microsoft_Word_Document5.docx"/><Relationship Id="rId4" Type="http://schemas.openxmlformats.org/officeDocument/2006/relationships/oleObject" Target="../embeddings/oleObject7.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44549"/>
            <a:ext cx="7543800" cy="2593975"/>
          </a:xfrm>
        </p:spPr>
        <p:txBody>
          <a:bodyPr/>
          <a:lstStyle/>
          <a:p>
            <a:pPr algn="ctr"/>
            <a:r>
              <a:rPr lang="en-US" sz="4400" dirty="0" smtClean="0"/>
              <a:t/>
            </a:r>
            <a:br>
              <a:rPr lang="en-US" sz="4400" dirty="0" smtClean="0"/>
            </a:br>
            <a:r>
              <a:rPr lang="en-US" sz="4400" dirty="0" smtClean="0"/>
              <a:t>Quality Management 101 Series</a:t>
            </a:r>
            <a:br>
              <a:rPr lang="en-US" sz="4400" dirty="0" smtClean="0"/>
            </a:br>
            <a:r>
              <a:rPr lang="en-US" sz="4400" dirty="0" smtClean="0"/>
              <a:t/>
            </a:r>
            <a:br>
              <a:rPr lang="en-US" sz="4400" dirty="0" smtClean="0"/>
            </a:br>
            <a:r>
              <a:rPr lang="en-US" sz="4400" dirty="0" smtClean="0"/>
              <a:t>Module 4 </a:t>
            </a:r>
            <a:br>
              <a:rPr lang="en-US" sz="4400" dirty="0" smtClean="0"/>
            </a:br>
            <a:r>
              <a:rPr lang="en-US" sz="4400" dirty="0" smtClean="0"/>
              <a:t>QI Project Steps and PDSA</a:t>
            </a:r>
            <a:endParaRPr lang="en-US" sz="4400" dirty="0"/>
          </a:p>
        </p:txBody>
      </p:sp>
      <p:sp>
        <p:nvSpPr>
          <p:cNvPr id="3" name="Subtitle 2"/>
          <p:cNvSpPr>
            <a:spLocks noGrp="1"/>
          </p:cNvSpPr>
          <p:nvPr>
            <p:ph type="subTitle" idx="1"/>
          </p:nvPr>
        </p:nvSpPr>
        <p:spPr>
          <a:xfrm>
            <a:off x="299244" y="4277918"/>
            <a:ext cx="7599942" cy="1788968"/>
          </a:xfrm>
        </p:spPr>
        <p:txBody>
          <a:bodyPr>
            <a:noAutofit/>
          </a:bodyPr>
          <a:lstStyle/>
          <a:p>
            <a:r>
              <a:rPr lang="en-US" sz="2800" dirty="0" smtClean="0"/>
              <a:t>Nanette </a:t>
            </a:r>
            <a:r>
              <a:rPr lang="en-US" sz="2800" dirty="0" err="1" smtClean="0"/>
              <a:t>Brey</a:t>
            </a:r>
            <a:r>
              <a:rPr lang="en-US" sz="2800" dirty="0" smtClean="0"/>
              <a:t> </a:t>
            </a:r>
            <a:r>
              <a:rPr lang="en-US" sz="2800" dirty="0" err="1" smtClean="0"/>
              <a:t>Magnani</a:t>
            </a:r>
            <a:r>
              <a:rPr lang="en-US" sz="2800" dirty="0" smtClean="0"/>
              <a:t>, </a:t>
            </a:r>
            <a:r>
              <a:rPr lang="en-US" sz="2800" dirty="0" err="1" smtClean="0"/>
              <a:t>EdD</a:t>
            </a:r>
            <a:r>
              <a:rPr lang="en-US" sz="2800" dirty="0" smtClean="0"/>
              <a:t>, National QI Consultant</a:t>
            </a:r>
          </a:p>
          <a:p>
            <a:r>
              <a:rPr lang="en-US" sz="2800" dirty="0" err="1" smtClean="0"/>
              <a:t>Diona</a:t>
            </a:r>
            <a:r>
              <a:rPr lang="en-US" sz="2800" dirty="0" smtClean="0"/>
              <a:t> Walker, MSP, Services Quality Manager</a:t>
            </a:r>
            <a:endParaRPr lang="en-US" sz="2800" dirty="0"/>
          </a:p>
        </p:txBody>
      </p:sp>
      <p:sp>
        <p:nvSpPr>
          <p:cNvPr id="4" name="TextBox 3"/>
          <p:cNvSpPr txBox="1"/>
          <p:nvPr/>
        </p:nvSpPr>
        <p:spPr>
          <a:xfrm>
            <a:off x="685800" y="5993295"/>
            <a:ext cx="6812834" cy="615553"/>
          </a:xfrm>
          <a:prstGeom prst="rect">
            <a:avLst/>
          </a:prstGeom>
          <a:noFill/>
        </p:spPr>
        <p:txBody>
          <a:bodyPr wrap="square" rtlCol="0">
            <a:spAutoFit/>
          </a:bodyPr>
          <a:lstStyle/>
          <a:p>
            <a:r>
              <a:rPr lang="en-US" sz="2000" b="1" dirty="0" smtClean="0"/>
              <a:t>Hosted by:  Louisiana Department of Health HIV/STD Program </a:t>
            </a:r>
            <a:r>
              <a:rPr lang="en-US" sz="1400" b="1" dirty="0" err="1" smtClean="0">
                <a:solidFill>
                  <a:schemeClr val="bg1"/>
                </a:solidFill>
              </a:rPr>
              <a:t>sted</a:t>
            </a:r>
            <a:r>
              <a:rPr lang="en-US" sz="1400" b="1" dirty="0" smtClean="0">
                <a:solidFill>
                  <a:schemeClr val="bg1"/>
                </a:solidFill>
              </a:rPr>
              <a:t> by: Louisiana Department of Health-STD/HIV Program </a:t>
            </a:r>
            <a:endParaRPr lang="en-US" sz="1400" b="1" dirty="0">
              <a:solidFill>
                <a:schemeClr val="bg1"/>
              </a:solidFill>
            </a:endParaRPr>
          </a:p>
        </p:txBody>
      </p:sp>
      <p:pic>
        <p:nvPicPr>
          <p:cNvPr id="5" name="Picture 2" descr="http://cliparts.co/cliparts/8iG/Erx/8iGErxdyT.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1023780">
            <a:off x="10720453" y="4382533"/>
            <a:ext cx="1024455" cy="2075781"/>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http://cliparts.co/cliparts/8iG/Erx/8iGErxdyT.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1023780">
            <a:off x="10872853" y="4534933"/>
            <a:ext cx="1024455" cy="2075781"/>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descr="http://cliparts.co/cliparts/8iG/Erx/8iGErxdyT.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1023780">
            <a:off x="6663166" y="1532482"/>
            <a:ext cx="1024455" cy="159572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92421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a:latin typeface="Arial" charset="0"/>
                <a:ea typeface="ＭＳ Ｐゴシック" charset="0"/>
                <a:cs typeface="ＭＳ Ｐゴシック" charset="0"/>
              </a:rPr>
              <a:t>Fundamental Concept</a:t>
            </a:r>
          </a:p>
        </p:txBody>
      </p:sp>
      <p:sp>
        <p:nvSpPr>
          <p:cNvPr id="14338" name="Content Placeholder 2"/>
          <p:cNvSpPr>
            <a:spLocks noGrp="1"/>
          </p:cNvSpPr>
          <p:nvPr>
            <p:ph idx="1"/>
          </p:nvPr>
        </p:nvSpPr>
        <p:spPr>
          <a:xfrm>
            <a:off x="626207" y="1309338"/>
            <a:ext cx="7886700" cy="4635336"/>
          </a:xfrm>
        </p:spPr>
        <p:txBody>
          <a:bodyPr/>
          <a:lstStyle/>
          <a:p>
            <a:pPr marL="0" indent="0" algn="ctr">
              <a:buFontTx/>
              <a:buNone/>
            </a:pPr>
            <a:r>
              <a:rPr lang="ja-JP" altLang="en-US" b="1" dirty="0">
                <a:latin typeface="Arial" charset="0"/>
                <a:ea typeface="ＭＳ Ｐゴシック" charset="0"/>
                <a:cs typeface="Times New Roman" charset="0"/>
              </a:rPr>
              <a:t>“</a:t>
            </a:r>
            <a:r>
              <a:rPr lang="en-US" altLang="ja-JP" b="1" dirty="0">
                <a:latin typeface="Arial" charset="0"/>
                <a:ea typeface="ＭＳ Ｐゴシック" charset="0"/>
                <a:cs typeface="Times New Roman" charset="0"/>
              </a:rPr>
              <a:t>Every system is perfectly designed to achieve exactly the results it achieves.</a:t>
            </a:r>
            <a:r>
              <a:rPr lang="ja-JP" altLang="en-US" b="1" dirty="0">
                <a:latin typeface="Arial" charset="0"/>
                <a:ea typeface="ＭＳ Ｐゴシック" charset="0"/>
                <a:cs typeface="Times New Roman" charset="0"/>
              </a:rPr>
              <a:t>”</a:t>
            </a:r>
            <a:r>
              <a:rPr lang="en-US" altLang="ja-JP" b="1" dirty="0">
                <a:latin typeface="Arial" charset="0"/>
                <a:ea typeface="ＭＳ Ｐゴシック" charset="0"/>
                <a:cs typeface="Times New Roman" charset="0"/>
              </a:rPr>
              <a:t/>
            </a:r>
            <a:br>
              <a:rPr lang="en-US" altLang="ja-JP" b="1" dirty="0">
                <a:latin typeface="Arial" charset="0"/>
                <a:ea typeface="ＭＳ Ｐゴシック" charset="0"/>
                <a:cs typeface="Times New Roman" charset="0"/>
              </a:rPr>
            </a:br>
            <a:r>
              <a:rPr lang="en-US" altLang="ja-JP" b="1" dirty="0">
                <a:solidFill>
                  <a:schemeClr val="accent2"/>
                </a:solidFill>
                <a:latin typeface="Arial" charset="0"/>
                <a:ea typeface="ＭＳ Ｐゴシック" charset="0"/>
                <a:cs typeface="Times New Roman" charset="0"/>
              </a:rPr>
              <a:t>				</a:t>
            </a:r>
            <a:r>
              <a:rPr lang="en-US" altLang="ja-JP" sz="2400" b="1" dirty="0">
                <a:solidFill>
                  <a:schemeClr val="accent2"/>
                </a:solidFill>
                <a:latin typeface="Arial" charset="0"/>
                <a:ea typeface="ＭＳ Ｐゴシック" charset="0"/>
                <a:cs typeface="Times New Roman" charset="0"/>
              </a:rPr>
              <a:t>Paul </a:t>
            </a:r>
            <a:r>
              <a:rPr lang="en-US" altLang="ja-JP" sz="2400" b="1" dirty="0" err="1">
                <a:solidFill>
                  <a:schemeClr val="accent2"/>
                </a:solidFill>
                <a:latin typeface="Arial" charset="0"/>
                <a:ea typeface="ＭＳ Ｐゴシック" charset="0"/>
                <a:cs typeface="Times New Roman" charset="0"/>
              </a:rPr>
              <a:t>Batalden</a:t>
            </a:r>
            <a:r>
              <a:rPr lang="en-US" altLang="ja-JP" sz="2400" b="1" dirty="0">
                <a:solidFill>
                  <a:schemeClr val="accent2"/>
                </a:solidFill>
                <a:latin typeface="Arial" charset="0"/>
                <a:ea typeface="ＭＳ Ｐゴシック" charset="0"/>
                <a:cs typeface="Times New Roman" charset="0"/>
              </a:rPr>
              <a:t>, MD, IHI Senior Fellow</a:t>
            </a:r>
            <a:endParaRPr lang="en-US" dirty="0">
              <a:latin typeface="Arial" charset="0"/>
              <a:ea typeface="ＭＳ Ｐゴシック" charset="0"/>
              <a:cs typeface="ＭＳ Ｐゴシック" charset="0"/>
            </a:endParaRPr>
          </a:p>
        </p:txBody>
      </p:sp>
      <p:graphicFrame>
        <p:nvGraphicFramePr>
          <p:cNvPr id="5" name="Chart 4"/>
          <p:cNvGraphicFramePr>
            <a:graphicFrameLocks/>
          </p:cNvGraphicFramePr>
          <p:nvPr>
            <p:extLst>
              <p:ext uri="{D42A27DB-BD31-4B8C-83A1-F6EECF244321}">
                <p14:modId xmlns:p14="http://schemas.microsoft.com/office/powerpoint/2010/main" val="2819858586"/>
              </p:ext>
            </p:extLst>
          </p:nvPr>
        </p:nvGraphicFramePr>
        <p:xfrm>
          <a:off x="304800" y="2732208"/>
          <a:ext cx="7772400" cy="335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1987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2" name="Rectangle 6"/>
          <p:cNvSpPr>
            <a:spLocks noChangeArrowheads="1"/>
          </p:cNvSpPr>
          <p:nvPr/>
        </p:nvSpPr>
        <p:spPr bwMode="auto">
          <a:xfrm>
            <a:off x="1066800" y="1703675"/>
            <a:ext cx="5029200" cy="2819400"/>
          </a:xfrm>
          <a:prstGeom prst="rect">
            <a:avLst/>
          </a:prstGeom>
          <a:solidFill>
            <a:srgbClr val="F4F4B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7378" name="Rectangle 2"/>
          <p:cNvSpPr>
            <a:spLocks noGrp="1" noChangeArrowheads="1"/>
          </p:cNvSpPr>
          <p:nvPr>
            <p:ph type="title"/>
          </p:nvPr>
        </p:nvSpPr>
        <p:spPr/>
        <p:txBody>
          <a:bodyPr/>
          <a:lstStyle/>
          <a:p>
            <a:r>
              <a:rPr lang="en-US"/>
              <a:t>Why we Focus on Processes</a:t>
            </a:r>
          </a:p>
        </p:txBody>
      </p:sp>
      <p:sp>
        <p:nvSpPr>
          <p:cNvPr id="357379" name="Rectangle 3"/>
          <p:cNvSpPr>
            <a:spLocks noGrp="1" noChangeArrowheads="1"/>
          </p:cNvSpPr>
          <p:nvPr>
            <p:ph type="body" idx="1"/>
          </p:nvPr>
        </p:nvSpPr>
        <p:spPr>
          <a:xfrm>
            <a:off x="1219200" y="1703675"/>
            <a:ext cx="4876800" cy="2971800"/>
          </a:xfrm>
        </p:spPr>
        <p:txBody>
          <a:bodyPr/>
          <a:lstStyle/>
          <a:p>
            <a:r>
              <a:rPr lang="en-US" altLang="ja-JP" dirty="0" smtClean="0">
                <a:latin typeface="Arial"/>
              </a:rPr>
              <a:t>A system is made up of processes</a:t>
            </a:r>
          </a:p>
          <a:p>
            <a:r>
              <a:rPr lang="ja-JP" altLang="en-US" dirty="0" smtClean="0">
                <a:latin typeface="Arial"/>
                <a:cs typeface="Arial"/>
              </a:rPr>
              <a:t>“</a:t>
            </a:r>
            <a:r>
              <a:rPr lang="en-US" dirty="0">
                <a:latin typeface="Arial"/>
                <a:cs typeface="Arial"/>
              </a:rPr>
              <a:t>Each process is perfectly designed to get the results it achieves</a:t>
            </a:r>
            <a:r>
              <a:rPr lang="ja-JP" altLang="en-US" dirty="0">
                <a:latin typeface="Arial"/>
                <a:cs typeface="Arial"/>
              </a:rPr>
              <a:t>”</a:t>
            </a:r>
            <a:endParaRPr lang="en-US" dirty="0">
              <a:latin typeface="Arial"/>
              <a:cs typeface="Arial"/>
            </a:endParaRPr>
          </a:p>
          <a:p>
            <a:r>
              <a:rPr lang="en-US" dirty="0">
                <a:latin typeface="Arial"/>
                <a:cs typeface="Arial"/>
              </a:rPr>
              <a:t>Getting a better result therefore requires re-designing the process</a:t>
            </a:r>
          </a:p>
        </p:txBody>
      </p:sp>
      <p:sp>
        <p:nvSpPr>
          <p:cNvPr id="357385" name="Text Box 9"/>
          <p:cNvSpPr txBox="1">
            <a:spLocks noChangeArrowheads="1"/>
          </p:cNvSpPr>
          <p:nvPr/>
        </p:nvSpPr>
        <p:spPr bwMode="auto">
          <a:xfrm>
            <a:off x="838200" y="6248400"/>
            <a:ext cx="18161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00000"/>
              </a:lnSpc>
              <a:spcBef>
                <a:spcPct val="0"/>
              </a:spcBef>
              <a:buClrTx/>
              <a:buSzTx/>
              <a:buFontTx/>
              <a:buNone/>
            </a:pPr>
            <a:r>
              <a:rPr lang="en-US">
                <a:solidFill>
                  <a:schemeClr val="bg1"/>
                </a:solidFill>
              </a:rPr>
              <a:t>Quality Principles</a:t>
            </a:r>
            <a:r>
              <a:rPr lang="en-US"/>
              <a:t> </a:t>
            </a:r>
          </a:p>
        </p:txBody>
      </p:sp>
    </p:spTree>
    <p:custDataLst>
      <p:tags r:id="rId1"/>
    </p:custDataLst>
    <p:extLst>
      <p:ext uri="{BB962C8B-B14F-4D97-AF65-F5344CB8AC3E}">
        <p14:creationId xmlns:p14="http://schemas.microsoft.com/office/powerpoint/2010/main" val="299852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73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737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73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73068" y="395698"/>
            <a:ext cx="8229600" cy="1066800"/>
          </a:xfrm>
        </p:spPr>
        <p:txBody>
          <a:bodyPr anchor="t">
            <a:normAutofit fontScale="90000"/>
          </a:bodyPr>
          <a:lstStyle/>
          <a:p>
            <a:r>
              <a:rPr lang="en-US" sz="3600" dirty="0" smtClean="0">
                <a:latin typeface="Arial" charset="0"/>
                <a:ea typeface="ＭＳ Ｐゴシック" charset="0"/>
                <a:cs typeface="ＭＳ Ｐゴシック" charset="0"/>
              </a:rPr>
              <a:t>Guiding </a:t>
            </a:r>
            <a:r>
              <a:rPr lang="en-US" sz="3600" dirty="0">
                <a:latin typeface="Arial" charset="0"/>
                <a:ea typeface="ＭＳ Ｐゴシック" charset="0"/>
                <a:cs typeface="ＭＳ Ｐゴシック" charset="0"/>
              </a:rPr>
              <a:t>Principles of Improvement and QI </a:t>
            </a:r>
            <a:r>
              <a:rPr lang="en-US" sz="3600" dirty="0" smtClean="0">
                <a:latin typeface="Arial" charset="0"/>
                <a:ea typeface="ＭＳ Ｐゴシック" charset="0"/>
                <a:cs typeface="ＭＳ Ｐゴシック" charset="0"/>
              </a:rPr>
              <a:t>Tools</a:t>
            </a:r>
            <a:br>
              <a:rPr lang="en-US" sz="3600" dirty="0" smtClean="0">
                <a:latin typeface="Arial" charset="0"/>
                <a:ea typeface="ＭＳ Ｐゴシック" charset="0"/>
                <a:cs typeface="ＭＳ Ｐゴシック" charset="0"/>
              </a:rPr>
            </a:br>
            <a:r>
              <a:rPr lang="en-US" sz="3600" dirty="0" smtClean="0">
                <a:latin typeface="Arial" charset="0"/>
                <a:ea typeface="ＭＳ Ｐゴシック" charset="0"/>
                <a:cs typeface="ＭＳ Ｐゴシック" charset="0"/>
              </a:rPr>
              <a:t>Examples</a:t>
            </a:r>
            <a:endParaRPr lang="en-US" sz="3600" dirty="0">
              <a:latin typeface="Arial" charset="0"/>
              <a:ea typeface="ＭＳ Ｐゴシック" charset="0"/>
              <a:cs typeface="ＭＳ Ｐゴシック"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54653505"/>
              </p:ext>
            </p:extLst>
          </p:nvPr>
        </p:nvGraphicFramePr>
        <p:xfrm>
          <a:off x="630968" y="1665841"/>
          <a:ext cx="6629400" cy="4595949"/>
        </p:xfrm>
        <a:graphic>
          <a:graphicData uri="http://schemas.openxmlformats.org/drawingml/2006/table">
            <a:tbl>
              <a:tblPr firstRow="1" bandRow="1">
                <a:tableStyleId>{ED083AE6-46FA-4A59-8FB0-9F97EB10719F}</a:tableStyleId>
              </a:tblPr>
              <a:tblGrid>
                <a:gridCol w="3314700"/>
                <a:gridCol w="3314700"/>
              </a:tblGrid>
              <a:tr h="755518">
                <a:tc>
                  <a:txBody>
                    <a:bodyPr/>
                    <a:lstStyle/>
                    <a:p>
                      <a:r>
                        <a:rPr lang="en-US" sz="1800" b="0" dirty="0" smtClean="0"/>
                        <a:t>Understand work in terms of processes and systems</a:t>
                      </a:r>
                      <a:endParaRPr lang="en-US" sz="1800" b="0" dirty="0"/>
                    </a:p>
                  </a:txBody>
                  <a:tcPr marT="45712" marB="45712"/>
                </a:tc>
                <a:tc>
                  <a:txBody>
                    <a:bodyPr/>
                    <a:lstStyle/>
                    <a:p>
                      <a:r>
                        <a:rPr lang="en-US" sz="1800" b="0" dirty="0" smtClean="0"/>
                        <a:t>Work flow diagrams</a:t>
                      </a:r>
                    </a:p>
                    <a:p>
                      <a:r>
                        <a:rPr lang="en-US" sz="1800" b="0" dirty="0" smtClean="0"/>
                        <a:t>Causal analysis tools</a:t>
                      </a:r>
                    </a:p>
                  </a:txBody>
                  <a:tcPr marT="45712" marB="45712"/>
                </a:tc>
              </a:tr>
              <a:tr h="1188662">
                <a:tc>
                  <a:txBody>
                    <a:bodyPr/>
                    <a:lstStyle/>
                    <a:p>
                      <a:r>
                        <a:rPr lang="en-US" sz="1800" dirty="0" smtClean="0"/>
                        <a:t>Develop solutions by teams</a:t>
                      </a:r>
                      <a:endParaRPr lang="en-US" sz="1800" dirty="0"/>
                    </a:p>
                  </a:txBody>
                  <a:tcPr marT="45712" marB="45712"/>
                </a:tc>
                <a:tc>
                  <a:txBody>
                    <a:bodyPr/>
                    <a:lstStyle/>
                    <a:p>
                      <a:r>
                        <a:rPr lang="en-US" sz="1800" dirty="0" smtClean="0"/>
                        <a:t>Care teams</a:t>
                      </a:r>
                    </a:p>
                    <a:p>
                      <a:r>
                        <a:rPr lang="en-US" sz="1800" dirty="0" smtClean="0"/>
                        <a:t>Multidisciplinary teams</a:t>
                      </a:r>
                    </a:p>
                    <a:p>
                      <a:r>
                        <a:rPr lang="en-US" sz="1800" dirty="0" smtClean="0"/>
                        <a:t>PDSAs</a:t>
                      </a:r>
                    </a:p>
                    <a:p>
                      <a:r>
                        <a:rPr lang="en-US" sz="1800" dirty="0" smtClean="0"/>
                        <a:t>Ever Better Board</a:t>
                      </a:r>
                    </a:p>
                  </a:txBody>
                  <a:tcPr marT="45712" marB="45712"/>
                </a:tc>
              </a:tr>
              <a:tr h="1462971">
                <a:tc>
                  <a:txBody>
                    <a:bodyPr/>
                    <a:lstStyle/>
                    <a:p>
                      <a:r>
                        <a:rPr lang="en-US" sz="1800" dirty="0" smtClean="0"/>
                        <a:t>Focus on patient needs – patient centered care</a:t>
                      </a:r>
                      <a:endParaRPr lang="en-US" sz="1800" dirty="0"/>
                    </a:p>
                  </a:txBody>
                  <a:tcPr marT="45712" marB="45712"/>
                </a:tc>
                <a:tc>
                  <a:txBody>
                    <a:bodyPr/>
                    <a:lstStyle/>
                    <a:p>
                      <a:r>
                        <a:rPr lang="en-US" sz="1800" dirty="0" smtClean="0"/>
                        <a:t>Performance</a:t>
                      </a:r>
                      <a:r>
                        <a:rPr lang="en-US" sz="1800" baseline="0" dirty="0" smtClean="0"/>
                        <a:t> measurement results</a:t>
                      </a:r>
                      <a:endParaRPr lang="en-US" sz="1800" dirty="0" smtClean="0"/>
                    </a:p>
                    <a:p>
                      <a:r>
                        <a:rPr lang="en-US" sz="1800" dirty="0" smtClean="0"/>
                        <a:t>Patient satisfaction surveys</a:t>
                      </a:r>
                    </a:p>
                    <a:p>
                      <a:r>
                        <a:rPr lang="en-US" sz="1800" dirty="0" smtClean="0"/>
                        <a:t>Focus groups</a:t>
                      </a:r>
                    </a:p>
                    <a:p>
                      <a:r>
                        <a:rPr lang="en-US" sz="1800" dirty="0" smtClean="0"/>
                        <a:t>Morning huddles</a:t>
                      </a:r>
                      <a:endParaRPr lang="en-US" sz="1800" dirty="0"/>
                    </a:p>
                  </a:txBody>
                  <a:tcPr marT="45712" marB="45712"/>
                </a:tc>
              </a:tr>
              <a:tr h="1188662">
                <a:tc>
                  <a:txBody>
                    <a:bodyPr/>
                    <a:lstStyle/>
                    <a:p>
                      <a:r>
                        <a:rPr lang="en-US" sz="1800" dirty="0" smtClean="0"/>
                        <a:t>Test and measure effects of changes</a:t>
                      </a:r>
                      <a:endParaRPr lang="en-US" sz="1800" dirty="0"/>
                    </a:p>
                  </a:txBody>
                  <a:tcPr marT="45712" marB="45712"/>
                </a:tc>
                <a:tc>
                  <a:txBody>
                    <a:bodyPr/>
                    <a:lstStyle/>
                    <a:p>
                      <a:r>
                        <a:rPr lang="en-US" sz="1800" dirty="0" smtClean="0"/>
                        <a:t>Measures</a:t>
                      </a:r>
                      <a:r>
                        <a:rPr lang="en-US" sz="1800" baseline="0" dirty="0" smtClean="0"/>
                        <a:t> and results</a:t>
                      </a:r>
                      <a:r>
                        <a:rPr lang="en-US" sz="1800" dirty="0" smtClean="0"/>
                        <a:t>:  Process,</a:t>
                      </a:r>
                      <a:r>
                        <a:rPr lang="en-US" sz="1800" baseline="0" dirty="0" smtClean="0"/>
                        <a:t> Outcome</a:t>
                      </a:r>
                    </a:p>
                    <a:p>
                      <a:r>
                        <a:rPr lang="en-US" sz="1800" baseline="0" dirty="0" smtClean="0"/>
                        <a:t>Quality Data reports</a:t>
                      </a:r>
                    </a:p>
                    <a:p>
                      <a:endParaRPr lang="en-US" sz="1800" dirty="0"/>
                    </a:p>
                  </a:txBody>
                  <a:tcPr marT="45712" marB="45712"/>
                </a:tc>
              </a:tr>
            </a:tbl>
          </a:graphicData>
        </a:graphic>
      </p:graphicFrame>
    </p:spTree>
    <p:extLst>
      <p:ext uri="{BB962C8B-B14F-4D97-AF65-F5344CB8AC3E}">
        <p14:creationId xmlns:p14="http://schemas.microsoft.com/office/powerpoint/2010/main" val="739916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latin typeface="Arial" charset="0"/>
                <a:ea typeface="ＭＳ Ｐゴシック" charset="0"/>
                <a:cs typeface="ＭＳ Ｐゴシック" charset="0"/>
              </a:rPr>
              <a:t>QI Project Team Management </a:t>
            </a:r>
            <a:br>
              <a:rPr lang="en-US">
                <a:latin typeface="Arial" charset="0"/>
                <a:ea typeface="ＭＳ Ｐゴシック" charset="0"/>
                <a:cs typeface="ＭＳ Ｐゴシック" charset="0"/>
              </a:rPr>
            </a:br>
            <a:endParaRPr lang="en-US">
              <a:latin typeface="Arial" charset="0"/>
              <a:ea typeface="ＭＳ Ｐゴシック" charset="0"/>
              <a:cs typeface="ＭＳ Ｐゴシック" charset="0"/>
            </a:endParaRPr>
          </a:p>
        </p:txBody>
      </p:sp>
      <p:pic>
        <p:nvPicPr>
          <p:cNvPr id="40962" name="Content Placeholder 3" descr="C:\Users\smithki\AppData\Local\Microsoft\Windows\Temporary Internet Files\Content.IE5\TI2L17GP\MP900438369[1].jpg"/>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l="-11642" r="-11642"/>
          <a:stretch>
            <a:fillRect/>
          </a:stretch>
        </p:blipFill>
        <p:spPr/>
      </p:pic>
    </p:spTree>
    <p:extLst>
      <p:ext uri="{BB962C8B-B14F-4D97-AF65-F5344CB8AC3E}">
        <p14:creationId xmlns:p14="http://schemas.microsoft.com/office/powerpoint/2010/main" val="1354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sz="3400">
                <a:latin typeface="Arial" charset="0"/>
                <a:ea typeface="ＭＳ Ｐゴシック" charset="0"/>
                <a:cs typeface="ＭＳ Ｐゴシック" charset="0"/>
              </a:rPr>
              <a:t>QI Project Team: What is your role on your team?</a:t>
            </a:r>
          </a:p>
        </p:txBody>
      </p:sp>
      <p:pic>
        <p:nvPicPr>
          <p:cNvPr id="40964" name="Picture 4" descr="100_0365"/>
          <p:cNvPicPr>
            <a:picLocks noGrp="1" noChangeAspect="1" noChangeArrowheads="1"/>
          </p:cNvPicPr>
          <p:nvPr>
            <p:ph type="body" idx="1"/>
          </p:nvPr>
        </p:nvPicPr>
        <p:blipFill>
          <a:blip r:embed="rId2" cstate="email">
            <a:extLst>
              <a:ext uri="{28A0092B-C50C-407E-A947-70E740481C1C}">
                <a14:useLocalDpi xmlns:a14="http://schemas.microsoft.com/office/drawing/2010/main" val="0"/>
              </a:ext>
            </a:extLst>
          </a:blip>
          <a:srcRect/>
          <a:stretch>
            <a:fillRect/>
          </a:stretch>
        </p:blipFill>
        <p:spPr>
          <a:xfrm>
            <a:off x="1722438" y="1752600"/>
            <a:ext cx="5689600" cy="4267200"/>
          </a:xfrm>
          <a:extLs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4262004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sz="3600" dirty="0" smtClean="0">
                <a:latin typeface="Arial" charset="0"/>
                <a:ea typeface="ＭＳ Ｐゴシック" charset="0"/>
                <a:cs typeface="ＭＳ Ｐゴシック" charset="0"/>
              </a:rPr>
              <a:t>QI </a:t>
            </a:r>
            <a:r>
              <a:rPr lang="en-US" sz="3600" dirty="0">
                <a:latin typeface="Arial" charset="0"/>
                <a:ea typeface="ＭＳ Ｐゴシック" charset="0"/>
                <a:cs typeface="ＭＳ Ｐゴシック" charset="0"/>
              </a:rPr>
              <a:t>Project </a:t>
            </a:r>
            <a:r>
              <a:rPr lang="en-US" sz="3600" dirty="0" smtClean="0">
                <a:latin typeface="Arial" charset="0"/>
                <a:ea typeface="ＭＳ Ｐゴシック" charset="0"/>
                <a:cs typeface="ＭＳ Ｐゴシック" charset="0"/>
              </a:rPr>
              <a:t>Team Management</a:t>
            </a:r>
            <a:endParaRPr lang="en-US" sz="3600" dirty="0">
              <a:latin typeface="Arial" charset="0"/>
              <a:ea typeface="ＭＳ Ｐゴシック" charset="0"/>
              <a:cs typeface="ＭＳ Ｐゴシック" charset="0"/>
            </a:endParaRPr>
          </a:p>
        </p:txBody>
      </p:sp>
      <p:sp>
        <p:nvSpPr>
          <p:cNvPr id="62466" name="Rectangle 3"/>
          <p:cNvSpPr>
            <a:spLocks noGrp="1" noChangeArrowheads="1"/>
          </p:cNvSpPr>
          <p:nvPr>
            <p:ph type="body" idx="1"/>
          </p:nvPr>
        </p:nvSpPr>
        <p:spPr>
          <a:xfrm>
            <a:off x="304800" y="1562646"/>
            <a:ext cx="7772400" cy="4724400"/>
          </a:xfrm>
        </p:spPr>
        <p:txBody>
          <a:bodyPr/>
          <a:lstStyle/>
          <a:p>
            <a:pPr eaLnBrk="1" hangingPunct="1"/>
            <a:r>
              <a:rPr lang="en-US" dirty="0">
                <a:latin typeface="Arial" charset="0"/>
                <a:ea typeface="ＭＳ Ｐゴシック" charset="0"/>
                <a:cs typeface="ＭＳ Ｐゴシック" charset="0"/>
              </a:rPr>
              <a:t>Start with the team </a:t>
            </a:r>
          </a:p>
          <a:p>
            <a:pPr lvl="1" eaLnBrk="1" hangingPunct="1"/>
            <a:r>
              <a:rPr lang="en-US" smtClean="0">
                <a:latin typeface="Arial" charset="0"/>
                <a:ea typeface="ＭＳ Ｐゴシック" charset="0"/>
                <a:cs typeface="ＭＳ Ｐゴシック" charset="0"/>
              </a:rPr>
              <a:t>Use your </a:t>
            </a:r>
            <a:r>
              <a:rPr lang="en-US" dirty="0">
                <a:latin typeface="Arial" charset="0"/>
                <a:ea typeface="ＭＳ Ｐゴシック" charset="0"/>
                <a:cs typeface="ＭＳ Ｐゴシック" charset="0"/>
              </a:rPr>
              <a:t>QI Project planning </a:t>
            </a:r>
            <a:r>
              <a:rPr lang="en-US" dirty="0" smtClean="0">
                <a:latin typeface="Arial" charset="0"/>
                <a:ea typeface="ＭＳ Ｐゴシック" charset="0"/>
                <a:cs typeface="ＭＳ Ｐゴシック" charset="0"/>
              </a:rPr>
              <a:t>format</a:t>
            </a:r>
            <a:endParaRPr lang="en-US" dirty="0">
              <a:latin typeface="Arial" charset="0"/>
              <a:ea typeface="ＭＳ Ｐゴシック" charset="0"/>
              <a:cs typeface="ＭＳ Ｐゴシック" charset="0"/>
            </a:endParaRPr>
          </a:p>
          <a:p>
            <a:pPr lvl="1" eaLnBrk="1" hangingPunct="1"/>
            <a:r>
              <a:rPr lang="en-US" dirty="0">
                <a:latin typeface="Arial" charset="0"/>
                <a:ea typeface="ＭＳ Ｐゴシック" charset="0"/>
                <a:cs typeface="ＭＳ Ｐゴシック" charset="0"/>
              </a:rPr>
              <a:t>Identify your staff that could be involved with the area of process for improvement. </a:t>
            </a:r>
          </a:p>
          <a:p>
            <a:pPr eaLnBrk="1" hangingPunct="1"/>
            <a:r>
              <a:rPr lang="en-US" dirty="0">
                <a:latin typeface="Arial" charset="0"/>
                <a:ea typeface="ＭＳ Ｐゴシック" charset="0"/>
                <a:cs typeface="ＭＳ Ｐゴシック" charset="0"/>
              </a:rPr>
              <a:t>Establish roles and ground rules – can be as basic as identifying a regular meeting time, a recorder and a team leader.</a:t>
            </a:r>
          </a:p>
          <a:p>
            <a:pPr eaLnBrk="1" hangingPunct="1">
              <a:buFontTx/>
              <a:buNone/>
            </a:pPr>
            <a:endParaRPr lang="en-US" sz="24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420740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 Project </a:t>
            </a:r>
            <a:r>
              <a:rPr lang="en-US" dirty="0"/>
              <a:t>Framework:  DMAIC</a:t>
            </a:r>
          </a:p>
        </p:txBody>
      </p:sp>
      <p:sp>
        <p:nvSpPr>
          <p:cNvPr id="3" name="Content Placeholder 2"/>
          <p:cNvSpPr>
            <a:spLocks noGrp="1"/>
          </p:cNvSpPr>
          <p:nvPr>
            <p:ph idx="1"/>
          </p:nvPr>
        </p:nvSpPr>
        <p:spPr>
          <a:xfrm>
            <a:off x="270085" y="2368190"/>
            <a:ext cx="8229600" cy="4351338"/>
          </a:xfrm>
        </p:spPr>
        <p:txBody>
          <a:bodyPr/>
          <a:lstStyle/>
          <a:p>
            <a:pPr marL="0" indent="0">
              <a:buNone/>
            </a:pPr>
            <a:r>
              <a:rPr lang="en-US" dirty="0"/>
              <a:t>An approach to problem solving that uses a scientific methodology</a:t>
            </a:r>
          </a:p>
          <a:p>
            <a:pPr lvl="1"/>
            <a:r>
              <a:rPr lang="en-US" b="1" dirty="0"/>
              <a:t>D</a:t>
            </a:r>
            <a:r>
              <a:rPr lang="en-US" dirty="0"/>
              <a:t>efine the scope and purpose of a project</a:t>
            </a:r>
          </a:p>
          <a:p>
            <a:pPr lvl="1"/>
            <a:r>
              <a:rPr lang="en-US" b="1" dirty="0"/>
              <a:t>M</a:t>
            </a:r>
            <a:r>
              <a:rPr lang="en-US" dirty="0"/>
              <a:t>easure by collecting data </a:t>
            </a:r>
            <a:r>
              <a:rPr lang="en-US" dirty="0" smtClean="0"/>
              <a:t>(performance measure results, patient feedback, staff feedback)</a:t>
            </a:r>
            <a:endParaRPr lang="en-US" dirty="0"/>
          </a:p>
          <a:p>
            <a:pPr lvl="1"/>
            <a:r>
              <a:rPr lang="en-US" b="1" dirty="0"/>
              <a:t>A</a:t>
            </a:r>
            <a:r>
              <a:rPr lang="en-US" dirty="0"/>
              <a:t>nalyze the data and determine root causes</a:t>
            </a:r>
          </a:p>
          <a:p>
            <a:pPr lvl="1"/>
            <a:r>
              <a:rPr lang="en-US" b="1" dirty="0"/>
              <a:t>I</a:t>
            </a:r>
            <a:r>
              <a:rPr lang="en-US" dirty="0"/>
              <a:t>mprove by developing “fixes” for the root cause</a:t>
            </a:r>
          </a:p>
          <a:p>
            <a:pPr lvl="1"/>
            <a:r>
              <a:rPr lang="en-US" b="1" dirty="0"/>
              <a:t>C</a:t>
            </a:r>
            <a:r>
              <a:rPr lang="en-US" dirty="0"/>
              <a:t>ontrol by tracking performance indicators</a:t>
            </a:r>
          </a:p>
          <a:p>
            <a:pPr marL="0" indent="0">
              <a:buNone/>
            </a:pPr>
            <a:endParaRPr lang="en-US" dirty="0"/>
          </a:p>
        </p:txBody>
      </p:sp>
    </p:spTree>
    <p:extLst>
      <p:ext uri="{BB962C8B-B14F-4D97-AF65-F5344CB8AC3E}">
        <p14:creationId xmlns:p14="http://schemas.microsoft.com/office/powerpoint/2010/main" val="2254912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Rounded Rectangle 35"/>
          <p:cNvSpPr>
            <a:spLocks noChangeArrowheads="1"/>
          </p:cNvSpPr>
          <p:nvPr/>
        </p:nvSpPr>
        <p:spPr bwMode="auto">
          <a:xfrm>
            <a:off x="1447800" y="3810000"/>
            <a:ext cx="1981200" cy="533400"/>
          </a:xfrm>
          <a:prstGeom prst="roundRect">
            <a:avLst>
              <a:gd name="adj" fmla="val 16667"/>
            </a:avLst>
          </a:prstGeom>
          <a:solidFill>
            <a:schemeClr val="accent1"/>
          </a:solidFill>
          <a:ln w="9525" algn="ctr">
            <a:solidFill>
              <a:srgbClr val="C00000"/>
            </a:solidFill>
            <a:round/>
            <a:headEnd/>
            <a:tailEnd/>
          </a:ln>
        </p:spPr>
        <p:txBody>
          <a:bodyPr/>
          <a:lstStyle/>
          <a:p>
            <a:pPr algn="ctr" eaLnBrk="0" hangingPunct="0"/>
            <a:endParaRPr lang="en-US"/>
          </a:p>
        </p:txBody>
      </p:sp>
      <p:sp>
        <p:nvSpPr>
          <p:cNvPr id="5" name="Rectangle 19"/>
          <p:cNvSpPr>
            <a:spLocks noChangeArrowheads="1"/>
          </p:cNvSpPr>
          <p:nvPr/>
        </p:nvSpPr>
        <p:spPr bwMode="auto">
          <a:xfrm>
            <a:off x="762000" y="990600"/>
            <a:ext cx="7543800" cy="4191000"/>
          </a:xfrm>
          <a:prstGeom prst="rect">
            <a:avLst/>
          </a:prstGeom>
          <a:solidFill>
            <a:srgbClr val="00B0F0"/>
          </a:solidFill>
          <a:ln w="9525" algn="ctr">
            <a:solidFill>
              <a:schemeClr val="tx1"/>
            </a:solidFill>
            <a:round/>
            <a:headEnd/>
            <a:tailEnd/>
          </a:ln>
        </p:spPr>
        <p:txBody>
          <a:bodyPr/>
          <a:lstStyle/>
          <a:p>
            <a:pPr algn="ctr" eaLnBrk="0" hangingPunct="0"/>
            <a:endParaRPr lang="en-US"/>
          </a:p>
        </p:txBody>
      </p:sp>
      <p:sp>
        <p:nvSpPr>
          <p:cNvPr id="6" name="Rectangle 15"/>
          <p:cNvSpPr>
            <a:spLocks noChangeArrowheads="1"/>
          </p:cNvSpPr>
          <p:nvPr/>
        </p:nvSpPr>
        <p:spPr bwMode="auto">
          <a:xfrm>
            <a:off x="990600" y="1676400"/>
            <a:ext cx="3352800" cy="3352800"/>
          </a:xfrm>
          <a:prstGeom prst="rect">
            <a:avLst/>
          </a:prstGeom>
          <a:solidFill>
            <a:schemeClr val="bg1"/>
          </a:solidFill>
          <a:ln w="9525" algn="ctr">
            <a:solidFill>
              <a:schemeClr val="tx1"/>
            </a:solidFill>
            <a:round/>
            <a:headEnd/>
            <a:tailEnd/>
          </a:ln>
        </p:spPr>
        <p:txBody>
          <a:bodyPr/>
          <a:lstStyle/>
          <a:p>
            <a:pPr algn="ctr" eaLnBrk="0" hangingPunct="0"/>
            <a:endParaRPr lang="en-US"/>
          </a:p>
        </p:txBody>
      </p:sp>
      <p:sp>
        <p:nvSpPr>
          <p:cNvPr id="7" name="TextBox 8"/>
          <p:cNvSpPr txBox="1">
            <a:spLocks noChangeArrowheads="1"/>
          </p:cNvSpPr>
          <p:nvPr/>
        </p:nvSpPr>
        <p:spPr bwMode="auto">
          <a:xfrm>
            <a:off x="1557338" y="2057400"/>
            <a:ext cx="2557462" cy="400050"/>
          </a:xfrm>
          <a:prstGeom prst="rect">
            <a:avLst/>
          </a:prstGeom>
          <a:noFill/>
          <a:ln w="9525">
            <a:noFill/>
            <a:miter lim="800000"/>
            <a:headEnd/>
            <a:tailEnd/>
          </a:ln>
        </p:spPr>
        <p:txBody>
          <a:bodyPr wrap="none">
            <a:spAutoFit/>
          </a:bodyPr>
          <a:lstStyle/>
          <a:p>
            <a:r>
              <a:rPr lang="en-US">
                <a:solidFill>
                  <a:srgbClr val="C00000"/>
                </a:solidFill>
              </a:rPr>
              <a:t>Problem Definition</a:t>
            </a:r>
          </a:p>
        </p:txBody>
      </p:sp>
      <p:sp>
        <p:nvSpPr>
          <p:cNvPr id="8" name="TextBox 9"/>
          <p:cNvSpPr txBox="1">
            <a:spLocks noChangeArrowheads="1"/>
          </p:cNvSpPr>
          <p:nvPr/>
        </p:nvSpPr>
        <p:spPr bwMode="auto">
          <a:xfrm>
            <a:off x="1557338" y="3562350"/>
            <a:ext cx="2006600" cy="400050"/>
          </a:xfrm>
          <a:prstGeom prst="rect">
            <a:avLst/>
          </a:prstGeom>
          <a:noFill/>
          <a:ln w="9525">
            <a:noFill/>
            <a:miter lim="800000"/>
            <a:headEnd/>
            <a:tailEnd/>
          </a:ln>
        </p:spPr>
        <p:txBody>
          <a:bodyPr wrap="none">
            <a:spAutoFit/>
          </a:bodyPr>
          <a:lstStyle/>
          <a:p>
            <a:r>
              <a:rPr lang="en-US" dirty="0">
                <a:solidFill>
                  <a:srgbClr val="C00000"/>
                </a:solidFill>
              </a:rPr>
              <a:t>Root Cause(s)</a:t>
            </a:r>
          </a:p>
        </p:txBody>
      </p:sp>
      <p:sp>
        <p:nvSpPr>
          <p:cNvPr id="9" name="Rectangle 18"/>
          <p:cNvSpPr>
            <a:spLocks noChangeArrowheads="1"/>
          </p:cNvSpPr>
          <p:nvPr/>
        </p:nvSpPr>
        <p:spPr bwMode="auto">
          <a:xfrm>
            <a:off x="4724400" y="1676400"/>
            <a:ext cx="3352800" cy="3352800"/>
          </a:xfrm>
          <a:prstGeom prst="rect">
            <a:avLst/>
          </a:prstGeom>
          <a:solidFill>
            <a:schemeClr val="bg1"/>
          </a:solidFill>
          <a:ln w="9525" algn="ctr">
            <a:solidFill>
              <a:schemeClr val="tx1"/>
            </a:solidFill>
            <a:round/>
            <a:headEnd/>
            <a:tailEnd/>
          </a:ln>
        </p:spPr>
        <p:txBody>
          <a:bodyPr/>
          <a:lstStyle/>
          <a:p>
            <a:pPr algn="ctr" eaLnBrk="0" hangingPunct="0"/>
            <a:endParaRPr lang="en-US"/>
          </a:p>
        </p:txBody>
      </p:sp>
      <p:sp>
        <p:nvSpPr>
          <p:cNvPr id="10" name="TextBox 10"/>
          <p:cNvSpPr txBox="1">
            <a:spLocks noChangeArrowheads="1"/>
          </p:cNvSpPr>
          <p:nvPr/>
        </p:nvSpPr>
        <p:spPr bwMode="auto">
          <a:xfrm>
            <a:off x="5562600" y="2057400"/>
            <a:ext cx="2024062" cy="369332"/>
          </a:xfrm>
          <a:prstGeom prst="rect">
            <a:avLst/>
          </a:prstGeom>
          <a:noFill/>
          <a:ln w="9525">
            <a:noFill/>
            <a:miter lim="800000"/>
            <a:headEnd/>
            <a:tailEnd/>
          </a:ln>
        </p:spPr>
        <p:txBody>
          <a:bodyPr wrap="square">
            <a:spAutoFit/>
          </a:bodyPr>
          <a:lstStyle/>
          <a:p>
            <a:r>
              <a:rPr lang="en-US" dirty="0">
                <a:solidFill>
                  <a:srgbClr val="C00000"/>
                </a:solidFill>
              </a:rPr>
              <a:t>Countermeasures</a:t>
            </a:r>
          </a:p>
        </p:txBody>
      </p:sp>
      <p:sp>
        <p:nvSpPr>
          <p:cNvPr id="11" name="TextBox 11"/>
          <p:cNvSpPr txBox="1">
            <a:spLocks noChangeArrowheads="1"/>
          </p:cNvSpPr>
          <p:nvPr/>
        </p:nvSpPr>
        <p:spPr bwMode="auto">
          <a:xfrm>
            <a:off x="5334000" y="3181350"/>
            <a:ext cx="725488" cy="400050"/>
          </a:xfrm>
          <a:prstGeom prst="rect">
            <a:avLst/>
          </a:prstGeom>
          <a:noFill/>
          <a:ln w="9525">
            <a:noFill/>
            <a:miter lim="800000"/>
            <a:headEnd/>
            <a:tailEnd/>
          </a:ln>
        </p:spPr>
        <p:txBody>
          <a:bodyPr wrap="none">
            <a:spAutoFit/>
          </a:bodyPr>
          <a:lstStyle/>
          <a:p>
            <a:r>
              <a:rPr lang="en-US">
                <a:solidFill>
                  <a:srgbClr val="C00000"/>
                </a:solidFill>
              </a:rPr>
              <a:t>Plan</a:t>
            </a:r>
          </a:p>
        </p:txBody>
      </p:sp>
      <p:sp>
        <p:nvSpPr>
          <p:cNvPr id="12" name="TextBox 12"/>
          <p:cNvSpPr txBox="1">
            <a:spLocks noChangeArrowheads="1"/>
          </p:cNvSpPr>
          <p:nvPr/>
        </p:nvSpPr>
        <p:spPr bwMode="auto">
          <a:xfrm>
            <a:off x="5334000" y="4324350"/>
            <a:ext cx="1108075" cy="400050"/>
          </a:xfrm>
          <a:prstGeom prst="rect">
            <a:avLst/>
          </a:prstGeom>
          <a:noFill/>
          <a:ln w="9525">
            <a:noFill/>
            <a:miter lim="800000"/>
            <a:headEnd/>
            <a:tailEnd/>
          </a:ln>
        </p:spPr>
        <p:txBody>
          <a:bodyPr wrap="none">
            <a:spAutoFit/>
          </a:bodyPr>
          <a:lstStyle/>
          <a:p>
            <a:r>
              <a:rPr lang="en-US">
                <a:solidFill>
                  <a:srgbClr val="C00000"/>
                </a:solidFill>
              </a:rPr>
              <a:t>Results</a:t>
            </a:r>
          </a:p>
        </p:txBody>
      </p:sp>
      <p:sp>
        <p:nvSpPr>
          <p:cNvPr id="13" name="TextBox 16"/>
          <p:cNvSpPr txBox="1">
            <a:spLocks noChangeArrowheads="1"/>
          </p:cNvSpPr>
          <p:nvPr/>
        </p:nvSpPr>
        <p:spPr bwMode="auto">
          <a:xfrm>
            <a:off x="1828800" y="1143000"/>
            <a:ext cx="1684338" cy="461963"/>
          </a:xfrm>
          <a:prstGeom prst="rect">
            <a:avLst/>
          </a:prstGeom>
          <a:noFill/>
          <a:ln w="9525">
            <a:noFill/>
            <a:miter lim="800000"/>
            <a:headEnd/>
            <a:tailEnd/>
          </a:ln>
        </p:spPr>
        <p:txBody>
          <a:bodyPr wrap="none">
            <a:spAutoFit/>
          </a:bodyPr>
          <a:lstStyle/>
          <a:p>
            <a:r>
              <a:rPr lang="en-US" sz="2400" dirty="0"/>
              <a:t>Enhanced</a:t>
            </a:r>
          </a:p>
        </p:txBody>
      </p:sp>
      <p:sp>
        <p:nvSpPr>
          <p:cNvPr id="14" name="TextBox 17"/>
          <p:cNvSpPr txBox="1">
            <a:spLocks noChangeArrowheads="1"/>
          </p:cNvSpPr>
          <p:nvPr/>
        </p:nvSpPr>
        <p:spPr bwMode="auto">
          <a:xfrm>
            <a:off x="5943600" y="1143000"/>
            <a:ext cx="1025525" cy="461963"/>
          </a:xfrm>
          <a:prstGeom prst="rect">
            <a:avLst/>
          </a:prstGeom>
          <a:noFill/>
          <a:ln w="9525">
            <a:noFill/>
            <a:miter lim="800000"/>
            <a:headEnd/>
            <a:tailEnd/>
          </a:ln>
        </p:spPr>
        <p:txBody>
          <a:bodyPr wrap="none">
            <a:spAutoFit/>
          </a:bodyPr>
          <a:lstStyle/>
          <a:p>
            <a:r>
              <a:rPr lang="en-US" sz="2400" dirty="0"/>
              <a:t>PDSA</a:t>
            </a:r>
          </a:p>
        </p:txBody>
      </p:sp>
      <p:sp>
        <p:nvSpPr>
          <p:cNvPr id="15" name="TextBox 20"/>
          <p:cNvSpPr txBox="1">
            <a:spLocks noChangeArrowheads="1"/>
          </p:cNvSpPr>
          <p:nvPr/>
        </p:nvSpPr>
        <p:spPr bwMode="auto">
          <a:xfrm>
            <a:off x="4794250" y="3124200"/>
            <a:ext cx="539750" cy="584200"/>
          </a:xfrm>
          <a:prstGeom prst="rect">
            <a:avLst/>
          </a:prstGeom>
          <a:noFill/>
          <a:ln w="9525">
            <a:noFill/>
            <a:miter lim="800000"/>
            <a:headEnd/>
            <a:tailEnd/>
          </a:ln>
        </p:spPr>
        <p:txBody>
          <a:bodyPr wrap="none">
            <a:spAutoFit/>
          </a:bodyPr>
          <a:lstStyle/>
          <a:p>
            <a:r>
              <a:rPr lang="en-US" sz="3200" b="1" dirty="0"/>
              <a:t>+</a:t>
            </a:r>
          </a:p>
        </p:txBody>
      </p:sp>
      <p:grpSp>
        <p:nvGrpSpPr>
          <p:cNvPr id="16" name="Group 21"/>
          <p:cNvGrpSpPr>
            <a:grpSpLocks/>
          </p:cNvGrpSpPr>
          <p:nvPr/>
        </p:nvGrpSpPr>
        <p:grpSpPr bwMode="auto">
          <a:xfrm>
            <a:off x="5943600" y="2667000"/>
            <a:ext cx="2085975" cy="1752600"/>
            <a:chOff x="4439006" y="3255292"/>
            <a:chExt cx="3638993" cy="3039137"/>
          </a:xfrm>
        </p:grpSpPr>
        <p:sp>
          <p:nvSpPr>
            <p:cNvPr id="17" name="Text Box 5"/>
            <p:cNvSpPr txBox="1">
              <a:spLocks noChangeArrowheads="1"/>
            </p:cNvSpPr>
            <p:nvPr/>
          </p:nvSpPr>
          <p:spPr bwMode="auto">
            <a:xfrm>
              <a:off x="5635241" y="3255292"/>
              <a:ext cx="1258806" cy="533708"/>
            </a:xfrm>
            <a:prstGeom prst="rect">
              <a:avLst/>
            </a:prstGeom>
            <a:noFill/>
            <a:ln w="9525">
              <a:noFill/>
              <a:miter lim="800000"/>
              <a:headEnd/>
              <a:tailEnd/>
            </a:ln>
          </p:spPr>
          <p:txBody>
            <a:bodyPr wrap="none">
              <a:spAutoFit/>
            </a:bodyPr>
            <a:lstStyle/>
            <a:p>
              <a:pPr eaLnBrk="0" hangingPunct="0"/>
              <a:r>
                <a:rPr lang="en-US" sz="1400" b="1"/>
                <a:t>PLAN</a:t>
              </a:r>
            </a:p>
          </p:txBody>
        </p:sp>
        <p:sp>
          <p:nvSpPr>
            <p:cNvPr id="18" name="Text Box 6"/>
            <p:cNvSpPr txBox="1">
              <a:spLocks noChangeArrowheads="1"/>
            </p:cNvSpPr>
            <p:nvPr/>
          </p:nvSpPr>
          <p:spPr bwMode="auto">
            <a:xfrm>
              <a:off x="7230221" y="4180247"/>
              <a:ext cx="847778" cy="533708"/>
            </a:xfrm>
            <a:prstGeom prst="rect">
              <a:avLst/>
            </a:prstGeom>
            <a:noFill/>
            <a:ln w="9525">
              <a:noFill/>
              <a:miter lim="800000"/>
              <a:headEnd/>
              <a:tailEnd/>
            </a:ln>
          </p:spPr>
          <p:txBody>
            <a:bodyPr wrap="none">
              <a:spAutoFit/>
            </a:bodyPr>
            <a:lstStyle/>
            <a:p>
              <a:pPr eaLnBrk="0" hangingPunct="0"/>
              <a:r>
                <a:rPr lang="en-US" sz="1400" b="1"/>
                <a:t>DO</a:t>
              </a:r>
            </a:p>
          </p:txBody>
        </p:sp>
        <p:sp>
          <p:nvSpPr>
            <p:cNvPr id="19" name="Text Box 7"/>
            <p:cNvSpPr txBox="1">
              <a:spLocks noChangeArrowheads="1"/>
            </p:cNvSpPr>
            <p:nvPr/>
          </p:nvSpPr>
          <p:spPr bwMode="auto">
            <a:xfrm>
              <a:off x="5236496" y="5387127"/>
              <a:ext cx="2164744" cy="907302"/>
            </a:xfrm>
            <a:prstGeom prst="rect">
              <a:avLst/>
            </a:prstGeom>
            <a:noFill/>
            <a:ln w="9525">
              <a:noFill/>
              <a:miter lim="800000"/>
              <a:headEnd/>
              <a:tailEnd/>
            </a:ln>
          </p:spPr>
          <p:txBody>
            <a:bodyPr wrap="none">
              <a:spAutoFit/>
            </a:bodyPr>
            <a:lstStyle/>
            <a:p>
              <a:pPr algn="ctr" eaLnBrk="0" hangingPunct="0"/>
              <a:r>
                <a:rPr lang="en-US" sz="1400" b="1"/>
                <a:t>STUDY</a:t>
              </a:r>
            </a:p>
            <a:p>
              <a:pPr algn="ctr" eaLnBrk="0" hangingPunct="0"/>
              <a:r>
                <a:rPr lang="en-US" sz="1400" b="1"/>
                <a:t>(or Check</a:t>
              </a:r>
              <a:r>
                <a:rPr lang="en-US" sz="1400"/>
                <a:t>)</a:t>
              </a:r>
            </a:p>
          </p:txBody>
        </p:sp>
        <p:sp>
          <p:nvSpPr>
            <p:cNvPr id="20" name="Text Box 8"/>
            <p:cNvSpPr txBox="1">
              <a:spLocks noChangeArrowheads="1"/>
            </p:cNvSpPr>
            <p:nvPr/>
          </p:nvSpPr>
          <p:spPr bwMode="auto">
            <a:xfrm>
              <a:off x="4439006" y="4307221"/>
              <a:ext cx="1004361" cy="533708"/>
            </a:xfrm>
            <a:prstGeom prst="rect">
              <a:avLst/>
            </a:prstGeom>
            <a:noFill/>
            <a:ln w="9525">
              <a:noFill/>
              <a:miter lim="800000"/>
              <a:headEnd/>
              <a:tailEnd/>
            </a:ln>
          </p:spPr>
          <p:txBody>
            <a:bodyPr wrap="none">
              <a:spAutoFit/>
            </a:bodyPr>
            <a:lstStyle/>
            <a:p>
              <a:pPr eaLnBrk="0" hangingPunct="0"/>
              <a:r>
                <a:rPr lang="en-US" sz="1400" b="1"/>
                <a:t>ACT</a:t>
              </a:r>
            </a:p>
          </p:txBody>
        </p:sp>
        <p:sp>
          <p:nvSpPr>
            <p:cNvPr id="21" name="AutoShape 9"/>
            <p:cNvSpPr>
              <a:spLocks noChangeArrowheads="1"/>
            </p:cNvSpPr>
            <p:nvPr/>
          </p:nvSpPr>
          <p:spPr bwMode="auto">
            <a:xfrm rot="10800000">
              <a:off x="6934119" y="4823730"/>
              <a:ext cx="761999" cy="838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2" name="AutoShape 10"/>
            <p:cNvSpPr>
              <a:spLocks noChangeArrowheads="1"/>
            </p:cNvSpPr>
            <p:nvPr/>
          </p:nvSpPr>
          <p:spPr bwMode="auto">
            <a:xfrm rot="-5400000">
              <a:off x="4762419" y="4861830"/>
              <a:ext cx="762000" cy="838199"/>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3" name="AutoShape 11"/>
            <p:cNvSpPr>
              <a:spLocks noChangeArrowheads="1"/>
            </p:cNvSpPr>
            <p:nvPr/>
          </p:nvSpPr>
          <p:spPr bwMode="auto">
            <a:xfrm>
              <a:off x="4832270" y="3375930"/>
              <a:ext cx="761999" cy="838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4" name="AutoShape 12"/>
            <p:cNvSpPr>
              <a:spLocks noChangeArrowheads="1"/>
            </p:cNvSpPr>
            <p:nvPr/>
          </p:nvSpPr>
          <p:spPr bwMode="auto">
            <a:xfrm rot="5400000">
              <a:off x="7003969" y="3414031"/>
              <a:ext cx="762000" cy="838199"/>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en-US"/>
            </a:p>
          </p:txBody>
        </p:sp>
      </p:grpSp>
      <p:cxnSp>
        <p:nvCxnSpPr>
          <p:cNvPr id="25" name="Straight Arrow Connector 24"/>
          <p:cNvCxnSpPr>
            <a:cxnSpLocks noChangeShapeType="1"/>
            <a:stCxn id="8" idx="3"/>
          </p:cNvCxnSpPr>
          <p:nvPr/>
        </p:nvCxnSpPr>
        <p:spPr bwMode="auto">
          <a:xfrm flipV="1">
            <a:off x="3563938" y="2286000"/>
            <a:ext cx="1617662" cy="1476375"/>
          </a:xfrm>
          <a:prstGeom prst="straightConnector1">
            <a:avLst/>
          </a:prstGeom>
          <a:noFill/>
          <a:ln w="28575" algn="ctr">
            <a:solidFill>
              <a:srgbClr val="C00000"/>
            </a:solidFill>
            <a:round/>
            <a:headEnd/>
            <a:tailEnd type="stealth" w="lg" len="lg"/>
          </a:ln>
        </p:spPr>
      </p:cxnSp>
      <p:sp>
        <p:nvSpPr>
          <p:cNvPr id="26" name="Rounded Rectangle 25"/>
          <p:cNvSpPr>
            <a:spLocks noChangeArrowheads="1"/>
          </p:cNvSpPr>
          <p:nvPr/>
        </p:nvSpPr>
        <p:spPr bwMode="auto">
          <a:xfrm>
            <a:off x="1447800" y="3581400"/>
            <a:ext cx="1981200" cy="381000"/>
          </a:xfrm>
          <a:prstGeom prst="roundRect">
            <a:avLst>
              <a:gd name="adj" fmla="val 16667"/>
            </a:avLst>
          </a:prstGeom>
          <a:noFill/>
          <a:ln w="9525" algn="ctr">
            <a:solidFill>
              <a:srgbClr val="C00000"/>
            </a:solidFill>
            <a:round/>
            <a:headEnd/>
            <a:tailEnd/>
          </a:ln>
        </p:spPr>
        <p:txBody>
          <a:bodyPr/>
          <a:lstStyle/>
          <a:p>
            <a:pPr algn="ctr" eaLnBrk="0" hangingPunct="0"/>
            <a:endParaRPr lang="en-US"/>
          </a:p>
        </p:txBody>
      </p:sp>
      <p:sp>
        <p:nvSpPr>
          <p:cNvPr id="27" name="Rounded Rectangle 26"/>
          <p:cNvSpPr>
            <a:spLocks noChangeArrowheads="1"/>
          </p:cNvSpPr>
          <p:nvPr/>
        </p:nvSpPr>
        <p:spPr bwMode="auto">
          <a:xfrm>
            <a:off x="5257800" y="2057400"/>
            <a:ext cx="2514600" cy="381000"/>
          </a:xfrm>
          <a:prstGeom prst="roundRect">
            <a:avLst>
              <a:gd name="adj" fmla="val 16667"/>
            </a:avLst>
          </a:prstGeom>
          <a:noFill/>
          <a:ln w="9525" algn="ctr">
            <a:solidFill>
              <a:srgbClr val="C00000"/>
            </a:solidFill>
            <a:round/>
            <a:headEnd/>
            <a:tailEnd/>
          </a:ln>
        </p:spPr>
        <p:txBody>
          <a:bodyPr/>
          <a:lstStyle/>
          <a:p>
            <a:pPr algn="ctr" eaLnBrk="0" hangingPunct="0"/>
            <a:endParaRPr lang="en-US"/>
          </a:p>
        </p:txBody>
      </p:sp>
      <p:sp>
        <p:nvSpPr>
          <p:cNvPr id="28" name="TextBox 27"/>
          <p:cNvSpPr txBox="1">
            <a:spLocks noChangeArrowheads="1"/>
          </p:cNvSpPr>
          <p:nvPr/>
        </p:nvSpPr>
        <p:spPr bwMode="auto">
          <a:xfrm>
            <a:off x="0" y="5257800"/>
            <a:ext cx="8991600" cy="646331"/>
          </a:xfrm>
          <a:prstGeom prst="rect">
            <a:avLst/>
          </a:prstGeom>
          <a:noFill/>
          <a:ln w="9525">
            <a:noFill/>
            <a:miter lim="800000"/>
            <a:headEnd/>
            <a:tailEnd/>
          </a:ln>
        </p:spPr>
        <p:txBody>
          <a:bodyPr wrap="square">
            <a:spAutoFit/>
          </a:bodyPr>
          <a:lstStyle/>
          <a:p>
            <a:pPr algn="ctr"/>
            <a:r>
              <a:rPr lang="en-US" sz="1800" b="1" i="1" dirty="0">
                <a:latin typeface="Candara" pitchFamily="34" charset="0"/>
              </a:rPr>
              <a:t>Enhances “Plan” in PDSA with better understanding of the problem </a:t>
            </a:r>
          </a:p>
          <a:p>
            <a:pPr algn="ctr"/>
            <a:r>
              <a:rPr lang="en-US" sz="1800" b="1" i="1" dirty="0">
                <a:latin typeface="Candara" pitchFamily="34" charset="0"/>
              </a:rPr>
              <a:t>and causes, to generate better countermeasures</a:t>
            </a:r>
          </a:p>
        </p:txBody>
      </p:sp>
      <p:sp>
        <p:nvSpPr>
          <p:cNvPr id="29" name="Title 4"/>
          <p:cNvSpPr txBox="1">
            <a:spLocks noGrp="1"/>
          </p:cNvSpPr>
          <p:nvPr>
            <p:ph type="title"/>
          </p:nvPr>
        </p:nvSpPr>
        <p:spPr bwMode="auto">
          <a:xfrm>
            <a:off x="448748" y="428336"/>
            <a:ext cx="8531623"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0" marR="0" lvl="0" indent="0" algn="l" defTabSz="913429" rtl="0" eaLnBrk="1" fontAlgn="base" latinLnBrk="0" hangingPunct="1">
              <a:lnSpc>
                <a:spcPct val="100000"/>
              </a:lnSpc>
              <a:spcBef>
                <a:spcPct val="0"/>
              </a:spcBef>
              <a:spcAft>
                <a:spcPct val="0"/>
              </a:spcAft>
              <a:buClrTx/>
              <a:buSzTx/>
              <a:buFontTx/>
              <a:buNone/>
              <a:tabLst>
                <a:tab pos="275324" algn="l"/>
              </a:tabLst>
              <a:defRPr/>
            </a:pPr>
            <a:r>
              <a:rPr kumimoji="0" lang="en-US" sz="2800" b="1" i="0" u="none" strike="noStrike" kern="0" cap="none" spc="0" normalizeH="0" baseline="0" noProof="0" dirty="0">
                <a:ln>
                  <a:noFill/>
                </a:ln>
                <a:solidFill>
                  <a:srgbClr val="0000CC"/>
                </a:solidFill>
                <a:effectLst/>
                <a:uLnTx/>
                <a:uFillTx/>
                <a:latin typeface="+mj-lt"/>
                <a:ea typeface="+mj-ea"/>
                <a:cs typeface="+mj-cs"/>
              </a:rPr>
              <a:t>Problem Solving: Enhanced PDSA: “A3”</a:t>
            </a:r>
          </a:p>
        </p:txBody>
      </p:sp>
      <p:sp>
        <p:nvSpPr>
          <p:cNvPr id="30" name="TextBox 29"/>
          <p:cNvSpPr txBox="1"/>
          <p:nvPr/>
        </p:nvSpPr>
        <p:spPr>
          <a:xfrm>
            <a:off x="192021" y="6119336"/>
            <a:ext cx="4953002" cy="738664"/>
          </a:xfrm>
          <a:prstGeom prst="rect">
            <a:avLst/>
          </a:prstGeom>
          <a:noFill/>
        </p:spPr>
        <p:txBody>
          <a:bodyPr wrap="square" rtlCol="0">
            <a:spAutoFit/>
          </a:bodyPr>
          <a:lstStyle/>
          <a:p>
            <a:r>
              <a:rPr lang="en-US" sz="1400" dirty="0"/>
              <a:t>Center for Innovation and Transformational Change, UMass Memorial Health Care University of </a:t>
            </a:r>
            <a:r>
              <a:rPr lang="en-US" sz="1400" dirty="0" smtClean="0"/>
              <a:t>Massachusetts </a:t>
            </a:r>
            <a:r>
              <a:rPr lang="en-US" sz="1400" dirty="0"/>
              <a:t>Medical School, slides 7-10, 14</a:t>
            </a:r>
          </a:p>
        </p:txBody>
      </p:sp>
    </p:spTree>
    <p:extLst>
      <p:ext uri="{BB962C8B-B14F-4D97-AF65-F5344CB8AC3E}">
        <p14:creationId xmlns:p14="http://schemas.microsoft.com/office/powerpoint/2010/main" val="315788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ox(i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ox(in)">
                                      <p:cBhvr>
                                        <p:cTn id="12" dur="500"/>
                                        <p:tgtEl>
                                          <p:spTgt spid="25"/>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ox(in)">
                                      <p:cBhvr>
                                        <p:cTn id="15" dur="500"/>
                                        <p:tgtEl>
                                          <p:spTgt spid="27"/>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ppt_x"/>
                                          </p:val>
                                        </p:tav>
                                        <p:tav tm="100000">
                                          <p:val>
                                            <p:strVal val="#ppt_x"/>
                                          </p:val>
                                        </p:tav>
                                      </p:tavLst>
                                    </p:anim>
                                    <p:anim calcmode="lin" valueType="num">
                                      <p:cBhvr additive="base">
                                        <p:cTn id="1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diamond(in)">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551" y="792436"/>
            <a:ext cx="7543800" cy="2593975"/>
          </a:xfrm>
        </p:spPr>
        <p:txBody>
          <a:bodyPr/>
          <a:lstStyle/>
          <a:p>
            <a:r>
              <a:rPr lang="en-US" sz="4000" dirty="0" smtClean="0"/>
              <a:t>Louisiana Statewide QM Group</a:t>
            </a:r>
            <a:br>
              <a:rPr lang="en-US" sz="4000" dirty="0" smtClean="0"/>
            </a:br>
            <a:r>
              <a:rPr lang="en-US" sz="4000" dirty="0" smtClean="0"/>
              <a:t>QI Project Storyboard Template</a:t>
            </a:r>
            <a:endParaRPr lang="en-US" sz="40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82569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4255"/>
            <a:ext cx="7620000" cy="2551112"/>
          </a:xfrm>
        </p:spPr>
        <p:txBody>
          <a:bodyPr/>
          <a:lstStyle/>
          <a:p>
            <a:pPr algn="ctr"/>
            <a:r>
              <a:rPr lang="en-US" dirty="0" smtClean="0"/>
              <a:t>Title</a:t>
            </a:r>
            <a:br>
              <a:rPr lang="en-US" dirty="0" smtClean="0"/>
            </a:br>
            <a:r>
              <a:rPr lang="en-US" dirty="0" smtClean="0"/>
              <a:t>Agency</a:t>
            </a:r>
            <a:endParaRPr lang="en-US" dirty="0"/>
          </a:p>
        </p:txBody>
      </p:sp>
      <p:sp>
        <p:nvSpPr>
          <p:cNvPr id="3" name="Content Placeholder 2"/>
          <p:cNvSpPr>
            <a:spLocks noGrp="1"/>
          </p:cNvSpPr>
          <p:nvPr>
            <p:ph idx="1"/>
          </p:nvPr>
        </p:nvSpPr>
        <p:spPr>
          <a:xfrm>
            <a:off x="457200" y="4614332"/>
            <a:ext cx="7620000" cy="1786467"/>
          </a:xfrm>
        </p:spPr>
        <p:txBody>
          <a:bodyPr/>
          <a:lstStyle/>
          <a:p>
            <a:pPr marL="114300" indent="0" algn="ctr">
              <a:buNone/>
            </a:pPr>
            <a:r>
              <a:rPr lang="en-US" dirty="0" smtClean="0"/>
              <a:t>Team Leader Name</a:t>
            </a:r>
          </a:p>
          <a:p>
            <a:pPr marL="114300" indent="0" algn="ctr">
              <a:buNone/>
            </a:pPr>
            <a:r>
              <a:rPr lang="en-US" dirty="0" smtClean="0"/>
              <a:t>Team Members</a:t>
            </a:r>
            <a:endParaRPr lang="en-US" dirty="0"/>
          </a:p>
        </p:txBody>
      </p:sp>
    </p:spTree>
    <p:extLst>
      <p:ext uri="{BB962C8B-B14F-4D97-AF65-F5344CB8AC3E}">
        <p14:creationId xmlns:p14="http://schemas.microsoft.com/office/powerpoint/2010/main" val="12481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3105835"/>
            <a:ext cx="4572000" cy="369332"/>
          </a:xfrm>
          <a:prstGeom prst="rect">
            <a:avLst/>
          </a:prstGeom>
        </p:spPr>
        <p:txBody>
          <a:bodyPr>
            <a:spAutoFit/>
          </a:bodyPr>
          <a:lstStyle/>
          <a:p>
            <a:endParaRPr lang="en-US" dirty="0"/>
          </a:p>
        </p:txBody>
      </p:sp>
      <p:pic>
        <p:nvPicPr>
          <p:cNvPr id="5" name="Picture 4"/>
          <p:cNvPicPr>
            <a:picLocks noChangeAspect="1"/>
          </p:cNvPicPr>
          <p:nvPr/>
        </p:nvPicPr>
        <p:blipFill>
          <a:blip r:embed="rId2"/>
          <a:stretch>
            <a:fillRect/>
          </a:stretch>
        </p:blipFill>
        <p:spPr>
          <a:xfrm>
            <a:off x="291692" y="847541"/>
            <a:ext cx="7656962" cy="4516587"/>
          </a:xfrm>
          <a:prstGeom prst="rect">
            <a:avLst/>
          </a:prstGeom>
        </p:spPr>
      </p:pic>
    </p:spTree>
    <p:extLst>
      <p:ext uri="{BB962C8B-B14F-4D97-AF65-F5344CB8AC3E}">
        <p14:creationId xmlns:p14="http://schemas.microsoft.com/office/powerpoint/2010/main" val="1448209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QI Project Background</a:t>
            </a:r>
            <a:endParaRPr lang="en-US" dirty="0"/>
          </a:p>
        </p:txBody>
      </p:sp>
      <p:sp>
        <p:nvSpPr>
          <p:cNvPr id="3" name="Content Placeholder 2"/>
          <p:cNvSpPr>
            <a:spLocks noGrp="1"/>
          </p:cNvSpPr>
          <p:nvPr>
            <p:ph idx="1"/>
          </p:nvPr>
        </p:nvSpPr>
        <p:spPr/>
        <p:txBody>
          <a:bodyPr>
            <a:normAutofit/>
          </a:bodyPr>
          <a:lstStyle/>
          <a:p>
            <a:pPr>
              <a:lnSpc>
                <a:spcPct val="80000"/>
              </a:lnSpc>
            </a:pPr>
            <a:r>
              <a:rPr lang="en-US" sz="2800" dirty="0">
                <a:latin typeface="Garamond" charset="0"/>
              </a:rPr>
              <a:t>Describe the rationale and scope of the QI  Project for selecting </a:t>
            </a:r>
            <a:r>
              <a:rPr lang="en-US" sz="2800" dirty="0" smtClean="0">
                <a:latin typeface="Garamond" charset="0"/>
              </a:rPr>
              <a:t>project. Why is this important to improve? What is the range to be explored? What are the key processes?</a:t>
            </a:r>
          </a:p>
          <a:p>
            <a:pPr marL="114300" indent="0">
              <a:lnSpc>
                <a:spcPct val="80000"/>
              </a:lnSpc>
              <a:buNone/>
            </a:pPr>
            <a:endParaRPr lang="en-US" sz="2800" dirty="0">
              <a:latin typeface="Garamond" charset="0"/>
            </a:endParaRPr>
          </a:p>
          <a:p>
            <a:pPr>
              <a:lnSpc>
                <a:spcPct val="80000"/>
              </a:lnSpc>
            </a:pPr>
            <a:r>
              <a:rPr lang="en-US" sz="2800" dirty="0">
                <a:latin typeface="Garamond" charset="0"/>
              </a:rPr>
              <a:t>Example:  </a:t>
            </a:r>
            <a:r>
              <a:rPr lang="en-US" sz="2800" i="1" dirty="0">
                <a:latin typeface="Garamond" charset="0"/>
              </a:rPr>
              <a:t>Viral load suppression is a key indicator of HIV healthcare, and the clinic’s viral load suppression rate is lower than the statewide mean.  The team is testing an intervention with a sub population of patients not suppressed during August, 2017 </a:t>
            </a:r>
            <a:r>
              <a:rPr lang="mr-IN" sz="2800" i="1" dirty="0">
                <a:latin typeface="Garamond" charset="0"/>
              </a:rPr>
              <a:t>–</a:t>
            </a:r>
            <a:r>
              <a:rPr lang="en-US" sz="2800" i="1" dirty="0">
                <a:latin typeface="Garamond" charset="0"/>
              </a:rPr>
              <a:t> December 2017.</a:t>
            </a:r>
          </a:p>
          <a:p>
            <a:endParaRPr lang="en-US" sz="2800" dirty="0"/>
          </a:p>
        </p:txBody>
      </p:sp>
    </p:spTree>
    <p:extLst>
      <p:ext uri="{BB962C8B-B14F-4D97-AF65-F5344CB8AC3E}">
        <p14:creationId xmlns:p14="http://schemas.microsoft.com/office/powerpoint/2010/main" val="3122179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Measure(s)</a:t>
            </a:r>
            <a:endParaRPr lang="en-US" dirty="0"/>
          </a:p>
        </p:txBody>
      </p:sp>
      <p:sp>
        <p:nvSpPr>
          <p:cNvPr id="3" name="Content Placeholder 2"/>
          <p:cNvSpPr>
            <a:spLocks noGrp="1"/>
          </p:cNvSpPr>
          <p:nvPr>
            <p:ph idx="1"/>
          </p:nvPr>
        </p:nvSpPr>
        <p:spPr/>
        <p:txBody>
          <a:bodyPr/>
          <a:lstStyle/>
          <a:p>
            <a:pPr marL="0" indent="0">
              <a:lnSpc>
                <a:spcPct val="80000"/>
              </a:lnSpc>
              <a:buNone/>
              <a:defRPr/>
            </a:pPr>
            <a:r>
              <a:rPr lang="en-US" sz="2800" dirty="0"/>
              <a:t>Describe performance measure and results</a:t>
            </a:r>
          </a:p>
          <a:p>
            <a:pPr marL="0" indent="0">
              <a:lnSpc>
                <a:spcPct val="80000"/>
              </a:lnSpc>
              <a:buNone/>
              <a:defRPr/>
            </a:pPr>
            <a:endParaRPr lang="en-US" sz="2800" dirty="0"/>
          </a:p>
          <a:p>
            <a:pPr>
              <a:lnSpc>
                <a:spcPct val="80000"/>
              </a:lnSpc>
              <a:defRPr/>
            </a:pPr>
            <a:r>
              <a:rPr lang="en-US" sz="2800" dirty="0"/>
              <a:t>Measure:  You can cut and paste the next slide here.  This VL suppression measure is an example of an Outcome Measure. Or, if you choose a different QI initiative, write your measure here, i.e., gap in care, cervical cancer screening, oral health exam.</a:t>
            </a:r>
          </a:p>
          <a:p>
            <a:endParaRPr lang="en-US" dirty="0"/>
          </a:p>
        </p:txBody>
      </p:sp>
    </p:spTree>
    <p:extLst>
      <p:ext uri="{BB962C8B-B14F-4D97-AF65-F5344CB8AC3E}">
        <p14:creationId xmlns:p14="http://schemas.microsoft.com/office/powerpoint/2010/main" val="1184127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Viral Suppression Measure</a:t>
            </a:r>
            <a:endParaRPr lang="en-US" dirty="0"/>
          </a:p>
        </p:txBody>
      </p:sp>
      <p:sp>
        <p:nvSpPr>
          <p:cNvPr id="3" name="Content Placeholder 2"/>
          <p:cNvSpPr>
            <a:spLocks noGrp="1"/>
          </p:cNvSpPr>
          <p:nvPr>
            <p:ph idx="1"/>
          </p:nvPr>
        </p:nvSpPr>
        <p:spPr/>
        <p:txBody>
          <a:bodyPr/>
          <a:lstStyle/>
          <a:p>
            <a:pPr marL="114300" indent="0">
              <a:spcBef>
                <a:spcPts val="0"/>
              </a:spcBef>
              <a:buNone/>
              <a:defRPr/>
            </a:pPr>
            <a:r>
              <a:rPr lang="en-US" sz="2800" dirty="0"/>
              <a:t>Performance Measure</a:t>
            </a:r>
          </a:p>
          <a:p>
            <a:pPr indent="-342900">
              <a:spcBef>
                <a:spcPts val="0"/>
              </a:spcBef>
              <a:buFont typeface="Arial"/>
              <a:buChar char="•"/>
              <a:defRPr/>
            </a:pPr>
            <a:r>
              <a:rPr lang="en-US" sz="2400" dirty="0"/>
              <a:t>Percentage of patients, regardless of age, with a diagnosis of HIV with a HIV viral load less than 200 copies/ml at last HIV viral load test during the measurement year </a:t>
            </a:r>
            <a:r>
              <a:rPr lang="en-US" dirty="0"/>
              <a:t>	</a:t>
            </a:r>
          </a:p>
          <a:p>
            <a:pPr marL="742950" lvl="1" indent="-285750">
              <a:spcBef>
                <a:spcPts val="0"/>
              </a:spcBef>
              <a:buFont typeface="Arial"/>
              <a:buChar char="•"/>
              <a:defRPr/>
            </a:pPr>
            <a:r>
              <a:rPr lang="en-US" b="1" dirty="0"/>
              <a:t>Numerator:  </a:t>
            </a:r>
            <a:r>
              <a:rPr lang="en-US" dirty="0"/>
              <a:t>Number of patients in the denominator with a HIV viral load less than 200 copies/mL at last HIV viral load test during the measurement year </a:t>
            </a:r>
          </a:p>
          <a:p>
            <a:pPr marL="742950" lvl="1" indent="-285750">
              <a:spcBef>
                <a:spcPts val="0"/>
              </a:spcBef>
              <a:buFont typeface="Arial"/>
              <a:buChar char="•"/>
              <a:defRPr/>
            </a:pPr>
            <a:r>
              <a:rPr lang="en-US" b="1" dirty="0"/>
              <a:t>Denominator: </a:t>
            </a:r>
            <a:r>
              <a:rPr lang="en-US" dirty="0"/>
              <a:t> Number of patients, regardless of age, with a diagnosis of HIV with at least one medical visit in the measurement year 	</a:t>
            </a:r>
          </a:p>
          <a:p>
            <a:pPr>
              <a:spcBef>
                <a:spcPts val="0"/>
              </a:spcBef>
              <a:defRPr/>
            </a:pPr>
            <a:r>
              <a:rPr lang="en-US" b="1" dirty="0"/>
              <a:t>Patient Exclusions: </a:t>
            </a:r>
            <a:r>
              <a:rPr lang="en-US" dirty="0"/>
              <a:t> None 	</a:t>
            </a:r>
          </a:p>
        </p:txBody>
      </p:sp>
    </p:spTree>
    <p:extLst>
      <p:ext uri="{BB962C8B-B14F-4D97-AF65-F5344CB8AC3E}">
        <p14:creationId xmlns:p14="http://schemas.microsoft.com/office/powerpoint/2010/main" val="1584641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Baseline Data</a:t>
            </a:r>
            <a:endParaRPr lang="en-US" dirty="0"/>
          </a:p>
        </p:txBody>
      </p:sp>
      <p:sp>
        <p:nvSpPr>
          <p:cNvPr id="3" name="Content Placeholder 2"/>
          <p:cNvSpPr>
            <a:spLocks noGrp="1"/>
          </p:cNvSpPr>
          <p:nvPr>
            <p:ph idx="1"/>
          </p:nvPr>
        </p:nvSpPr>
        <p:spPr/>
        <p:txBody>
          <a:bodyPr>
            <a:normAutofit/>
          </a:bodyPr>
          <a:lstStyle/>
          <a:p>
            <a:pPr marL="0" indent="0">
              <a:lnSpc>
                <a:spcPct val="80000"/>
              </a:lnSpc>
              <a:buNone/>
              <a:defRPr/>
            </a:pPr>
            <a:r>
              <a:rPr lang="en-US" sz="2800" dirty="0"/>
              <a:t>Present your baseline data in terms of percent and actual numbers.</a:t>
            </a:r>
          </a:p>
          <a:p>
            <a:pPr marL="0" indent="0">
              <a:lnSpc>
                <a:spcPct val="80000"/>
              </a:lnSpc>
              <a:buNone/>
              <a:defRPr/>
            </a:pPr>
            <a:endParaRPr lang="en-US" sz="2800" dirty="0"/>
          </a:p>
          <a:p>
            <a:pPr marL="0" indent="0">
              <a:lnSpc>
                <a:spcPct val="80000"/>
              </a:lnSpc>
              <a:buNone/>
              <a:defRPr/>
            </a:pPr>
            <a:endParaRPr lang="en-US" sz="2800" dirty="0"/>
          </a:p>
          <a:p>
            <a:pPr>
              <a:lnSpc>
                <a:spcPct val="80000"/>
              </a:lnSpc>
            </a:pPr>
            <a:r>
              <a:rPr lang="en-US" sz="2800" dirty="0">
                <a:ea typeface="MS PGothic" charset="0"/>
                <a:cs typeface="MS PGothic" charset="0"/>
              </a:rPr>
              <a:t>	____%    			</a:t>
            </a:r>
            <a:r>
              <a:rPr lang="en-US" sz="2800" i="1" dirty="0" smtClean="0">
                <a:ea typeface="MS PGothic" charset="0"/>
                <a:cs typeface="MS PGothic" charset="0"/>
              </a:rPr>
              <a:t>n</a:t>
            </a:r>
            <a:r>
              <a:rPr lang="en-US" sz="2800" dirty="0">
                <a:ea typeface="MS PGothic" charset="0"/>
                <a:cs typeface="MS PGothic" charset="0"/>
              </a:rPr>
              <a:t>=____ </a:t>
            </a:r>
          </a:p>
          <a:p>
            <a:pPr>
              <a:lnSpc>
                <a:spcPct val="80000"/>
              </a:lnSpc>
            </a:pPr>
            <a:endParaRPr lang="en-US" sz="2800" dirty="0">
              <a:ea typeface="MS PGothic" charset="0"/>
              <a:cs typeface="MS PGothic" charset="0"/>
            </a:endParaRPr>
          </a:p>
          <a:p>
            <a:pPr>
              <a:lnSpc>
                <a:spcPct val="80000"/>
              </a:lnSpc>
            </a:pPr>
            <a:r>
              <a:rPr lang="en-US" sz="2800" dirty="0">
                <a:ea typeface="MS PGothic" charset="0"/>
                <a:cs typeface="MS PGothic" charset="0"/>
              </a:rPr>
              <a:t>e.g. percentage (75%) of patients whose VL was suppressed for the entire measurement period and actual number (75 of 100 patients) </a:t>
            </a:r>
          </a:p>
          <a:p>
            <a:pPr marL="0" indent="0">
              <a:buNone/>
              <a:defRPr/>
            </a:pPr>
            <a:endParaRPr lang="en-US" sz="2800" dirty="0"/>
          </a:p>
          <a:p>
            <a:endParaRPr lang="en-US" sz="2800" dirty="0"/>
          </a:p>
        </p:txBody>
      </p:sp>
    </p:spTree>
    <p:extLst>
      <p:ext uri="{BB962C8B-B14F-4D97-AF65-F5344CB8AC3E}">
        <p14:creationId xmlns:p14="http://schemas.microsoft.com/office/powerpoint/2010/main" val="2129758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Improvement Project Goal (s)</a:t>
            </a:r>
            <a:endParaRPr lang="en-US" dirty="0"/>
          </a:p>
        </p:txBody>
      </p:sp>
      <p:sp>
        <p:nvSpPr>
          <p:cNvPr id="3" name="Content Placeholder 2"/>
          <p:cNvSpPr>
            <a:spLocks noGrp="1"/>
          </p:cNvSpPr>
          <p:nvPr>
            <p:ph idx="1"/>
          </p:nvPr>
        </p:nvSpPr>
        <p:spPr/>
        <p:txBody>
          <a:bodyPr/>
          <a:lstStyle/>
          <a:p>
            <a:pPr>
              <a:defRPr/>
            </a:pPr>
            <a:r>
              <a:rPr lang="en-US" sz="2800" dirty="0"/>
              <a:t>Example: </a:t>
            </a:r>
            <a:r>
              <a:rPr lang="en-US" sz="2800" dirty="0" smtClean="0"/>
              <a:t>Measureable goal or aim.</a:t>
            </a:r>
          </a:p>
          <a:p>
            <a:pPr>
              <a:defRPr/>
            </a:pPr>
            <a:endParaRPr lang="en-US" sz="2800" dirty="0"/>
          </a:p>
          <a:p>
            <a:pPr lvl="1">
              <a:defRPr/>
            </a:pPr>
            <a:r>
              <a:rPr lang="en-US" sz="2800" i="1" dirty="0"/>
              <a:t>To increase the number of patients with suppressed viral loads from 75% to 85% by the end of December 31, 2017.</a:t>
            </a:r>
          </a:p>
          <a:p>
            <a:endParaRPr lang="en-US" dirty="0"/>
          </a:p>
        </p:txBody>
      </p:sp>
    </p:spTree>
    <p:extLst>
      <p:ext uri="{BB962C8B-B14F-4D97-AF65-F5344CB8AC3E}">
        <p14:creationId xmlns:p14="http://schemas.microsoft.com/office/powerpoint/2010/main" val="1625529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dirty="0" smtClean="0">
                <a:latin typeface="Arial" charset="0"/>
                <a:ea typeface="ＭＳ Ｐゴシック" charset="0"/>
                <a:cs typeface="ＭＳ Ｐゴシック" charset="0"/>
              </a:rPr>
              <a:t>AIM Statement</a:t>
            </a:r>
            <a:endParaRPr lang="en-US" dirty="0">
              <a:latin typeface="Arial" charset="0"/>
              <a:ea typeface="ＭＳ Ｐゴシック" charset="0"/>
              <a:cs typeface="ＭＳ Ｐゴシック" charset="0"/>
            </a:endParaRPr>
          </a:p>
        </p:txBody>
      </p:sp>
      <p:sp>
        <p:nvSpPr>
          <p:cNvPr id="3" name="Content Placeholder 2"/>
          <p:cNvSpPr>
            <a:spLocks noGrp="1"/>
          </p:cNvSpPr>
          <p:nvPr>
            <p:ph idx="1"/>
          </p:nvPr>
        </p:nvSpPr>
        <p:spPr>
          <a:xfrm>
            <a:off x="152400" y="1431904"/>
            <a:ext cx="7772400" cy="4191000"/>
          </a:xfrm>
        </p:spPr>
        <p:txBody>
          <a:bodyPr/>
          <a:lstStyle/>
          <a:p>
            <a:pPr>
              <a:defRPr/>
            </a:pPr>
            <a:r>
              <a:rPr lang="en-US" dirty="0" smtClean="0">
                <a:latin typeface="Arial" charset="0"/>
                <a:ea typeface="ＭＳ Ｐゴシック" charset="0"/>
                <a:cs typeface="ＭＳ Ｐゴシック" charset="0"/>
              </a:rPr>
              <a:t>Clearly state the team</a:t>
            </a:r>
            <a:r>
              <a:rPr lang="ja-JP" altLang="en-US" dirty="0" smtClean="0">
                <a:latin typeface="Arial" charset="0"/>
                <a:ea typeface="ＭＳ Ｐゴシック" charset="0"/>
                <a:cs typeface="ＭＳ Ｐゴシック" charset="0"/>
              </a:rPr>
              <a:t>’</a:t>
            </a:r>
            <a:r>
              <a:rPr lang="en-US" altLang="ja-JP" dirty="0" smtClean="0">
                <a:latin typeface="Arial" charset="0"/>
                <a:ea typeface="ＭＳ Ｐゴシック" charset="0"/>
                <a:cs typeface="ＭＳ Ｐゴシック" charset="0"/>
              </a:rPr>
              <a:t>s improvement</a:t>
            </a:r>
          </a:p>
          <a:p>
            <a:pPr marL="0" indent="0">
              <a:buFontTx/>
              <a:buNone/>
              <a:defRPr/>
            </a:pPr>
            <a:r>
              <a:rPr lang="en-US" altLang="ja-JP" dirty="0" smtClean="0">
                <a:latin typeface="Arial" charset="0"/>
                <a:ea typeface="ＭＳ Ｐゴシック" charset="0"/>
                <a:cs typeface="ＭＳ Ｐゴシック" charset="0"/>
              </a:rPr>
              <a:t>	Aim or Goal. </a:t>
            </a:r>
          </a:p>
          <a:p>
            <a:pPr lvl="1">
              <a:defRPr/>
            </a:pPr>
            <a:r>
              <a:rPr lang="en-US" dirty="0" smtClean="0"/>
              <a:t>SMART objectives criteria</a:t>
            </a:r>
          </a:p>
          <a:p>
            <a:pPr lvl="2">
              <a:defRPr/>
            </a:pPr>
            <a:r>
              <a:rPr lang="en-US" dirty="0" smtClean="0"/>
              <a:t>Specific – who, what, one action verb</a:t>
            </a:r>
          </a:p>
          <a:p>
            <a:pPr lvl="2">
              <a:defRPr/>
            </a:pPr>
            <a:r>
              <a:rPr lang="en-US" dirty="0" smtClean="0"/>
              <a:t>Measurable – how much; quantify the amount to</a:t>
            </a:r>
          </a:p>
          <a:p>
            <a:pPr marL="914400" lvl="2" indent="0">
              <a:buFontTx/>
              <a:buNone/>
              <a:defRPr/>
            </a:pPr>
            <a:r>
              <a:rPr lang="en-US" dirty="0" smtClean="0"/>
              <a:t>	be changed in order to know when the</a:t>
            </a:r>
          </a:p>
          <a:p>
            <a:pPr marL="914400" lvl="2" indent="0">
              <a:buFontTx/>
              <a:buNone/>
              <a:defRPr/>
            </a:pPr>
            <a:r>
              <a:rPr lang="en-US" dirty="0" smtClean="0"/>
              <a:t>	objective is met</a:t>
            </a:r>
          </a:p>
          <a:p>
            <a:pPr lvl="2">
              <a:defRPr/>
            </a:pPr>
            <a:r>
              <a:rPr lang="en-US" dirty="0" smtClean="0"/>
              <a:t>Achievable </a:t>
            </a:r>
            <a:r>
              <a:rPr lang="en-US" dirty="0" err="1" smtClean="0"/>
              <a:t>vs</a:t>
            </a:r>
            <a:r>
              <a:rPr lang="en-US" dirty="0" smtClean="0"/>
              <a:t> stretch – within timeframe and</a:t>
            </a:r>
          </a:p>
          <a:p>
            <a:pPr marL="914400" lvl="2" indent="0">
              <a:buFontTx/>
              <a:buNone/>
              <a:defRPr/>
            </a:pPr>
            <a:r>
              <a:rPr lang="en-US" dirty="0" smtClean="0"/>
              <a:t>	resources</a:t>
            </a:r>
          </a:p>
          <a:p>
            <a:pPr lvl="2">
              <a:defRPr/>
            </a:pPr>
            <a:r>
              <a:rPr lang="en-US" dirty="0" smtClean="0"/>
              <a:t>Realistic – doable and relate to the  scope of the </a:t>
            </a:r>
          </a:p>
          <a:p>
            <a:pPr marL="914400" lvl="2" indent="0">
              <a:buFontTx/>
              <a:buNone/>
              <a:defRPr/>
            </a:pPr>
            <a:r>
              <a:rPr lang="en-US" dirty="0"/>
              <a:t>	</a:t>
            </a:r>
            <a:r>
              <a:rPr lang="en-US" dirty="0" smtClean="0"/>
              <a:t>problem</a:t>
            </a:r>
          </a:p>
          <a:p>
            <a:pPr lvl="2">
              <a:defRPr/>
            </a:pPr>
            <a:r>
              <a:rPr lang="en-US" dirty="0" smtClean="0"/>
              <a:t>Time – provide a time frame</a:t>
            </a:r>
            <a:endParaRPr lang="en-US" dirty="0"/>
          </a:p>
        </p:txBody>
      </p:sp>
      <p:pic>
        <p:nvPicPr>
          <p:cNvPr id="63491" name="Picture 3"/>
          <p:cNvPicPr>
            <a:picLocks noChangeAspect="1"/>
          </p:cNvPicPr>
          <p:nvPr/>
        </p:nvPicPr>
        <p:blipFill>
          <a:blip r:embed="rId2">
            <a:extLst>
              <a:ext uri="{28A0092B-C50C-407E-A947-70E740481C1C}">
                <a14:useLocalDpi xmlns:a14="http://schemas.microsoft.com/office/drawing/2010/main" val="0"/>
              </a:ext>
            </a:extLst>
          </a:blip>
          <a:srcRect l="39149" r="21277"/>
          <a:stretch>
            <a:fillRect/>
          </a:stretch>
        </p:blipFill>
        <p:spPr bwMode="auto">
          <a:xfrm>
            <a:off x="7239000" y="304800"/>
            <a:ext cx="1808163"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5863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3" name="Slide Number Placeholder 5"/>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FA9863B9-C084-F548-B0F8-B303B634D9B2}" type="slidenum">
              <a:rPr lang="en-US" sz="1200">
                <a:solidFill>
                  <a:srgbClr val="898989"/>
                </a:solidFill>
                <a:latin typeface="Vladimir Script" charset="0"/>
              </a:rPr>
              <a:pPr/>
              <a:t>26</a:t>
            </a:fld>
            <a:endParaRPr lang="en-US" sz="1200">
              <a:solidFill>
                <a:srgbClr val="898989"/>
              </a:solidFill>
              <a:latin typeface="Vladimir Script" charset="0"/>
            </a:endParaRPr>
          </a:p>
        </p:txBody>
      </p:sp>
      <p:sp>
        <p:nvSpPr>
          <p:cNvPr id="526338" name="Rectangle 2"/>
          <p:cNvSpPr>
            <a:spLocks noGrp="1" noChangeArrowheads="1"/>
          </p:cNvSpPr>
          <p:nvPr>
            <p:ph type="title" idx="4294967295"/>
          </p:nvPr>
        </p:nvSpPr>
        <p:spPr>
          <a:xfrm>
            <a:off x="152400" y="152400"/>
            <a:ext cx="7772400" cy="1143000"/>
          </a:xfrm>
        </p:spPr>
        <p:txBody>
          <a:bodyPr rtlCol="0">
            <a:noAutofit/>
          </a:bodyPr>
          <a:lstStyle/>
          <a:p>
            <a:pPr algn="l" eaLnBrk="1" fontAlgn="auto" hangingPunct="1">
              <a:spcAft>
                <a:spcPts val="0"/>
              </a:spcAft>
              <a:defRPr/>
            </a:pPr>
            <a:r>
              <a:rPr lang="en-US" sz="3600" dirty="0" smtClean="0">
                <a:ea typeface="+mj-ea"/>
                <a:cs typeface="+mj-cs"/>
              </a:rPr>
              <a:t>Step 2:  Write an Improvement Goal</a:t>
            </a:r>
            <a:endParaRPr lang="en-US" sz="3600" dirty="0">
              <a:ea typeface="+mj-ea"/>
              <a:cs typeface="+mj-cs"/>
            </a:endParaRPr>
          </a:p>
        </p:txBody>
      </p:sp>
      <p:sp>
        <p:nvSpPr>
          <p:cNvPr id="64515" name="Rectangle 3"/>
          <p:cNvSpPr>
            <a:spLocks noGrp="1" noChangeArrowheads="1"/>
          </p:cNvSpPr>
          <p:nvPr>
            <p:ph idx="4294967295"/>
          </p:nvPr>
        </p:nvSpPr>
        <p:spPr>
          <a:xfrm>
            <a:off x="-152400" y="1295400"/>
            <a:ext cx="8229600" cy="5286375"/>
          </a:xfrm>
        </p:spPr>
        <p:txBody>
          <a:bodyPr/>
          <a:lstStyle/>
          <a:p>
            <a:pPr marL="169863" indent="-169863" eaLnBrk="1" hangingPunct="1">
              <a:lnSpc>
                <a:spcPct val="80000"/>
              </a:lnSpc>
              <a:spcAft>
                <a:spcPts val="600"/>
              </a:spcAft>
              <a:buFontTx/>
              <a:buNone/>
              <a:tabLst>
                <a:tab pos="460375" algn="l"/>
                <a:tab pos="2060575" algn="l"/>
                <a:tab pos="2170113" algn="l"/>
              </a:tabLst>
            </a:pPr>
            <a:r>
              <a:rPr lang="en-US" sz="2000" b="1">
                <a:latin typeface="Calibri" charset="0"/>
                <a:ea typeface="ＭＳ Ｐゴシック" charset="0"/>
                <a:cs typeface="Arial" charset="0"/>
              </a:rPr>
              <a:t>	Tips for Setting Aims (Improvement Goals/Objectives)</a:t>
            </a:r>
          </a:p>
          <a:p>
            <a:pPr marL="284163" lvl="1" indent="173038" eaLnBrk="1" hangingPunct="1">
              <a:lnSpc>
                <a:spcPct val="80000"/>
              </a:lnSpc>
              <a:buFont typeface="Times" charset="0"/>
              <a:buChar char="•"/>
              <a:tabLst>
                <a:tab pos="460375" algn="l"/>
                <a:tab pos="2060575" algn="l"/>
                <a:tab pos="2170113" algn="l"/>
              </a:tabLst>
            </a:pPr>
            <a:r>
              <a:rPr lang="en-US" sz="1900" b="1">
                <a:latin typeface="Calibri" charset="0"/>
                <a:ea typeface="ＭＳ Ｐゴシック" charset="0"/>
                <a:cs typeface="Arial" charset="0"/>
              </a:rPr>
              <a:t>State the aim clearly</a:t>
            </a:r>
          </a:p>
          <a:p>
            <a:pPr marL="284163" lvl="1" indent="173038" eaLnBrk="1" hangingPunct="1">
              <a:lnSpc>
                <a:spcPct val="80000"/>
              </a:lnSpc>
              <a:spcBef>
                <a:spcPct val="0"/>
              </a:spcBef>
              <a:buFont typeface="Arial" charset="0"/>
              <a:buNone/>
              <a:tabLst>
                <a:tab pos="460375" algn="l"/>
                <a:tab pos="2060575" algn="l"/>
                <a:tab pos="2170113" algn="l"/>
              </a:tabLst>
            </a:pPr>
            <a:r>
              <a:rPr lang="en-US" sz="1600">
                <a:solidFill>
                  <a:srgbClr val="333333"/>
                </a:solidFill>
                <a:latin typeface="Calibri" charset="0"/>
                <a:ea typeface="ＭＳ Ｐゴシック" charset="0"/>
                <a:cs typeface="Arial" charset="0"/>
              </a:rPr>
              <a:t>Teams make better progress when they are very specific about their aims. Make sure that 	the  aim statement describes the system to be improved, the patient population and the 	approach to improvement.</a:t>
            </a:r>
          </a:p>
          <a:p>
            <a:pPr marL="284163" lvl="1" indent="173038" eaLnBrk="1" hangingPunct="1">
              <a:lnSpc>
                <a:spcPct val="80000"/>
              </a:lnSpc>
              <a:buFont typeface="Times" charset="0"/>
              <a:buChar char="•"/>
              <a:tabLst>
                <a:tab pos="460375" algn="l"/>
                <a:tab pos="2060575" algn="l"/>
                <a:tab pos="2170113" algn="l"/>
              </a:tabLst>
            </a:pPr>
            <a:r>
              <a:rPr lang="en-US" sz="1900" b="1">
                <a:latin typeface="Calibri" charset="0"/>
                <a:ea typeface="ＭＳ Ｐゴシック" charset="0"/>
                <a:cs typeface="Arial" charset="0"/>
              </a:rPr>
              <a:t>Include numerical goals that require fundamental change to the system</a:t>
            </a:r>
            <a:endParaRPr lang="en-US" sz="1900">
              <a:latin typeface="Calibri" charset="0"/>
              <a:ea typeface="ＭＳ Ｐゴシック" charset="0"/>
              <a:cs typeface="Arial" charset="0"/>
            </a:endParaRPr>
          </a:p>
          <a:p>
            <a:pPr marL="284163" lvl="1" indent="173038" eaLnBrk="1" hangingPunct="1">
              <a:lnSpc>
                <a:spcPct val="80000"/>
              </a:lnSpc>
              <a:spcAft>
                <a:spcPct val="20000"/>
              </a:spcAft>
              <a:buFont typeface="Times" charset="0"/>
              <a:buNone/>
              <a:tabLst>
                <a:tab pos="460375" algn="l"/>
                <a:tab pos="2060575" algn="l"/>
                <a:tab pos="2170113" algn="l"/>
              </a:tabLst>
            </a:pPr>
            <a:r>
              <a:rPr lang="en-US" sz="1600">
                <a:solidFill>
                  <a:srgbClr val="333333"/>
                </a:solidFill>
                <a:latin typeface="Calibri" charset="0"/>
                <a:ea typeface="ＭＳ Ｐゴシック" charset="0"/>
                <a:cs typeface="Arial" charset="0"/>
              </a:rPr>
              <a:t>Setting numerical goals clarifies the aim, helps to create tension for change, directs 	measurement, and focuses initial changes.</a:t>
            </a:r>
            <a:endParaRPr lang="en-US">
              <a:latin typeface="Calibri" charset="0"/>
              <a:ea typeface="ＭＳ Ｐゴシック" charset="0"/>
              <a:cs typeface="Arial" charset="0"/>
            </a:endParaRPr>
          </a:p>
          <a:p>
            <a:pPr marL="284163" lvl="1" indent="173038" eaLnBrk="1" hangingPunct="1">
              <a:lnSpc>
                <a:spcPct val="80000"/>
              </a:lnSpc>
              <a:buFont typeface="Times" charset="0"/>
              <a:buChar char="•"/>
              <a:tabLst>
                <a:tab pos="460375" algn="l"/>
                <a:tab pos="2060575" algn="l"/>
                <a:tab pos="2170113" algn="l"/>
              </a:tabLst>
            </a:pPr>
            <a:r>
              <a:rPr lang="en-US" sz="1900" b="1">
                <a:latin typeface="Calibri" charset="0"/>
                <a:ea typeface="ＭＳ Ｐゴシック" charset="0"/>
                <a:cs typeface="Arial" charset="0"/>
              </a:rPr>
              <a:t>Set stretch goals</a:t>
            </a:r>
            <a:endParaRPr lang="en-US" sz="1900">
              <a:latin typeface="Calibri" charset="0"/>
              <a:ea typeface="ＭＳ Ｐゴシック" charset="0"/>
              <a:cs typeface="Arial" charset="0"/>
            </a:endParaRPr>
          </a:p>
          <a:p>
            <a:pPr marL="284163" lvl="1" indent="173038" eaLnBrk="1" hangingPunct="1">
              <a:lnSpc>
                <a:spcPct val="80000"/>
              </a:lnSpc>
              <a:spcAft>
                <a:spcPct val="20000"/>
              </a:spcAft>
              <a:buFont typeface="Times" charset="0"/>
              <a:buNone/>
              <a:tabLst>
                <a:tab pos="460375" algn="l"/>
                <a:tab pos="2060575" algn="l"/>
                <a:tab pos="2170113" algn="l"/>
              </a:tabLst>
            </a:pPr>
            <a:r>
              <a:rPr lang="en-US" sz="1600">
                <a:solidFill>
                  <a:srgbClr val="333333"/>
                </a:solidFill>
                <a:latin typeface="Calibri" charset="0"/>
                <a:ea typeface="ＭＳ Ｐゴシック" charset="0"/>
                <a:cs typeface="Arial" charset="0"/>
              </a:rPr>
              <a:t>A "stretch" goal is one to reach for within a certain time. Effective leaders make it clear    	that the goal cannot be met by tweaking the existing system.</a:t>
            </a:r>
            <a:endParaRPr lang="en-US">
              <a:latin typeface="Calibri" charset="0"/>
              <a:ea typeface="ＭＳ Ｐゴシック" charset="0"/>
              <a:cs typeface="Arial" charset="0"/>
            </a:endParaRPr>
          </a:p>
          <a:p>
            <a:pPr marL="284163" lvl="1" indent="173038" eaLnBrk="1" hangingPunct="1">
              <a:lnSpc>
                <a:spcPct val="80000"/>
              </a:lnSpc>
              <a:buFont typeface="Times" charset="0"/>
              <a:buChar char="•"/>
              <a:tabLst>
                <a:tab pos="460375" algn="l"/>
                <a:tab pos="2060575" algn="l"/>
                <a:tab pos="2170113" algn="l"/>
              </a:tabLst>
            </a:pPr>
            <a:r>
              <a:rPr lang="en-US" sz="1900" b="1">
                <a:latin typeface="Calibri" charset="0"/>
                <a:ea typeface="ＭＳ Ｐゴシック" charset="0"/>
                <a:cs typeface="Arial" charset="0"/>
              </a:rPr>
              <a:t>Avoid AIM drift </a:t>
            </a:r>
            <a:endParaRPr lang="en-US" sz="1900">
              <a:latin typeface="Calibri" charset="0"/>
              <a:ea typeface="ＭＳ Ｐゴシック" charset="0"/>
              <a:cs typeface="Arial" charset="0"/>
            </a:endParaRPr>
          </a:p>
          <a:p>
            <a:pPr marL="284163" lvl="1" indent="173038" eaLnBrk="1" hangingPunct="1">
              <a:lnSpc>
                <a:spcPct val="80000"/>
              </a:lnSpc>
              <a:spcAft>
                <a:spcPct val="20000"/>
              </a:spcAft>
              <a:buFont typeface="Times" charset="0"/>
              <a:buNone/>
              <a:tabLst>
                <a:tab pos="460375" algn="l"/>
                <a:tab pos="2060575" algn="l"/>
                <a:tab pos="2170113" algn="l"/>
              </a:tabLst>
            </a:pPr>
            <a:r>
              <a:rPr lang="en-US" sz="1600">
                <a:solidFill>
                  <a:srgbClr val="333333"/>
                </a:solidFill>
                <a:latin typeface="Calibri" charset="0"/>
                <a:ea typeface="ＭＳ Ｐゴシック" charset="0"/>
                <a:cs typeface="Arial" charset="0"/>
              </a:rPr>
              <a:t>Once the aim has been set, the team needs to be careful not to back away from it 	deliberately or "drift" away from  it  unconsciously.</a:t>
            </a:r>
            <a:endParaRPr lang="en-US">
              <a:latin typeface="Calibri" charset="0"/>
              <a:ea typeface="ＭＳ Ｐゴシック" charset="0"/>
              <a:cs typeface="Arial" charset="0"/>
            </a:endParaRPr>
          </a:p>
          <a:p>
            <a:pPr marL="284163" lvl="1" indent="173038" eaLnBrk="1" hangingPunct="1">
              <a:lnSpc>
                <a:spcPct val="80000"/>
              </a:lnSpc>
              <a:buFont typeface="Times" charset="0"/>
              <a:buChar char="•"/>
              <a:tabLst>
                <a:tab pos="460375" algn="l"/>
                <a:tab pos="2060575" algn="l"/>
                <a:tab pos="2170113" algn="l"/>
              </a:tabLst>
            </a:pPr>
            <a:r>
              <a:rPr lang="en-US" sz="1800" b="1">
                <a:latin typeface="Calibri" charset="0"/>
                <a:ea typeface="ＭＳ Ｐゴシック" charset="0"/>
                <a:cs typeface="Arial" charset="0"/>
              </a:rPr>
              <a:t>Be prepared to refocus the aim</a:t>
            </a:r>
            <a:endParaRPr lang="en-US" sz="1800">
              <a:latin typeface="Calibri" charset="0"/>
              <a:ea typeface="ＭＳ Ｐゴシック" charset="0"/>
              <a:cs typeface="Arial" charset="0"/>
            </a:endParaRPr>
          </a:p>
          <a:p>
            <a:pPr marL="284163" lvl="1" indent="173038" eaLnBrk="1" hangingPunct="1">
              <a:lnSpc>
                <a:spcPct val="80000"/>
              </a:lnSpc>
              <a:spcBef>
                <a:spcPct val="0"/>
              </a:spcBef>
              <a:buFont typeface="Times" charset="0"/>
              <a:buNone/>
              <a:tabLst>
                <a:tab pos="460375" algn="l"/>
                <a:tab pos="2060575" algn="l"/>
                <a:tab pos="2170113" algn="l"/>
              </a:tabLst>
            </a:pPr>
            <a:r>
              <a:rPr lang="en-US" sz="1600">
                <a:solidFill>
                  <a:srgbClr val="333333"/>
                </a:solidFill>
                <a:latin typeface="Calibri" charset="0"/>
                <a:ea typeface="ＭＳ Ｐゴシック" charset="0"/>
                <a:cs typeface="Arial" charset="0"/>
              </a:rPr>
              <a:t>Every team needs to recognize when refocus its aim.  Don</a:t>
            </a:r>
            <a:r>
              <a:rPr lang="ja-JP" altLang="en-US" sz="1600">
                <a:solidFill>
                  <a:srgbClr val="333333"/>
                </a:solidFill>
                <a:latin typeface="Calibri" charset="0"/>
                <a:ea typeface="ＭＳ Ｐゴシック" charset="0"/>
                <a:cs typeface="Arial" charset="0"/>
              </a:rPr>
              <a:t>’</a:t>
            </a:r>
            <a:r>
              <a:rPr lang="en-US" altLang="ja-JP" sz="1600">
                <a:solidFill>
                  <a:srgbClr val="333333"/>
                </a:solidFill>
                <a:latin typeface="Calibri" charset="0"/>
                <a:ea typeface="ＭＳ Ｐゴシック" charset="0"/>
                <a:cs typeface="Arial" charset="0"/>
              </a:rPr>
              <a:t>t confuse aim drift, or backing 	away from a stretch goal (usually not a  good tactic), with consciously deciding to work on a 	smaller part ofthe system (often is a good tactic).</a:t>
            </a:r>
          </a:p>
          <a:p>
            <a:pPr marL="284163" lvl="1" indent="173038" eaLnBrk="1" hangingPunct="1">
              <a:lnSpc>
                <a:spcPct val="80000"/>
              </a:lnSpc>
              <a:spcBef>
                <a:spcPts val="1200"/>
              </a:spcBef>
              <a:spcAft>
                <a:spcPct val="20000"/>
              </a:spcAft>
              <a:buFont typeface="Arial" charset="0"/>
              <a:buNone/>
              <a:tabLst>
                <a:tab pos="460375" algn="l"/>
                <a:tab pos="2060575" algn="l"/>
                <a:tab pos="2170113" algn="l"/>
              </a:tabLst>
            </a:pPr>
            <a:r>
              <a:rPr lang="en-US" sz="1600" i="1">
                <a:solidFill>
                  <a:srgbClr val="000000"/>
                </a:solidFill>
                <a:latin typeface="Calibri" charset="0"/>
                <a:ea typeface="ＭＳ Ｐゴシック" charset="0"/>
                <a:cs typeface="Arial" charset="0"/>
              </a:rPr>
              <a:t>Source: Institute for Healthcare Improvement</a:t>
            </a:r>
            <a:endParaRPr lang="en-US" i="1">
              <a:latin typeface="Calibri" charset="0"/>
              <a:ea typeface="ＭＳ Ｐゴシック" charset="0"/>
              <a:cs typeface="Arial" charset="0"/>
            </a:endParaRPr>
          </a:p>
        </p:txBody>
      </p:sp>
      <p:pic>
        <p:nvPicPr>
          <p:cNvPr id="64516" name="Picture 3"/>
          <p:cNvPicPr>
            <a:picLocks noChangeAspect="1"/>
          </p:cNvPicPr>
          <p:nvPr/>
        </p:nvPicPr>
        <p:blipFill>
          <a:blip r:embed="rId3" cstate="email">
            <a:extLst>
              <a:ext uri="{28A0092B-C50C-407E-A947-70E740481C1C}">
                <a14:useLocalDpi xmlns:a14="http://schemas.microsoft.com/office/drawing/2010/main" val="0"/>
              </a:ext>
            </a:extLst>
          </a:blip>
          <a:srcRect l="39149" r="21277"/>
          <a:stretch>
            <a:fillRect/>
          </a:stretch>
        </p:blipFill>
        <p:spPr bwMode="auto">
          <a:xfrm>
            <a:off x="8077200" y="1371600"/>
            <a:ext cx="1093788"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68360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1" name="Slide Number Placeholder 5"/>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EE5F054-E227-864D-B6F4-5251C1F19FC1}" type="slidenum">
              <a:rPr lang="en-US" sz="1800"/>
              <a:pPr eaLnBrk="1" hangingPunct="1"/>
              <a:t>27</a:t>
            </a:fld>
            <a:endParaRPr lang="en-US" sz="1800"/>
          </a:p>
        </p:txBody>
      </p:sp>
      <p:sp>
        <p:nvSpPr>
          <p:cNvPr id="66562" name="Rectangle 2"/>
          <p:cNvSpPr>
            <a:spLocks noGrp="1" noChangeArrowheads="1"/>
          </p:cNvSpPr>
          <p:nvPr>
            <p:ph type="title" idx="4294967295"/>
          </p:nvPr>
        </p:nvSpPr>
        <p:spPr>
          <a:xfrm>
            <a:off x="685800" y="152400"/>
            <a:ext cx="7772400" cy="1143000"/>
          </a:xfrm>
        </p:spPr>
        <p:txBody>
          <a:bodyPr/>
          <a:lstStyle/>
          <a:p>
            <a:pPr eaLnBrk="1" hangingPunct="1"/>
            <a:r>
              <a:rPr lang="en-US" sz="3600">
                <a:latin typeface="Arial" charset="0"/>
                <a:ea typeface="ＭＳ Ｐゴシック" charset="0"/>
                <a:cs typeface="ＭＳ Ｐゴシック" charset="0"/>
              </a:rPr>
              <a:t>Writing an Improvement Goal Statement</a:t>
            </a:r>
            <a:r>
              <a:rPr lang="en-US" sz="3600" u="sng">
                <a:latin typeface="Arial" charset="0"/>
                <a:ea typeface="ＭＳ Ｐゴシック" charset="0"/>
                <a:cs typeface="ＭＳ Ｐゴシック" charset="0"/>
              </a:rPr>
              <a:t> </a:t>
            </a:r>
            <a:r>
              <a:rPr lang="en-US" sz="3600">
                <a:latin typeface="Arial" charset="0"/>
                <a:ea typeface="ＭＳ Ｐゴシック" charset="0"/>
                <a:cs typeface="ＭＳ Ｐゴシック" charset="0"/>
              </a:rPr>
              <a:t>(example)</a:t>
            </a:r>
          </a:p>
        </p:txBody>
      </p:sp>
      <p:sp>
        <p:nvSpPr>
          <p:cNvPr id="66563" name="Rectangle 3"/>
          <p:cNvSpPr>
            <a:spLocks noGrp="1" noChangeArrowheads="1"/>
          </p:cNvSpPr>
          <p:nvPr>
            <p:ph idx="4294967295"/>
          </p:nvPr>
        </p:nvSpPr>
        <p:spPr>
          <a:xfrm>
            <a:off x="457200" y="1219200"/>
            <a:ext cx="8229600" cy="5257800"/>
          </a:xfrm>
        </p:spPr>
        <p:txBody>
          <a:bodyPr/>
          <a:lstStyle/>
          <a:p>
            <a:pPr marL="169863" indent="-169863" eaLnBrk="1" hangingPunct="1">
              <a:buFontTx/>
              <a:buNone/>
              <a:tabLst>
                <a:tab pos="460375" algn="l"/>
                <a:tab pos="2060575" algn="l"/>
                <a:tab pos="2170113" algn="l"/>
              </a:tabLst>
            </a:pPr>
            <a:r>
              <a:rPr lang="en-US" sz="1800" b="1">
                <a:latin typeface="Arial" charset="0"/>
                <a:ea typeface="ＭＳ Ｐゴシック" charset="0"/>
                <a:cs typeface="Arial" charset="0"/>
              </a:rPr>
              <a:t>Format</a:t>
            </a:r>
          </a:p>
          <a:p>
            <a:pPr marL="169863" indent="-169863" eaLnBrk="1" hangingPunct="1">
              <a:spcBef>
                <a:spcPct val="10000"/>
              </a:spcBef>
              <a:buFontTx/>
              <a:buNone/>
              <a:tabLst>
                <a:tab pos="460375" algn="l"/>
                <a:tab pos="2060575" algn="l"/>
                <a:tab pos="2170113" algn="l"/>
              </a:tabLst>
            </a:pPr>
            <a:r>
              <a:rPr lang="en-US" sz="1600">
                <a:latin typeface="Arial" charset="0"/>
                <a:ea typeface="ＭＳ Ｐゴシック" charset="0"/>
                <a:cs typeface="Arial" charset="0"/>
              </a:rPr>
              <a:t>This is important to improve because__________ (the rationale or business case: it is a strategic goal, it is a safety concern, causes delays for patients or clinicians, is not effective, is not efficient, is not equitable, is not patient-centered, affects the staff, etc.)</a:t>
            </a:r>
            <a:endParaRPr lang="en-US" sz="1800">
              <a:latin typeface="Arial" charset="0"/>
              <a:ea typeface="ＭＳ Ｐゴシック" charset="0"/>
              <a:cs typeface="Arial" charset="0"/>
            </a:endParaRPr>
          </a:p>
          <a:p>
            <a:pPr marL="169863" indent="-169863" eaLnBrk="1" hangingPunct="1">
              <a:buFontTx/>
              <a:buNone/>
              <a:tabLst>
                <a:tab pos="460375" algn="l"/>
                <a:tab pos="2060575" algn="l"/>
                <a:tab pos="2170113" algn="l"/>
              </a:tabLst>
            </a:pPr>
            <a:endParaRPr lang="en-US" sz="1800" b="1">
              <a:latin typeface="Arial" charset="0"/>
              <a:ea typeface="ＭＳ Ｐゴシック" charset="0"/>
              <a:cs typeface="Arial" charset="0"/>
            </a:endParaRPr>
          </a:p>
          <a:p>
            <a:pPr marL="169863" indent="-169863" eaLnBrk="1" hangingPunct="1">
              <a:buFontTx/>
              <a:buNone/>
              <a:tabLst>
                <a:tab pos="460375" algn="l"/>
                <a:tab pos="2060575" algn="l"/>
                <a:tab pos="2170113" algn="l"/>
              </a:tabLst>
            </a:pPr>
            <a:r>
              <a:rPr lang="en-US" sz="1800" b="1">
                <a:latin typeface="Arial" charset="0"/>
                <a:ea typeface="ＭＳ Ｐゴシック" charset="0"/>
                <a:cs typeface="Arial" charset="0"/>
              </a:rPr>
              <a:t>Example</a:t>
            </a:r>
          </a:p>
          <a:p>
            <a:pPr marL="169863" indent="-169863" eaLnBrk="1" hangingPunct="1">
              <a:buFontTx/>
              <a:buNone/>
              <a:tabLst>
                <a:tab pos="460375" algn="l"/>
                <a:tab pos="2060575" algn="l"/>
                <a:tab pos="2170113" algn="l"/>
              </a:tabLst>
            </a:pPr>
            <a:r>
              <a:rPr lang="en-US" sz="1800">
                <a:latin typeface="Arial" charset="0"/>
                <a:ea typeface="ＭＳ Ｐゴシック" charset="0"/>
                <a:cs typeface="Arial" charset="0"/>
              </a:rPr>
              <a:t>The aim of this project is to increase the percent of our diabetic patients that received an eye exam from 80% to 100% during the period, January 1 – June 30, 2009.   The process begins when patients schedule an appointment and ends when the patient completes the exam.  </a:t>
            </a:r>
          </a:p>
          <a:p>
            <a:pPr marL="169863" indent="-169863" eaLnBrk="1" hangingPunct="1">
              <a:buFontTx/>
              <a:buNone/>
              <a:tabLst>
                <a:tab pos="460375" algn="l"/>
                <a:tab pos="2060575" algn="l"/>
                <a:tab pos="2170113" algn="l"/>
              </a:tabLst>
            </a:pPr>
            <a:r>
              <a:rPr lang="en-US" sz="1800">
                <a:latin typeface="Arial" charset="0"/>
                <a:ea typeface="ＭＳ Ｐゴシック" charset="0"/>
                <a:cs typeface="Arial" charset="0"/>
              </a:rPr>
              <a:t>This is important to improve because it aligns with our strategic goal to improve the care of diabetic patients.     </a:t>
            </a:r>
          </a:p>
          <a:p>
            <a:pPr marL="169863" indent="-169863" eaLnBrk="1" hangingPunct="1">
              <a:buFontTx/>
              <a:buNone/>
              <a:tabLst>
                <a:tab pos="460375" algn="l"/>
                <a:tab pos="2060575" algn="l"/>
                <a:tab pos="2170113" algn="l"/>
              </a:tabLst>
            </a:pPr>
            <a:endParaRPr lang="en-US" sz="1800">
              <a:latin typeface="Arial" charset="0"/>
              <a:ea typeface="ＭＳ Ｐゴシック" charset="0"/>
              <a:cs typeface="Arial" charset="0"/>
            </a:endParaRPr>
          </a:p>
          <a:p>
            <a:pPr marL="169863" indent="-169863" eaLnBrk="1" hangingPunct="1">
              <a:buFontTx/>
              <a:buNone/>
              <a:tabLst>
                <a:tab pos="460375" algn="l"/>
                <a:tab pos="2060575" algn="l"/>
                <a:tab pos="2170113" algn="l"/>
              </a:tabLst>
            </a:pPr>
            <a:r>
              <a:rPr lang="en-US" sz="1400">
                <a:latin typeface="Arial" charset="0"/>
                <a:ea typeface="ＭＳ Ｐゴシック" charset="0"/>
                <a:cs typeface="Arial" charset="0"/>
              </a:rPr>
              <a:t>Adapted from: Univ ot Texas. MD Anderson Cancer</a:t>
            </a:r>
            <a:r>
              <a:rPr lang="en-US" sz="1800">
                <a:latin typeface="Arial" charset="0"/>
                <a:ea typeface="ＭＳ Ｐゴシック" charset="0"/>
                <a:cs typeface="Arial" charset="0"/>
              </a:rPr>
              <a:t> Center   </a:t>
            </a:r>
          </a:p>
        </p:txBody>
      </p:sp>
    </p:spTree>
    <p:extLst>
      <p:ext uri="{BB962C8B-B14F-4D97-AF65-F5344CB8AC3E}">
        <p14:creationId xmlns:p14="http://schemas.microsoft.com/office/powerpoint/2010/main" val="301212393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o promote the application of quality improvement interventions to measurably increase viral suppression rates for four disproportionately affected subpopulations of people lving HIV among Ryan White HIV/AIDS Program-funded providers." title="Mission of the end+disparities ECHO Collaborative">
            <a:extLst>
              <a:ext uri="{FF2B5EF4-FFF2-40B4-BE49-F238E27FC236}">
                <a16:creationId xmlns:a16="http://schemas.microsoft.com/office/drawing/2014/main" xmlns="" id="{1F291780-6F0E-4A21-A225-25C20422A2B5}"/>
              </a:ext>
            </a:extLst>
          </p:cNvPr>
          <p:cNvPicPr>
            <a:picLocks noChangeAspect="1"/>
          </p:cNvPicPr>
          <p:nvPr/>
        </p:nvPicPr>
        <p:blipFill>
          <a:blip r:embed="rId2"/>
          <a:stretch>
            <a:fillRect/>
          </a:stretch>
        </p:blipFill>
        <p:spPr>
          <a:xfrm>
            <a:off x="723900" y="76200"/>
            <a:ext cx="7848600" cy="1603450"/>
          </a:xfrm>
          <a:prstGeom prst="rect">
            <a:avLst/>
          </a:prstGeom>
        </p:spPr>
      </p:pic>
      <p:pic>
        <p:nvPicPr>
          <p:cNvPr id="4" name="Picture 3" descr="Chart shows the mission of the collaborative and the steps to take in order to accomplish the goal. " title="Mission">
            <a:extLst>
              <a:ext uri="{FF2B5EF4-FFF2-40B4-BE49-F238E27FC236}">
                <a16:creationId xmlns:a16="http://schemas.microsoft.com/office/drawing/2014/main" xmlns="" id="{DC6214A5-D396-4E27-ABA1-2BFCBCAF6A2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679650"/>
            <a:ext cx="8581704" cy="4240232"/>
          </a:xfrm>
          <a:prstGeom prst="rect">
            <a:avLst/>
          </a:prstGeom>
        </p:spPr>
      </p:pic>
    </p:spTree>
    <p:extLst>
      <p:ext uri="{BB962C8B-B14F-4D97-AF65-F5344CB8AC3E}">
        <p14:creationId xmlns:p14="http://schemas.microsoft.com/office/powerpoint/2010/main" val="1767938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pPr algn="ctr"/>
            <a:r>
              <a:rPr lang="en-US" dirty="0" smtClean="0"/>
              <a:t>Analyze the Process and Root Cause Analysis</a:t>
            </a:r>
            <a:endParaRPr lang="en-US" dirty="0"/>
          </a:p>
        </p:txBody>
      </p:sp>
      <p:sp>
        <p:nvSpPr>
          <p:cNvPr id="3" name="Content Placeholder 2"/>
          <p:cNvSpPr>
            <a:spLocks noGrp="1"/>
          </p:cNvSpPr>
          <p:nvPr>
            <p:ph idx="1"/>
          </p:nvPr>
        </p:nvSpPr>
        <p:spPr>
          <a:xfrm>
            <a:off x="304800" y="1363133"/>
            <a:ext cx="7620000" cy="5257800"/>
          </a:xfrm>
        </p:spPr>
        <p:txBody>
          <a:bodyPr>
            <a:normAutofit/>
          </a:bodyPr>
          <a:lstStyle/>
          <a:p>
            <a:r>
              <a:rPr lang="en-US" sz="2800" dirty="0">
                <a:ea typeface="MS PGothic" charset="0"/>
                <a:cs typeface="MS PGothic" charset="0"/>
              </a:rPr>
              <a:t>Share the root causes of the problem and describe the tool you used.</a:t>
            </a:r>
          </a:p>
          <a:p>
            <a:pPr lvl="1"/>
            <a:r>
              <a:rPr lang="en-US" dirty="0">
                <a:ea typeface="MS PGothic" charset="0"/>
                <a:cs typeface="MS PGothic" charset="0"/>
              </a:rPr>
              <a:t>Example:  </a:t>
            </a:r>
          </a:p>
          <a:p>
            <a:pPr lvl="2"/>
            <a:r>
              <a:rPr lang="en-US" dirty="0" smtClean="0">
                <a:ea typeface="MS PGothic" charset="0"/>
                <a:cs typeface="MS PGothic" charset="0"/>
              </a:rPr>
              <a:t>Results of drilled down patient level data </a:t>
            </a:r>
            <a:r>
              <a:rPr lang="mr-IN" dirty="0">
                <a:ea typeface="MS PGothic" charset="0"/>
                <a:cs typeface="MS PGothic" charset="0"/>
              </a:rPr>
              <a:t>–</a:t>
            </a:r>
            <a:r>
              <a:rPr lang="en-US" dirty="0">
                <a:ea typeface="MS PGothic" charset="0"/>
                <a:cs typeface="MS PGothic" charset="0"/>
              </a:rPr>
              <a:t> 	</a:t>
            </a:r>
          </a:p>
          <a:p>
            <a:pPr lvl="3"/>
            <a:r>
              <a:rPr lang="en-US" dirty="0">
                <a:ea typeface="MS PGothic" charset="0"/>
                <a:cs typeface="MS PGothic" charset="0"/>
              </a:rPr>
              <a:t>Patients not adhering to </a:t>
            </a:r>
            <a:r>
              <a:rPr lang="en-US" dirty="0" smtClean="0">
                <a:ea typeface="MS PGothic" charset="0"/>
                <a:cs typeface="MS PGothic" charset="0"/>
              </a:rPr>
              <a:t>meds (25)</a:t>
            </a:r>
            <a:endParaRPr lang="en-US" dirty="0">
              <a:ea typeface="MS PGothic" charset="0"/>
              <a:cs typeface="MS PGothic" charset="0"/>
            </a:endParaRPr>
          </a:p>
          <a:p>
            <a:pPr lvl="3"/>
            <a:r>
              <a:rPr lang="en-US" dirty="0">
                <a:ea typeface="MS PGothic" charset="0"/>
                <a:cs typeface="MS PGothic" charset="0"/>
              </a:rPr>
              <a:t>Patients not picking up </a:t>
            </a:r>
            <a:r>
              <a:rPr lang="en-US" dirty="0" smtClean="0">
                <a:ea typeface="MS PGothic" charset="0"/>
                <a:cs typeface="MS PGothic" charset="0"/>
              </a:rPr>
              <a:t>meds (15)</a:t>
            </a:r>
            <a:endParaRPr lang="en-US" dirty="0">
              <a:ea typeface="MS PGothic" charset="0"/>
              <a:cs typeface="MS PGothic" charset="0"/>
            </a:endParaRPr>
          </a:p>
          <a:p>
            <a:pPr lvl="3"/>
            <a:r>
              <a:rPr lang="en-US" dirty="0">
                <a:ea typeface="MS PGothic" charset="0"/>
                <a:cs typeface="MS PGothic" charset="0"/>
              </a:rPr>
              <a:t>Patients low levels of health literacy </a:t>
            </a:r>
            <a:r>
              <a:rPr lang="en-US" dirty="0" smtClean="0">
                <a:ea typeface="MS PGothic" charset="0"/>
                <a:cs typeface="MS PGothic" charset="0"/>
              </a:rPr>
              <a:t>(45)</a:t>
            </a:r>
          </a:p>
          <a:p>
            <a:pPr lvl="3"/>
            <a:r>
              <a:rPr lang="en-US" dirty="0" smtClean="0">
                <a:ea typeface="MS PGothic" charset="0"/>
                <a:cs typeface="MS PGothic" charset="0"/>
              </a:rPr>
              <a:t>Transportation (5)</a:t>
            </a:r>
          </a:p>
          <a:p>
            <a:pPr lvl="3"/>
            <a:r>
              <a:rPr lang="en-US" dirty="0" smtClean="0">
                <a:ea typeface="MS PGothic" charset="0"/>
                <a:cs typeface="MS PGothic" charset="0"/>
              </a:rPr>
              <a:t>Substance use (10)</a:t>
            </a:r>
          </a:p>
          <a:p>
            <a:pPr lvl="3"/>
            <a:r>
              <a:rPr lang="en-US" dirty="0" smtClean="0">
                <a:ea typeface="MS PGothic" charset="0"/>
                <a:cs typeface="MS PGothic" charset="0"/>
              </a:rPr>
              <a:t>Mental health (12)</a:t>
            </a:r>
            <a:endParaRPr lang="en-US" dirty="0">
              <a:ea typeface="MS PGothic" charset="0"/>
              <a:cs typeface="MS PGothic" charset="0"/>
            </a:endParaRPr>
          </a:p>
          <a:p>
            <a:pPr lvl="2"/>
            <a:r>
              <a:rPr lang="en-US" b="1" dirty="0">
                <a:ea typeface="MS PGothic" charset="0"/>
                <a:cs typeface="MS PGothic" charset="0"/>
              </a:rPr>
              <a:t>Verification of key causes</a:t>
            </a:r>
            <a:endParaRPr lang="en-US" dirty="0">
              <a:ea typeface="MS PGothic" charset="0"/>
              <a:cs typeface="MS PGothic" charset="0"/>
            </a:endParaRPr>
          </a:p>
          <a:p>
            <a:pPr lvl="3"/>
            <a:r>
              <a:rPr lang="en-US" dirty="0" smtClean="0">
                <a:ea typeface="MS PGothic" charset="0"/>
                <a:cs typeface="MS PGothic" charset="0"/>
              </a:rPr>
              <a:t>Multidisciplinary team members identified key causes for each patient and then tallied the number.</a:t>
            </a:r>
          </a:p>
          <a:p>
            <a:pPr lvl="3"/>
            <a:r>
              <a:rPr lang="en-US" dirty="0" smtClean="0">
                <a:ea typeface="MS PGothic" charset="0"/>
                <a:cs typeface="MS PGothic" charset="0"/>
              </a:rPr>
              <a:t>Our </a:t>
            </a:r>
            <a:r>
              <a:rPr lang="en-US" dirty="0">
                <a:ea typeface="MS PGothic" charset="0"/>
                <a:cs typeface="MS PGothic" charset="0"/>
              </a:rPr>
              <a:t>clinic is located in one of the highest illiteracy </a:t>
            </a:r>
            <a:r>
              <a:rPr lang="en-US" dirty="0" smtClean="0">
                <a:ea typeface="MS PGothic" charset="0"/>
                <a:cs typeface="MS PGothic" charset="0"/>
              </a:rPr>
              <a:t>rates in LA.</a:t>
            </a:r>
            <a:endParaRPr lang="en-US" dirty="0">
              <a:ea typeface="MS PGothic" charset="0"/>
              <a:cs typeface="MS PGothic" charset="0"/>
            </a:endParaRPr>
          </a:p>
          <a:p>
            <a:pPr lvl="3"/>
            <a:r>
              <a:rPr lang="en-US" dirty="0" smtClean="0">
                <a:ea typeface="MS PGothic" charset="0"/>
                <a:cs typeface="MS PGothic" charset="0"/>
              </a:rPr>
              <a:t>Random </a:t>
            </a:r>
            <a:r>
              <a:rPr lang="en-US" dirty="0">
                <a:ea typeface="MS PGothic" charset="0"/>
                <a:cs typeface="MS PGothic" charset="0"/>
              </a:rPr>
              <a:t>check in with X number of patients, X percent did not know what their VL was and why it was important</a:t>
            </a:r>
            <a:r>
              <a:rPr lang="en-US" dirty="0" smtClean="0">
                <a:ea typeface="MS PGothic" charset="0"/>
                <a:cs typeface="MS PGothic" charset="0"/>
              </a:rPr>
              <a:t>.</a:t>
            </a:r>
          </a:p>
          <a:p>
            <a:pPr marL="1051560" lvl="3" indent="0">
              <a:buNone/>
            </a:pPr>
            <a:endParaRPr lang="en-US" dirty="0">
              <a:ea typeface="MS PGothic" charset="0"/>
              <a:cs typeface="MS PGothic" charset="0"/>
            </a:endParaRPr>
          </a:p>
          <a:p>
            <a:endParaRPr lang="en-US" dirty="0"/>
          </a:p>
        </p:txBody>
      </p:sp>
    </p:spTree>
    <p:extLst>
      <p:ext uri="{BB962C8B-B14F-4D97-AF65-F5344CB8AC3E}">
        <p14:creationId xmlns:p14="http://schemas.microsoft.com/office/powerpoint/2010/main" val="577335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0D38E3A3-1D71-4543-A998-2FBEFF3D67E5}"/>
              </a:ext>
            </a:extLst>
          </p:cNvPr>
          <p:cNvSpPr txBox="1">
            <a:spLocks/>
          </p:cNvSpPr>
          <p:nvPr/>
        </p:nvSpPr>
        <p:spPr bwMode="auto">
          <a:xfrm>
            <a:off x="243708" y="2514600"/>
            <a:ext cx="8610600" cy="1143000"/>
          </a:xfrm>
          <a:prstGeom prst="rect">
            <a:avLst/>
          </a:prstGeom>
          <a:solidFill>
            <a:srgbClr val="C00000"/>
          </a:solidFill>
          <a:ln>
            <a:noFill/>
          </a:ln>
          <a:extLst/>
        </p:spPr>
        <p:txBody>
          <a:bodyPr anchor="ctr" anchorCtr="1"/>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indent="0" algn="ctr" eaLnBrk="1" hangingPunct="1">
              <a:buFontTx/>
              <a:buNone/>
              <a:defRPr/>
            </a:pPr>
            <a:r>
              <a:rPr lang="en-US" altLang="en-US" sz="4000" dirty="0">
                <a:solidFill>
                  <a:schemeClr val="bg1"/>
                </a:solidFill>
              </a:rPr>
              <a:t>Opening Remarks</a:t>
            </a:r>
          </a:p>
        </p:txBody>
      </p:sp>
    </p:spTree>
    <p:extLst>
      <p:ext uri="{BB962C8B-B14F-4D97-AF65-F5344CB8AC3E}">
        <p14:creationId xmlns:p14="http://schemas.microsoft.com/office/powerpoint/2010/main" val="3967619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62000" y="76200"/>
            <a:ext cx="7543800" cy="346075"/>
          </a:xfrm>
          <a:prstGeom prst="rect">
            <a:avLst/>
          </a:prstGeom>
          <a:noFill/>
          <a:ln w="95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b="1">
                <a:latin typeface="Times New Roman" charset="0"/>
              </a:rPr>
              <a:t> Root Cause Analysis of:  </a:t>
            </a:r>
          </a:p>
        </p:txBody>
      </p:sp>
      <p:pic>
        <p:nvPicPr>
          <p:cNvPr id="3" name="Picture 2" descr="Diagram shows a root cause analysis. " title="Root Cause Analysis">
            <a:extLst>
              <a:ext uri="{FF2B5EF4-FFF2-40B4-BE49-F238E27FC236}">
                <a16:creationId xmlns:a16="http://schemas.microsoft.com/office/drawing/2014/main" xmlns="" id="{4D874395-AF72-429E-AB86-4E290C52F2D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4300" y="685800"/>
            <a:ext cx="8839200" cy="5290264"/>
          </a:xfrm>
          <a:prstGeom prst="rect">
            <a:avLst/>
          </a:prstGeom>
        </p:spPr>
      </p:pic>
    </p:spTree>
    <p:extLst>
      <p:ext uri="{BB962C8B-B14F-4D97-AF65-F5344CB8AC3E}">
        <p14:creationId xmlns:p14="http://schemas.microsoft.com/office/powerpoint/2010/main" val="2819582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5287" y="2557"/>
            <a:ext cx="9369287" cy="8696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Garamond" panose="02020404030301010803" pitchFamily="18" charset="0"/>
              </a:rPr>
              <a:t>Key Causes</a:t>
            </a:r>
          </a:p>
        </p:txBody>
      </p:sp>
      <p:pic>
        <p:nvPicPr>
          <p:cNvPr id="13" name="Picture 12" descr="Template of the Cause and Effect diagram. " title="Kew Causes">
            <a:extLst>
              <a:ext uri="{FF2B5EF4-FFF2-40B4-BE49-F238E27FC236}">
                <a16:creationId xmlns:a16="http://schemas.microsoft.com/office/drawing/2014/main" xmlns="" id="{10A30EA2-8CE3-4464-874F-2F59A4F3AB9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855" y="1295400"/>
            <a:ext cx="9167347" cy="3962400"/>
          </a:xfrm>
          <a:prstGeom prst="rect">
            <a:avLst/>
          </a:prstGeom>
        </p:spPr>
      </p:pic>
    </p:spTree>
    <p:extLst>
      <p:ext uri="{BB962C8B-B14F-4D97-AF65-F5344CB8AC3E}">
        <p14:creationId xmlns:p14="http://schemas.microsoft.com/office/powerpoint/2010/main" val="371068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4576"/>
            <a:ext cx="7886700" cy="655637"/>
          </a:xfrm>
        </p:spPr>
        <p:txBody>
          <a:bodyPr/>
          <a:lstStyle/>
          <a:p>
            <a:r>
              <a:rPr lang="en-US" dirty="0" smtClean="0"/>
              <a:t>RCA:  Flowchart </a:t>
            </a:r>
            <a:endParaRPr lang="en-US" dirty="0"/>
          </a:p>
        </p:txBody>
      </p:sp>
      <p:sp>
        <p:nvSpPr>
          <p:cNvPr id="3" name="Content Placeholder 2"/>
          <p:cNvSpPr>
            <a:spLocks noGrp="1"/>
          </p:cNvSpPr>
          <p:nvPr>
            <p:ph idx="1"/>
          </p:nvPr>
        </p:nvSpPr>
        <p:spPr>
          <a:xfrm>
            <a:off x="285750" y="1596734"/>
            <a:ext cx="8229600" cy="1900362"/>
          </a:xfrm>
        </p:spPr>
        <p:txBody>
          <a:bodyPr>
            <a:normAutofit fontScale="92500" lnSpcReduction="10000"/>
          </a:bodyPr>
          <a:lstStyle/>
          <a:p>
            <a:pPr marL="342900" indent="-342900">
              <a:buFont typeface="Arial" panose="020B0604020202020204" pitchFamily="34" charset="0"/>
              <a:buChar char="•"/>
            </a:pPr>
            <a:r>
              <a:rPr lang="en-US" sz="2000" dirty="0"/>
              <a:t>Is the process being run the way it should be?</a:t>
            </a:r>
          </a:p>
          <a:p>
            <a:pPr marL="342900" indent="-342900">
              <a:buFont typeface="Arial" panose="020B0604020202020204" pitchFamily="34" charset="0"/>
              <a:buChar char="•"/>
            </a:pPr>
            <a:r>
              <a:rPr lang="en-US" sz="2000" dirty="0"/>
              <a:t>Are people following the process as charted?</a:t>
            </a:r>
          </a:p>
          <a:p>
            <a:pPr marL="342900" indent="-342900">
              <a:buFont typeface="Arial" panose="020B0604020202020204" pitchFamily="34" charset="0"/>
              <a:buChar char="•"/>
            </a:pPr>
            <a:r>
              <a:rPr lang="en-US" sz="2000" dirty="0"/>
              <a:t>What are the root causes of bottlenecks, non-sequiturs, complexities, or redundancies?</a:t>
            </a:r>
          </a:p>
          <a:p>
            <a:pPr marL="342900" indent="-342900">
              <a:buFont typeface="Arial" panose="020B0604020202020204" pitchFamily="34" charset="0"/>
              <a:buChar char="•"/>
            </a:pPr>
            <a:r>
              <a:rPr lang="en-US" sz="2000" dirty="0"/>
              <a:t>What are the materials, equipment,  information, personnel etc. that drive the process forward? What things are restraints?</a:t>
            </a:r>
          </a:p>
          <a:p>
            <a:endParaRPr lang="en-US" sz="3600" dirty="0"/>
          </a:p>
          <a:p>
            <a:endParaRPr lang="en-US" dirty="0"/>
          </a:p>
        </p:txBody>
      </p:sp>
      <p:sp>
        <p:nvSpPr>
          <p:cNvPr id="4" name="TextBox 3"/>
          <p:cNvSpPr txBox="1"/>
          <p:nvPr/>
        </p:nvSpPr>
        <p:spPr>
          <a:xfrm>
            <a:off x="131281" y="3823845"/>
            <a:ext cx="8205746" cy="2599686"/>
          </a:xfrm>
          <a:prstGeom prst="rect">
            <a:avLst/>
          </a:prstGeom>
          <a:noFill/>
          <a:ln w="19050">
            <a:solidFill>
              <a:srgbClr val="FF0000"/>
            </a:solidFill>
          </a:ln>
        </p:spPr>
        <p:txBody>
          <a:bodyPr wrap="square" rtlCol="0">
            <a:spAutoFit/>
          </a:bodyPr>
          <a:lstStyle/>
          <a:p>
            <a:pPr lvl="0" algn="ctr" defTabSz="685800">
              <a:lnSpc>
                <a:spcPct val="90000"/>
              </a:lnSpc>
              <a:spcBef>
                <a:spcPts val="750"/>
              </a:spcBef>
            </a:pPr>
            <a:r>
              <a:rPr lang="en-US" sz="2800" b="1" dirty="0">
                <a:solidFill>
                  <a:prstClr val="black"/>
                </a:solidFill>
                <a:latin typeface="Garamond" panose="02020404030301010803" pitchFamily="18" charset="0"/>
              </a:rPr>
              <a:t>Actual vs. Future State</a:t>
            </a:r>
          </a:p>
          <a:p>
            <a:pPr lvl="0" algn="ctr" defTabSz="685800">
              <a:lnSpc>
                <a:spcPct val="90000"/>
              </a:lnSpc>
              <a:spcBef>
                <a:spcPts val="750"/>
              </a:spcBef>
            </a:pPr>
            <a:endParaRPr lang="en-US" sz="1400" b="1" dirty="0">
              <a:solidFill>
                <a:prstClr val="black"/>
              </a:solidFill>
              <a:latin typeface="Garamond" panose="02020404030301010803" pitchFamily="18" charset="0"/>
            </a:endParaRPr>
          </a:p>
          <a:p>
            <a:pPr marL="342900" lvl="0" indent="-342900" defTabSz="685800">
              <a:lnSpc>
                <a:spcPct val="90000"/>
              </a:lnSpc>
              <a:spcBef>
                <a:spcPts val="750"/>
              </a:spcBef>
              <a:buFont typeface="Arial" panose="020B0604020202020204" pitchFamily="34" charset="0"/>
              <a:buChar char="•"/>
            </a:pPr>
            <a:r>
              <a:rPr lang="en-US" sz="2400" dirty="0">
                <a:solidFill>
                  <a:prstClr val="black"/>
                </a:solidFill>
                <a:latin typeface="Garamond" panose="02020404030301010803" pitchFamily="18" charset="0"/>
              </a:rPr>
              <a:t>Draw a Future State Flowchart, this maps the improved process.</a:t>
            </a:r>
          </a:p>
          <a:p>
            <a:pPr marL="342900" lvl="0" indent="-342900" defTabSz="685800">
              <a:lnSpc>
                <a:spcPct val="90000"/>
              </a:lnSpc>
              <a:spcBef>
                <a:spcPts val="750"/>
              </a:spcBef>
              <a:buFont typeface="Arial" panose="020B0604020202020204" pitchFamily="34" charset="0"/>
              <a:buChar char="•"/>
            </a:pPr>
            <a:r>
              <a:rPr lang="en-US" sz="2400" dirty="0">
                <a:solidFill>
                  <a:prstClr val="black"/>
                </a:solidFill>
                <a:latin typeface="Garamond" panose="02020404030301010803" pitchFamily="18" charset="0"/>
              </a:rPr>
              <a:t>Compare future state to current state (actual).</a:t>
            </a:r>
          </a:p>
          <a:p>
            <a:pPr marL="342900" lvl="0" indent="-342900" defTabSz="685800">
              <a:lnSpc>
                <a:spcPct val="90000"/>
              </a:lnSpc>
              <a:spcBef>
                <a:spcPts val="750"/>
              </a:spcBef>
              <a:buFont typeface="Arial" panose="020B0604020202020204" pitchFamily="34" charset="0"/>
              <a:buChar char="•"/>
            </a:pPr>
            <a:r>
              <a:rPr lang="en-US" sz="2400" dirty="0">
                <a:solidFill>
                  <a:prstClr val="black"/>
                </a:solidFill>
                <a:latin typeface="Garamond" panose="02020404030301010803" pitchFamily="18" charset="0"/>
              </a:rPr>
              <a:t>What are the discrepancies? </a:t>
            </a:r>
          </a:p>
          <a:p>
            <a:pPr marL="342900" lvl="0" indent="-342900" defTabSz="685800">
              <a:lnSpc>
                <a:spcPct val="90000"/>
              </a:lnSpc>
              <a:spcBef>
                <a:spcPts val="750"/>
              </a:spcBef>
              <a:buFont typeface="Arial" panose="020B0604020202020204" pitchFamily="34" charset="0"/>
              <a:buChar char="•"/>
            </a:pPr>
            <a:r>
              <a:rPr lang="en-US" sz="2400" b="1" dirty="0">
                <a:solidFill>
                  <a:prstClr val="black"/>
                </a:solidFill>
                <a:effectLst>
                  <a:outerShdw blurRad="38100" dist="38100" dir="2700000" algn="tl">
                    <a:srgbClr val="000000">
                      <a:alpha val="43137"/>
                    </a:srgbClr>
                  </a:outerShdw>
                </a:effectLst>
                <a:latin typeface="Garamond" panose="02020404030301010803" pitchFamily="18" charset="0"/>
              </a:rPr>
              <a:t>What can be improved?</a:t>
            </a:r>
          </a:p>
        </p:txBody>
      </p:sp>
    </p:spTree>
    <p:extLst>
      <p:ext uri="{BB962C8B-B14F-4D97-AF65-F5344CB8AC3E}">
        <p14:creationId xmlns:p14="http://schemas.microsoft.com/office/powerpoint/2010/main" val="3592416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51" y="292215"/>
            <a:ext cx="8229600" cy="639762"/>
          </a:xfrm>
        </p:spPr>
        <p:txBody>
          <a:bodyPr/>
          <a:lstStyle/>
          <a:p>
            <a:r>
              <a:rPr lang="en-US" sz="2400" b="1" dirty="0">
                <a:latin typeface="+mn-lt"/>
              </a:rPr>
              <a:t>The Diamond: Decision Point</a:t>
            </a:r>
          </a:p>
        </p:txBody>
      </p:sp>
      <p:sp>
        <p:nvSpPr>
          <p:cNvPr id="11" name="TextBox 10"/>
          <p:cNvSpPr txBox="1"/>
          <p:nvPr/>
        </p:nvSpPr>
        <p:spPr>
          <a:xfrm>
            <a:off x="716314" y="931977"/>
            <a:ext cx="7696200" cy="646331"/>
          </a:xfrm>
          <a:prstGeom prst="rect">
            <a:avLst/>
          </a:prstGeom>
          <a:noFill/>
          <a:ln>
            <a:solidFill>
              <a:schemeClr val="tx1"/>
            </a:solidFill>
          </a:ln>
        </p:spPr>
        <p:txBody>
          <a:bodyPr wrap="square" rtlCol="0">
            <a:spAutoFit/>
          </a:bodyPr>
          <a:lstStyle/>
          <a:p>
            <a:pPr algn="ctr"/>
            <a:r>
              <a:rPr lang="en-US" dirty="0"/>
              <a:t>The diamond is used anytime a choice is necessary to move the process forward.</a:t>
            </a:r>
          </a:p>
        </p:txBody>
      </p:sp>
      <p:pic>
        <p:nvPicPr>
          <p:cNvPr id="9" name="Picture 8" descr="The diagram shows the importance of the diamond and how it can be used whenever necessary to move the process forward. " title="Diamond">
            <a:extLst>
              <a:ext uri="{FF2B5EF4-FFF2-40B4-BE49-F238E27FC236}">
                <a16:creationId xmlns:a16="http://schemas.microsoft.com/office/drawing/2014/main" xmlns="" id="{56519F68-D417-4E9C-B9E5-990F27CEBD8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7977" y="1752600"/>
            <a:ext cx="7454537" cy="4017340"/>
          </a:xfrm>
          <a:prstGeom prst="rect">
            <a:avLst/>
          </a:prstGeom>
        </p:spPr>
      </p:pic>
    </p:spTree>
    <p:extLst>
      <p:ext uri="{BB962C8B-B14F-4D97-AF65-F5344CB8AC3E}">
        <p14:creationId xmlns:p14="http://schemas.microsoft.com/office/powerpoint/2010/main" val="4156883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768D53-7946-844D-9160-96842A00D873}"/>
              </a:ext>
            </a:extLst>
          </p:cNvPr>
          <p:cNvSpPr>
            <a:spLocks noGrp="1"/>
          </p:cNvSpPr>
          <p:nvPr>
            <p:ph type="title"/>
          </p:nvPr>
        </p:nvSpPr>
        <p:spPr>
          <a:xfrm>
            <a:off x="242277" y="160215"/>
            <a:ext cx="7620000" cy="152400"/>
          </a:xfrm>
        </p:spPr>
        <p:txBody>
          <a:bodyPr/>
          <a:lstStyle/>
          <a:p>
            <a:r>
              <a:rPr lang="en-US" sz="2400" dirty="0" smtClean="0"/>
              <a:t>Crescent Care Start Initiative: Dr. Jason </a:t>
            </a:r>
            <a:r>
              <a:rPr lang="en-US" sz="2400" dirty="0" err="1" smtClean="0"/>
              <a:t>Halperin</a:t>
            </a:r>
            <a:endParaRPr lang="en-US" sz="2400" dirty="0"/>
          </a:p>
        </p:txBody>
      </p:sp>
      <p:graphicFrame>
        <p:nvGraphicFramePr>
          <p:cNvPr id="4" name="Diagram 3">
            <a:extLst>
              <a:ext uri="{FF2B5EF4-FFF2-40B4-BE49-F238E27FC236}">
                <a16:creationId xmlns="" xmlns:a16="http://schemas.microsoft.com/office/drawing/2014/main" id="{EC7DCC95-40B2-C748-93C3-9B6F2751CE16}"/>
              </a:ext>
            </a:extLst>
          </p:cNvPr>
          <p:cNvGraphicFramePr/>
          <p:nvPr>
            <p:extLst>
              <p:ext uri="{D42A27DB-BD31-4B8C-83A1-F6EECF244321}">
                <p14:modId xmlns:p14="http://schemas.microsoft.com/office/powerpoint/2010/main" val="1872556231"/>
              </p:ext>
            </p:extLst>
          </p:nvPr>
        </p:nvGraphicFramePr>
        <p:xfrm>
          <a:off x="762000" y="457200"/>
          <a:ext cx="6781800" cy="6067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2" descr="Taxi">
            <a:extLst>
              <a:ext uri="{FF2B5EF4-FFF2-40B4-BE49-F238E27FC236}">
                <a16:creationId xmlns="" xmlns:a16="http://schemas.microsoft.com/office/drawing/2014/main" id="{6E5F65ED-3410-6544-9B3D-F8EA70F13CAB}"/>
              </a:ext>
            </a:extLst>
          </p:cNvPr>
          <p:cNvPicPr/>
          <p:nvPr/>
        </p:nvPicPr>
        <p:blipFill>
          <a:blip r:embed="rId7" cstate="email">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3870325" y="1752600"/>
            <a:ext cx="565150" cy="616718"/>
          </a:xfrm>
          <a:prstGeom prst="rect">
            <a:avLst/>
          </a:prstGeom>
        </p:spPr>
      </p:pic>
      <p:sp>
        <p:nvSpPr>
          <p:cNvPr id="6" name="Rectangle 3">
            <a:extLst>
              <a:ext uri="{FF2B5EF4-FFF2-40B4-BE49-F238E27FC236}">
                <a16:creationId xmlns="" xmlns:a16="http://schemas.microsoft.com/office/drawing/2014/main" id="{B1753969-94F3-5949-A777-5125125F0A44}"/>
              </a:ext>
            </a:extLst>
          </p:cNvPr>
          <p:cNvSpPr>
            <a:spLocks noChangeArrowheads="1"/>
          </p:cNvSpPr>
          <p:nvPr/>
        </p:nvSpPr>
        <p:spPr bwMode="auto">
          <a:xfrm>
            <a:off x="936812" y="-740131"/>
            <a:ext cx="7978588" cy="435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646920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1651"/>
            <a:ext cx="709863" cy="2995863"/>
          </a:xfrm>
        </p:spPr>
        <p:txBody>
          <a:bodyPr vert="vert270">
            <a:normAutofit fontScale="90000"/>
          </a:bodyPr>
          <a:lstStyle/>
          <a:p>
            <a:pPr algn="l"/>
            <a:r>
              <a:rPr lang="en-US" b="1" dirty="0">
                <a:solidFill>
                  <a:srgbClr val="FF0000"/>
                </a:solidFill>
                <a:latin typeface="Garamond" panose="02020404030301010803" pitchFamily="18" charset="0"/>
                <a:cs typeface="Tahoma"/>
              </a:rPr>
              <a:t>Driver Diagram</a:t>
            </a:r>
          </a:p>
        </p:txBody>
      </p:sp>
      <p:graphicFrame>
        <p:nvGraphicFramePr>
          <p:cNvPr id="9" name="Table 8"/>
          <p:cNvGraphicFramePr>
            <a:graphicFrameLocks noGrp="1"/>
          </p:cNvGraphicFramePr>
          <p:nvPr>
            <p:extLst>
              <p:ext uri="{D42A27DB-BD31-4B8C-83A1-F6EECF244321}">
                <p14:modId xmlns:p14="http://schemas.microsoft.com/office/powerpoint/2010/main" val="1298755587"/>
              </p:ext>
            </p:extLst>
          </p:nvPr>
        </p:nvGraphicFramePr>
        <p:xfrm>
          <a:off x="838200" y="0"/>
          <a:ext cx="8305800" cy="6858000"/>
        </p:xfrm>
        <a:graphic>
          <a:graphicData uri="http://schemas.openxmlformats.org/drawingml/2006/table">
            <a:tbl>
              <a:tblPr firstRow="1" firstCol="1" bandRow="1"/>
              <a:tblGrid>
                <a:gridCol w="876677">
                  <a:extLst>
                    <a:ext uri="{9D8B030D-6E8A-4147-A177-3AD203B41FA5}">
                      <a16:colId xmlns:a16="http://schemas.microsoft.com/office/drawing/2014/main" xmlns="" val="20000"/>
                    </a:ext>
                  </a:extLst>
                </a:gridCol>
                <a:gridCol w="1615083">
                  <a:extLst>
                    <a:ext uri="{9D8B030D-6E8A-4147-A177-3AD203B41FA5}">
                      <a16:colId xmlns:a16="http://schemas.microsoft.com/office/drawing/2014/main" xmlns="" val="20001"/>
                    </a:ext>
                  </a:extLst>
                </a:gridCol>
                <a:gridCol w="5814040">
                  <a:extLst>
                    <a:ext uri="{9D8B030D-6E8A-4147-A177-3AD203B41FA5}">
                      <a16:colId xmlns:a16="http://schemas.microsoft.com/office/drawing/2014/main" xmlns="" val="20002"/>
                    </a:ext>
                  </a:extLst>
                </a:gridCol>
              </a:tblGrid>
              <a:tr h="967413">
                <a:tc>
                  <a:txBody>
                    <a:bodyPr/>
                    <a:lstStyle/>
                    <a:p>
                      <a:pPr marL="0" marR="0" algn="ctr">
                        <a:lnSpc>
                          <a:spcPct val="107000"/>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Aim</a:t>
                      </a:r>
                    </a:p>
                  </a:txBody>
                  <a:tcPr marL="42170" marR="4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CA" sz="1200" b="1" dirty="0"/>
                        <a:t>System components – Primary Drivers</a:t>
                      </a: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170" marR="42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lvl="0" indent="0" algn="ctr">
                        <a:lnSpc>
                          <a:spcPct val="107000"/>
                        </a:lnSpc>
                        <a:spcBef>
                          <a:spcPts val="0"/>
                        </a:spcBef>
                        <a:spcAft>
                          <a:spcPts val="0"/>
                        </a:spcAft>
                        <a:buFont typeface="+mj-lt"/>
                        <a:buNone/>
                        <a:tabLst>
                          <a:tab pos="2286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Change Ideas</a:t>
                      </a:r>
                      <a:r>
                        <a:rPr lang="en-US" sz="1200" b="1" baseline="0" dirty="0">
                          <a:effectLst/>
                          <a:latin typeface="Calibri" panose="020F0502020204030204" pitchFamily="34" charset="0"/>
                          <a:ea typeface="Calibri" panose="020F0502020204030204" pitchFamily="34" charset="0"/>
                          <a:cs typeface="Times New Roman" panose="02020603050405020304" pitchFamily="18" charset="0"/>
                        </a:rPr>
                        <a:t> (PDSAs)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170" marR="42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0"/>
                  </a:ext>
                </a:extLst>
              </a:tr>
              <a:tr h="1683024">
                <a:tc rowSpan="4">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Increase retention rate of MSM of Color from 52% to 80% by June 1, 2019.</a:t>
                      </a: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42170" marR="42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Improve staffing and training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42170" marR="42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342900" marR="0" lvl="0" indent="-342900">
                        <a:lnSpc>
                          <a:spcPct val="107000"/>
                        </a:lnSpc>
                        <a:spcBef>
                          <a:spcPts val="0"/>
                        </a:spcBef>
                        <a:spcAft>
                          <a:spcPts val="0"/>
                        </a:spcAft>
                        <a:buFont typeface="+mj-lt"/>
                        <a:buAutoNum type="arabicPeriod"/>
                        <a:tabLst>
                          <a:tab pos="2286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Develop peer network and outreach</a:t>
                      </a:r>
                    </a:p>
                    <a:p>
                      <a:pPr marL="342900" marR="0" lvl="0" indent="-342900">
                        <a:lnSpc>
                          <a:spcPct val="107000"/>
                        </a:lnSpc>
                        <a:spcBef>
                          <a:spcPts val="0"/>
                        </a:spcBef>
                        <a:spcAft>
                          <a:spcPts val="0"/>
                        </a:spcAft>
                        <a:buFont typeface="+mj-lt"/>
                        <a:buAutoNum type="arabicPeriod"/>
                        <a:tabLst>
                          <a:tab pos="2286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Train staff in cultural sensitivity, respect, customer service, and language</a:t>
                      </a:r>
                    </a:p>
                    <a:p>
                      <a:pPr marL="342900" marR="0" lvl="0" indent="-342900">
                        <a:lnSpc>
                          <a:spcPct val="107000"/>
                        </a:lnSpc>
                        <a:spcBef>
                          <a:spcPts val="0"/>
                        </a:spcBef>
                        <a:spcAft>
                          <a:spcPts val="0"/>
                        </a:spcAft>
                        <a:buFont typeface="+mj-lt"/>
                        <a:buAutoNum type="arabicPeriod"/>
                        <a:tabLst>
                          <a:tab pos="2286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Consider assigning nurse to HIV provider vs. staffing whoever is available from internal medicine</a:t>
                      </a:r>
                    </a:p>
                    <a:p>
                      <a:pPr marL="342900" marR="0" lvl="0" indent="-342900">
                        <a:lnSpc>
                          <a:spcPct val="107000"/>
                        </a:lnSpc>
                        <a:spcBef>
                          <a:spcPts val="0"/>
                        </a:spcBef>
                        <a:spcAft>
                          <a:spcPts val="0"/>
                        </a:spcAft>
                        <a:buFont typeface="+mj-lt"/>
                        <a:buAutoNum type="arabicPeriod"/>
                        <a:tabLst>
                          <a:tab pos="2286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Work on process improvements for front desk</a:t>
                      </a:r>
                    </a:p>
                  </a:txBody>
                  <a:tcPr marL="42170" marR="4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1"/>
                  </a:ext>
                </a:extLst>
              </a:tr>
              <a:tr h="1402521">
                <a:tc vMerge="1">
                  <a:txBody>
                    <a:bodyPr/>
                    <a:lstStyle/>
                    <a:p>
                      <a:endParaRPr lang="en-US"/>
                    </a:p>
                  </a:txBody>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Improve confidentiality of environment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42170" marR="42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Visit other clinics for ideas on how to protect confidentiality at check-in</a:t>
                      </a:r>
                    </a:p>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Budget for printer in exam room educational materials</a:t>
                      </a:r>
                    </a:p>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Reduce crowding in waiting room (see reduce wait time at appointment)</a:t>
                      </a:r>
                    </a:p>
                  </a:txBody>
                  <a:tcPr marL="42170" marR="4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2"/>
                  </a:ext>
                </a:extLst>
              </a:tr>
              <a:tr h="1402521">
                <a:tc vMerge="1">
                  <a:txBody>
                    <a:bodyPr/>
                    <a:lstStyle/>
                    <a:p>
                      <a:endParaRPr lang="en-US"/>
                    </a:p>
                  </a:txBody>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Reduce wait time at the appointment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170" marR="42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Check if HIV provider can have an additional room</a:t>
                      </a:r>
                    </a:p>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Improve processes that support the appointment and the provider</a:t>
                      </a:r>
                    </a:p>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Assure that appointment time is adequate for length of visit</a:t>
                      </a:r>
                    </a:p>
                  </a:txBody>
                  <a:tcPr marL="42170" marR="4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3"/>
                  </a:ext>
                </a:extLst>
              </a:tr>
              <a:tr h="1402521">
                <a:tc vMerge="1">
                  <a:txBody>
                    <a:bodyPr/>
                    <a:lstStyle/>
                    <a:p>
                      <a:endParaRPr lang="en-US"/>
                    </a:p>
                  </a:txBody>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CA" sz="1200" dirty="0">
                          <a:effectLst/>
                          <a:latin typeface="Calibri" panose="020F0502020204030204" pitchFamily="34" charset="0"/>
                          <a:ea typeface="Calibri" panose="020F0502020204030204" pitchFamily="34" charset="0"/>
                          <a:cs typeface="Times New Roman" panose="02020603050405020304" pitchFamily="18" charset="0"/>
                        </a:rPr>
                        <a:t>Decrease no-show rate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42170" marR="421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Make reminder calls 3 days in advance of appointment</a:t>
                      </a:r>
                    </a:p>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Explore alternative technology:  text; secure messaging</a:t>
                      </a:r>
                    </a:p>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Validate contact information with every contact</a:t>
                      </a:r>
                    </a:p>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Make every visit  safe and pleasant (see also reduce wait time at appointment and improve confidentiality)</a:t>
                      </a:r>
                    </a:p>
                  </a:txBody>
                  <a:tcPr marL="42170" marR="42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4"/>
                  </a:ext>
                </a:extLst>
              </a:tr>
            </a:tbl>
          </a:graphicData>
        </a:graphic>
      </p:graphicFrame>
      <p:sp>
        <p:nvSpPr>
          <p:cNvPr id="3" name="TextBox 2"/>
          <p:cNvSpPr txBox="1"/>
          <p:nvPr/>
        </p:nvSpPr>
        <p:spPr>
          <a:xfrm>
            <a:off x="1721083" y="520932"/>
            <a:ext cx="1863518" cy="338554"/>
          </a:xfrm>
          <a:prstGeom prst="rect">
            <a:avLst/>
          </a:prstGeom>
          <a:noFill/>
        </p:spPr>
        <p:txBody>
          <a:bodyPr wrap="square" rtlCol="0">
            <a:spAutoFit/>
          </a:bodyPr>
          <a:lstStyle/>
          <a:p>
            <a:r>
              <a:rPr lang="en-US" sz="1600" dirty="0" smtClean="0"/>
              <a:t>Derived from RCA</a:t>
            </a:r>
            <a:endParaRPr lang="en-US" sz="1600" dirty="0"/>
          </a:p>
        </p:txBody>
      </p:sp>
    </p:spTree>
    <p:extLst>
      <p:ext uri="{BB962C8B-B14F-4D97-AF65-F5344CB8AC3E}">
        <p14:creationId xmlns:p14="http://schemas.microsoft.com/office/powerpoint/2010/main" val="3585975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descr="The diagram shows the process of Act, Plan, Study, Do. " title="Diagram"/>
          <p:cNvGraphicFramePr>
            <a:graphicFrameLocks noChangeAspect="1"/>
          </p:cNvGraphicFramePr>
          <p:nvPr>
            <p:extLst>
              <p:ext uri="{D42A27DB-BD31-4B8C-83A1-F6EECF244321}">
                <p14:modId xmlns:p14="http://schemas.microsoft.com/office/powerpoint/2010/main" val="702990370"/>
              </p:ext>
            </p:extLst>
          </p:nvPr>
        </p:nvGraphicFramePr>
        <p:xfrm>
          <a:off x="6342459" y="1053366"/>
          <a:ext cx="2259767" cy="2890541"/>
        </p:xfrm>
        <a:graphic>
          <a:graphicData uri="http://schemas.openxmlformats.org/presentationml/2006/ole">
            <mc:AlternateContent xmlns:mc="http://schemas.openxmlformats.org/markup-compatibility/2006">
              <mc:Choice xmlns:v="urn:schemas-microsoft-com:vml" Requires="v">
                <p:oleObj spid="_x0000_s29709" name="Visio" r:id="rId4" imgW="5827197" imgH="6340562" progId="">
                  <p:embed/>
                </p:oleObj>
              </mc:Choice>
              <mc:Fallback>
                <p:oleObj name="Visio" r:id="rId4" imgW="5827197" imgH="634056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2459" y="1053366"/>
                        <a:ext cx="2259767" cy="2890541"/>
                      </a:xfrm>
                      <a:prstGeom prst="rect">
                        <a:avLst/>
                      </a:prstGeom>
                      <a:noFill/>
                      <a:ln>
                        <a:noFill/>
                      </a:ln>
                      <a:effectLst/>
                    </p:spPr>
                  </p:pic>
                </p:oleObj>
              </mc:Fallback>
            </mc:AlternateContent>
          </a:graphicData>
        </a:graphic>
      </p:graphicFrame>
      <p:sp>
        <p:nvSpPr>
          <p:cNvPr id="7" name="Text Box 5"/>
          <p:cNvSpPr txBox="1">
            <a:spLocks noChangeArrowheads="1"/>
          </p:cNvSpPr>
          <p:nvPr/>
        </p:nvSpPr>
        <p:spPr bwMode="auto">
          <a:xfrm>
            <a:off x="6872005" y="4008617"/>
            <a:ext cx="1885950" cy="2828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619" b="1" dirty="0">
                <a:latin typeface="Verdana" pitchFamily="34" charset="0"/>
              </a:rPr>
              <a:t>© Associates for Process Improvement</a:t>
            </a:r>
          </a:p>
        </p:txBody>
      </p:sp>
      <p:grpSp>
        <p:nvGrpSpPr>
          <p:cNvPr id="8" name="Group 4" descr="Illustrates how cause and effect are correlated. " title="Cause/Effect"/>
          <p:cNvGrpSpPr>
            <a:grpSpLocks/>
          </p:cNvGrpSpPr>
          <p:nvPr/>
        </p:nvGrpSpPr>
        <p:grpSpPr bwMode="auto">
          <a:xfrm>
            <a:off x="278196" y="5209119"/>
            <a:ext cx="7011804" cy="817960"/>
            <a:chOff x="192" y="3216"/>
            <a:chExt cx="5328" cy="687"/>
          </a:xfrm>
        </p:grpSpPr>
        <p:grpSp>
          <p:nvGrpSpPr>
            <p:cNvPr id="9" name="Group 5"/>
            <p:cNvGrpSpPr>
              <a:grpSpLocks/>
            </p:cNvGrpSpPr>
            <p:nvPr/>
          </p:nvGrpSpPr>
          <p:grpSpPr bwMode="auto">
            <a:xfrm>
              <a:off x="192" y="3360"/>
              <a:ext cx="5328" cy="543"/>
              <a:chOff x="192" y="3360"/>
              <a:chExt cx="5328" cy="543"/>
            </a:xfrm>
          </p:grpSpPr>
          <p:sp>
            <p:nvSpPr>
              <p:cNvPr id="11" name="Text Box 6"/>
              <p:cNvSpPr txBox="1">
                <a:spLocks noChangeArrowheads="1"/>
              </p:cNvSpPr>
              <p:nvPr/>
            </p:nvSpPr>
            <p:spPr bwMode="auto">
              <a:xfrm>
                <a:off x="4800" y="3360"/>
                <a:ext cx="720" cy="543"/>
              </a:xfrm>
              <a:prstGeom prst="rect">
                <a:avLst/>
              </a:prstGeom>
              <a:solidFill>
                <a:schemeClr val="accent1"/>
              </a:solidFill>
              <a:ln w="28575">
                <a:solidFill>
                  <a:schemeClr val="accent2"/>
                </a:solidFill>
                <a:miter lim="800000"/>
                <a:headEnd/>
                <a:tailEnd/>
              </a:ln>
            </p:spPr>
            <p:txBody>
              <a:bodyPr>
                <a:spAutoFit/>
              </a:bodyPr>
              <a:lstStyle/>
              <a:p>
                <a:pPr marL="175022" indent="-175022" algn="ctr"/>
                <a:r>
                  <a:rPr lang="en-US" dirty="0"/>
                  <a:t>Cause</a:t>
                </a:r>
              </a:p>
            </p:txBody>
          </p:sp>
          <p:sp>
            <p:nvSpPr>
              <p:cNvPr id="12" name="Text Box 7"/>
              <p:cNvSpPr txBox="1">
                <a:spLocks noChangeArrowheads="1"/>
              </p:cNvSpPr>
              <p:nvPr/>
            </p:nvSpPr>
            <p:spPr bwMode="auto">
              <a:xfrm>
                <a:off x="192" y="3360"/>
                <a:ext cx="720" cy="310"/>
              </a:xfrm>
              <a:prstGeom prst="rect">
                <a:avLst/>
              </a:prstGeom>
              <a:solidFill>
                <a:schemeClr val="accent1"/>
              </a:solidFill>
              <a:ln w="28575">
                <a:solidFill>
                  <a:schemeClr val="accent2"/>
                </a:solidFill>
                <a:miter lim="800000"/>
                <a:headEnd/>
                <a:tailEnd/>
              </a:ln>
            </p:spPr>
            <p:txBody>
              <a:bodyPr>
                <a:spAutoFit/>
              </a:bodyPr>
              <a:lstStyle/>
              <a:p>
                <a:pPr marL="175022" indent="-175022" algn="ctr"/>
                <a:r>
                  <a:rPr lang="en-US" dirty="0"/>
                  <a:t>Effect</a:t>
                </a:r>
              </a:p>
            </p:txBody>
          </p:sp>
          <p:sp>
            <p:nvSpPr>
              <p:cNvPr id="13" name="Line 8"/>
              <p:cNvSpPr>
                <a:spLocks noChangeShapeType="1"/>
              </p:cNvSpPr>
              <p:nvPr/>
            </p:nvSpPr>
            <p:spPr bwMode="auto">
              <a:xfrm flipH="1">
                <a:off x="912" y="3504"/>
                <a:ext cx="3888" cy="0"/>
              </a:xfrm>
              <a:prstGeom prst="line">
                <a:avLst/>
              </a:prstGeom>
              <a:noFill/>
              <a:ln w="38100">
                <a:solidFill>
                  <a:schemeClr val="accent2"/>
                </a:solidFill>
                <a:round/>
                <a:headEnd/>
                <a:tailEnd type="triangle" w="med" len="med"/>
              </a:ln>
            </p:spPr>
            <p:txBody>
              <a:bodyPr/>
              <a:lstStyle/>
              <a:p>
                <a:endParaRPr lang="en-US" sz="1350" dirty="0"/>
              </a:p>
            </p:txBody>
          </p:sp>
        </p:grpSp>
        <p:sp>
          <p:nvSpPr>
            <p:cNvPr id="10" name="Text Box 9"/>
            <p:cNvSpPr txBox="1">
              <a:spLocks noChangeArrowheads="1"/>
            </p:cNvSpPr>
            <p:nvPr/>
          </p:nvSpPr>
          <p:spPr bwMode="auto">
            <a:xfrm>
              <a:off x="2424" y="3216"/>
              <a:ext cx="864" cy="310"/>
            </a:xfrm>
            <a:prstGeom prst="rect">
              <a:avLst/>
            </a:prstGeom>
            <a:noFill/>
            <a:ln w="28575" algn="ctr">
              <a:noFill/>
              <a:miter lim="800000"/>
              <a:headEnd/>
              <a:tailEnd/>
            </a:ln>
          </p:spPr>
          <p:txBody>
            <a:bodyPr>
              <a:spAutoFit/>
            </a:bodyPr>
            <a:lstStyle/>
            <a:p>
              <a:pPr marL="175022" indent="-175022" algn="ctr"/>
              <a:r>
                <a:rPr lang="en-US" b="1" i="1" dirty="0">
                  <a:solidFill>
                    <a:schemeClr val="accent2"/>
                  </a:solidFill>
                </a:rPr>
                <a:t>Drives</a:t>
              </a:r>
            </a:p>
          </p:txBody>
        </p:sp>
      </p:grpSp>
      <p:pic>
        <p:nvPicPr>
          <p:cNvPr id="14" name="Picture 13" descr="The diagram shows the aim, drivers, and changes" title="Diagram">
            <a:extLst>
              <a:ext uri="{FF2B5EF4-FFF2-40B4-BE49-F238E27FC236}">
                <a16:creationId xmlns:a16="http://schemas.microsoft.com/office/drawing/2014/main" xmlns="" id="{2D5D3070-03C8-4896-B795-35658699AB7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78196" y="514010"/>
            <a:ext cx="5793828" cy="4391500"/>
          </a:xfrm>
          <a:prstGeom prst="rect">
            <a:avLst/>
          </a:prstGeom>
        </p:spPr>
      </p:pic>
    </p:spTree>
    <p:extLst>
      <p:ext uri="{BB962C8B-B14F-4D97-AF65-F5344CB8AC3E}">
        <p14:creationId xmlns:p14="http://schemas.microsoft.com/office/powerpoint/2010/main" val="143276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Improve </a:t>
            </a:r>
            <a:r>
              <a:rPr lang="mr-IN" sz="3600" dirty="0" smtClean="0"/>
              <a:t>–</a:t>
            </a:r>
            <a:r>
              <a:rPr lang="en-US" sz="3600" dirty="0" smtClean="0"/>
              <a:t> Implementation of Changes</a:t>
            </a:r>
            <a:br>
              <a:rPr lang="en-US" sz="3600" dirty="0" smtClean="0"/>
            </a:br>
            <a:r>
              <a:rPr lang="en-US" sz="3600" dirty="0" smtClean="0"/>
              <a:t>PDSA </a:t>
            </a:r>
            <a:endParaRPr lang="en-US" sz="3600" dirty="0"/>
          </a:p>
        </p:txBody>
      </p:sp>
      <p:sp>
        <p:nvSpPr>
          <p:cNvPr id="3" name="Content Placeholder 2"/>
          <p:cNvSpPr>
            <a:spLocks noGrp="1"/>
          </p:cNvSpPr>
          <p:nvPr>
            <p:ph idx="1"/>
          </p:nvPr>
        </p:nvSpPr>
        <p:spPr/>
        <p:txBody>
          <a:bodyPr>
            <a:normAutofit/>
          </a:bodyPr>
          <a:lstStyle/>
          <a:p>
            <a:r>
              <a:rPr lang="en-US" sz="2800" dirty="0" smtClean="0"/>
              <a:t>Write specific aim for the interventions</a:t>
            </a:r>
          </a:p>
          <a:p>
            <a:pPr lvl="1"/>
            <a:r>
              <a:rPr lang="en-US" sz="2800" dirty="0" smtClean="0"/>
              <a:t>For e.g., Each client with an identified behavior health need will receive 4 hours/month of behavioral health care.</a:t>
            </a:r>
          </a:p>
          <a:p>
            <a:pPr lvl="1"/>
            <a:r>
              <a:rPr lang="en-US" sz="2800" dirty="0" smtClean="0"/>
              <a:t>Change Measure:</a:t>
            </a:r>
          </a:p>
          <a:p>
            <a:pPr lvl="1"/>
            <a:r>
              <a:rPr lang="en-US" sz="2800" dirty="0" smtClean="0"/>
              <a:t>Numerator:  number of patients who received 4 hours/month of behavioral health care</a:t>
            </a:r>
          </a:p>
          <a:p>
            <a:pPr lvl="1"/>
            <a:r>
              <a:rPr lang="en-US" sz="2800" dirty="0" smtClean="0"/>
              <a:t>Denominator:  total number of patients (12) identified with behavioral health needs</a:t>
            </a:r>
          </a:p>
        </p:txBody>
      </p:sp>
    </p:spTree>
    <p:extLst>
      <p:ext uri="{BB962C8B-B14F-4D97-AF65-F5344CB8AC3E}">
        <p14:creationId xmlns:p14="http://schemas.microsoft.com/office/powerpoint/2010/main" val="2542203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Number Placeholder 3"/>
          <p:cNvSpPr>
            <a:spLocks noGrp="1"/>
          </p:cNvSpPr>
          <p:nvPr>
            <p:ph type="sldNum" sz="quarter" idx="4294967295"/>
          </p:nvPr>
        </p:nvSpPr>
        <p:spPr bwMode="auto">
          <a:xfrm>
            <a:off x="152400" y="6553200"/>
            <a:ext cx="533400" cy="3048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664A59A-421F-5C43-A5D5-5F97A3736585}" type="slidenum">
              <a:rPr lang="en-US" sz="1800" b="1">
                <a:latin typeface="Tahoma" charset="0"/>
              </a:rPr>
              <a:pPr eaLnBrk="1" hangingPunct="1"/>
              <a:t>38</a:t>
            </a:fld>
            <a:endParaRPr lang="en-US" sz="1800" b="1">
              <a:latin typeface="Tahoma" charset="0"/>
            </a:endParaRPr>
          </a:p>
        </p:txBody>
      </p:sp>
      <p:sp>
        <p:nvSpPr>
          <p:cNvPr id="34819" name="Oval 2"/>
          <p:cNvSpPr>
            <a:spLocks noChangeArrowheads="1"/>
          </p:cNvSpPr>
          <p:nvPr/>
        </p:nvSpPr>
        <p:spPr bwMode="auto">
          <a:xfrm>
            <a:off x="1447800" y="1295400"/>
            <a:ext cx="5918200" cy="5384800"/>
          </a:xfrm>
          <a:prstGeom prst="ellipse">
            <a:avLst/>
          </a:prstGeom>
          <a:noFill/>
          <a:ln w="25400">
            <a:solidFill>
              <a:schemeClr val="tx1"/>
            </a:solidFill>
            <a:round/>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4820" name="Line 3"/>
          <p:cNvSpPr>
            <a:spLocks noChangeShapeType="1"/>
          </p:cNvSpPr>
          <p:nvPr/>
        </p:nvSpPr>
        <p:spPr bwMode="auto">
          <a:xfrm>
            <a:off x="4419600" y="1600200"/>
            <a:ext cx="0" cy="5092700"/>
          </a:xfrm>
          <a:prstGeom prst="line">
            <a:avLst/>
          </a:prstGeom>
          <a:noFill/>
          <a:ln w="254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4821" name="Line 4"/>
          <p:cNvSpPr>
            <a:spLocks noChangeShapeType="1"/>
          </p:cNvSpPr>
          <p:nvPr/>
        </p:nvSpPr>
        <p:spPr bwMode="auto">
          <a:xfrm>
            <a:off x="1752600" y="3810000"/>
            <a:ext cx="5400675" cy="0"/>
          </a:xfrm>
          <a:prstGeom prst="line">
            <a:avLst/>
          </a:prstGeom>
          <a:noFill/>
          <a:ln w="254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4822" name="AutoShape 5"/>
          <p:cNvSpPr>
            <a:spLocks noChangeArrowheads="1"/>
          </p:cNvSpPr>
          <p:nvPr/>
        </p:nvSpPr>
        <p:spPr bwMode="auto">
          <a:xfrm>
            <a:off x="4038600" y="1066800"/>
            <a:ext cx="804863" cy="473075"/>
          </a:xfrm>
          <a:prstGeom prst="rightArrow">
            <a:avLst>
              <a:gd name="adj1" fmla="val 50000"/>
              <a:gd name="adj2" fmla="val 85075"/>
            </a:avLst>
          </a:prstGeom>
          <a:solidFill>
            <a:srgbClr val="FFCC00"/>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p>
        </p:txBody>
      </p:sp>
      <p:sp>
        <p:nvSpPr>
          <p:cNvPr id="34823" name="AutoShape 6"/>
          <p:cNvSpPr>
            <a:spLocks noChangeArrowheads="1"/>
          </p:cNvSpPr>
          <p:nvPr/>
        </p:nvSpPr>
        <p:spPr bwMode="auto">
          <a:xfrm>
            <a:off x="3962400" y="6384925"/>
            <a:ext cx="804863" cy="473075"/>
          </a:xfrm>
          <a:prstGeom prst="leftArrow">
            <a:avLst>
              <a:gd name="adj1" fmla="val 50000"/>
              <a:gd name="adj2" fmla="val 85059"/>
            </a:avLst>
          </a:prstGeom>
          <a:solidFill>
            <a:srgbClr val="FFCC00"/>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p>
        </p:txBody>
      </p:sp>
      <p:sp>
        <p:nvSpPr>
          <p:cNvPr id="34824" name="AutoShape 7"/>
          <p:cNvSpPr>
            <a:spLocks noChangeArrowheads="1"/>
          </p:cNvSpPr>
          <p:nvPr/>
        </p:nvSpPr>
        <p:spPr bwMode="auto">
          <a:xfrm>
            <a:off x="7086600" y="3733800"/>
            <a:ext cx="530225" cy="719138"/>
          </a:xfrm>
          <a:prstGeom prst="downArrow">
            <a:avLst>
              <a:gd name="adj1" fmla="val 50000"/>
              <a:gd name="adj2" fmla="val 67821"/>
            </a:avLst>
          </a:prstGeom>
          <a:solidFill>
            <a:srgbClr val="FFCC00"/>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p>
        </p:txBody>
      </p:sp>
      <p:sp>
        <p:nvSpPr>
          <p:cNvPr id="34825" name="AutoShape 8"/>
          <p:cNvSpPr>
            <a:spLocks noChangeArrowheads="1"/>
          </p:cNvSpPr>
          <p:nvPr/>
        </p:nvSpPr>
        <p:spPr bwMode="auto">
          <a:xfrm>
            <a:off x="1219200" y="3505200"/>
            <a:ext cx="530225" cy="719138"/>
          </a:xfrm>
          <a:prstGeom prst="upArrow">
            <a:avLst>
              <a:gd name="adj1" fmla="val 50000"/>
              <a:gd name="adj2" fmla="val 67808"/>
            </a:avLst>
          </a:prstGeom>
          <a:solidFill>
            <a:srgbClr val="FFCC00"/>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p>
        </p:txBody>
      </p:sp>
      <p:sp>
        <p:nvSpPr>
          <p:cNvPr id="34826" name="Rectangle 9"/>
          <p:cNvSpPr>
            <a:spLocks noChangeArrowheads="1"/>
          </p:cNvSpPr>
          <p:nvPr/>
        </p:nvSpPr>
        <p:spPr bwMode="auto">
          <a:xfrm>
            <a:off x="3581400" y="1676400"/>
            <a:ext cx="838200"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sz="3200"/>
              <a:t>Act</a:t>
            </a:r>
          </a:p>
        </p:txBody>
      </p:sp>
      <p:sp>
        <p:nvSpPr>
          <p:cNvPr id="34827" name="Rectangle 10"/>
          <p:cNvSpPr>
            <a:spLocks noChangeArrowheads="1"/>
          </p:cNvSpPr>
          <p:nvPr/>
        </p:nvSpPr>
        <p:spPr bwMode="auto">
          <a:xfrm>
            <a:off x="2438400" y="2438400"/>
            <a:ext cx="2038350" cy="915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31775" indent="-231775" algn="r">
              <a:defRPr/>
            </a:pPr>
            <a:r>
              <a:rPr lang="en-US"/>
              <a:t>What changes</a:t>
            </a:r>
          </a:p>
          <a:p>
            <a:pPr marL="231775" indent="-231775" algn="r">
              <a:defRPr/>
            </a:pPr>
            <a:r>
              <a:rPr lang="en-US"/>
              <a:t>   are to be made?</a:t>
            </a:r>
          </a:p>
          <a:p>
            <a:pPr marL="231775" indent="-231775" algn="r">
              <a:defRPr/>
            </a:pPr>
            <a:r>
              <a:rPr lang="en-US"/>
              <a:t>Next cycle?</a:t>
            </a:r>
          </a:p>
        </p:txBody>
      </p:sp>
      <p:sp>
        <p:nvSpPr>
          <p:cNvPr id="34828" name="Rectangle 11"/>
          <p:cNvSpPr>
            <a:spLocks noChangeArrowheads="1"/>
          </p:cNvSpPr>
          <p:nvPr/>
        </p:nvSpPr>
        <p:spPr bwMode="auto">
          <a:xfrm>
            <a:off x="4572000" y="1676400"/>
            <a:ext cx="1041400"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sz="3200"/>
              <a:t>Plan</a:t>
            </a:r>
          </a:p>
        </p:txBody>
      </p:sp>
      <p:sp>
        <p:nvSpPr>
          <p:cNvPr id="34829" name="Rectangle 12"/>
          <p:cNvSpPr>
            <a:spLocks noChangeArrowheads="1"/>
          </p:cNvSpPr>
          <p:nvPr/>
        </p:nvSpPr>
        <p:spPr bwMode="auto">
          <a:xfrm>
            <a:off x="4495800" y="2209800"/>
            <a:ext cx="2914650" cy="1465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31775" indent="-231775" algn="l">
              <a:defRPr/>
            </a:pPr>
            <a:r>
              <a:rPr lang="en-US" dirty="0"/>
              <a:t>Objective</a:t>
            </a:r>
          </a:p>
          <a:p>
            <a:pPr marL="231775" indent="-231775" algn="l">
              <a:defRPr/>
            </a:pPr>
            <a:r>
              <a:rPr lang="en-US" dirty="0"/>
              <a:t>Questions and </a:t>
            </a:r>
          </a:p>
          <a:p>
            <a:pPr marL="231775" indent="-231775" algn="l">
              <a:defRPr/>
            </a:pPr>
            <a:r>
              <a:rPr lang="en-US" dirty="0"/>
              <a:t>predictions (why)</a:t>
            </a:r>
          </a:p>
          <a:p>
            <a:pPr marL="231775" indent="-231775" algn="l">
              <a:defRPr/>
            </a:pPr>
            <a:r>
              <a:rPr lang="en-US" dirty="0"/>
              <a:t>Plan to carry out the cycle</a:t>
            </a:r>
          </a:p>
          <a:p>
            <a:pPr marL="231775" indent="-231775" algn="l">
              <a:defRPr/>
            </a:pPr>
            <a:r>
              <a:rPr lang="en-US" dirty="0"/>
              <a:t> (who, what, where, when) </a:t>
            </a:r>
          </a:p>
        </p:txBody>
      </p:sp>
      <p:sp>
        <p:nvSpPr>
          <p:cNvPr id="34830" name="Rectangle 13"/>
          <p:cNvSpPr>
            <a:spLocks noChangeArrowheads="1"/>
          </p:cNvSpPr>
          <p:nvPr/>
        </p:nvSpPr>
        <p:spPr bwMode="auto">
          <a:xfrm>
            <a:off x="3124200" y="3810000"/>
            <a:ext cx="1311275"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sz="3200"/>
              <a:t>Study</a:t>
            </a:r>
          </a:p>
        </p:txBody>
      </p:sp>
      <p:sp>
        <p:nvSpPr>
          <p:cNvPr id="34831" name="Rectangle 14"/>
          <p:cNvSpPr>
            <a:spLocks noChangeArrowheads="1"/>
          </p:cNvSpPr>
          <p:nvPr/>
        </p:nvSpPr>
        <p:spPr bwMode="auto">
          <a:xfrm>
            <a:off x="1676400" y="4267200"/>
            <a:ext cx="2590800" cy="1785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r">
              <a:defRPr/>
            </a:pPr>
            <a:r>
              <a:rPr lang="en-US" sz="2000" dirty="0"/>
              <a:t> </a:t>
            </a:r>
            <a:r>
              <a:rPr lang="en-US" dirty="0"/>
              <a:t>Complete the</a:t>
            </a:r>
          </a:p>
          <a:p>
            <a:pPr algn="r">
              <a:defRPr/>
            </a:pPr>
            <a:r>
              <a:rPr lang="en-US" dirty="0"/>
              <a:t>   analysis of the data</a:t>
            </a:r>
          </a:p>
          <a:p>
            <a:pPr marL="158750" lvl="1" indent="131763" algn="r">
              <a:defRPr/>
            </a:pPr>
            <a:r>
              <a:rPr lang="en-US" dirty="0"/>
              <a:t>Compare data to </a:t>
            </a:r>
          </a:p>
          <a:p>
            <a:pPr marL="158750" lvl="1" indent="131763" algn="r">
              <a:defRPr/>
            </a:pPr>
            <a:r>
              <a:rPr lang="en-US" dirty="0"/>
              <a:t>predictions</a:t>
            </a:r>
          </a:p>
          <a:p>
            <a:pPr marL="449263" lvl="2" indent="133350" algn="r">
              <a:defRPr/>
            </a:pPr>
            <a:r>
              <a:rPr lang="en-US" dirty="0"/>
              <a:t>Summarize what</a:t>
            </a:r>
          </a:p>
          <a:p>
            <a:pPr marL="449263" lvl="2" indent="133350" algn="r">
              <a:defRPr/>
            </a:pPr>
            <a:r>
              <a:rPr lang="en-US" dirty="0"/>
              <a:t>   was learned</a:t>
            </a:r>
          </a:p>
        </p:txBody>
      </p:sp>
      <p:sp>
        <p:nvSpPr>
          <p:cNvPr id="34832" name="Rectangle 15"/>
          <p:cNvSpPr>
            <a:spLocks noChangeArrowheads="1"/>
          </p:cNvSpPr>
          <p:nvPr/>
        </p:nvSpPr>
        <p:spPr bwMode="auto">
          <a:xfrm>
            <a:off x="4937125" y="3794125"/>
            <a:ext cx="725488"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sz="3200"/>
              <a:t>Do</a:t>
            </a:r>
          </a:p>
        </p:txBody>
      </p:sp>
      <p:sp>
        <p:nvSpPr>
          <p:cNvPr id="34833" name="Rectangle 16"/>
          <p:cNvSpPr>
            <a:spLocks noChangeArrowheads="1"/>
          </p:cNvSpPr>
          <p:nvPr/>
        </p:nvSpPr>
        <p:spPr bwMode="auto">
          <a:xfrm>
            <a:off x="4419600" y="4267200"/>
            <a:ext cx="2286000" cy="1754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marL="231775" indent="-231775">
              <a:defRPr/>
            </a:pPr>
            <a:r>
              <a:rPr lang="en-US" dirty="0"/>
              <a:t>Carry out the plan</a:t>
            </a:r>
          </a:p>
          <a:p>
            <a:pPr marL="231775" indent="-231775">
              <a:defRPr/>
            </a:pPr>
            <a:r>
              <a:rPr lang="en-US" dirty="0"/>
              <a:t>Document problems</a:t>
            </a:r>
          </a:p>
          <a:p>
            <a:pPr marL="231775" indent="-231775">
              <a:defRPr/>
            </a:pPr>
            <a:r>
              <a:rPr lang="en-US" dirty="0"/>
              <a:t>and unexpected</a:t>
            </a:r>
          </a:p>
          <a:p>
            <a:pPr marL="231775" indent="-231775">
              <a:defRPr/>
            </a:pPr>
            <a:r>
              <a:rPr lang="en-US" dirty="0"/>
              <a:t>observations</a:t>
            </a:r>
          </a:p>
          <a:p>
            <a:pPr marL="231775" indent="-231775">
              <a:defRPr/>
            </a:pPr>
            <a:r>
              <a:rPr lang="en-US" dirty="0"/>
              <a:t>Begin analysis of </a:t>
            </a:r>
          </a:p>
          <a:p>
            <a:pPr marL="231775" indent="-231775">
              <a:defRPr/>
            </a:pPr>
            <a:r>
              <a:rPr lang="en-US" dirty="0"/>
              <a:t>the data </a:t>
            </a:r>
          </a:p>
        </p:txBody>
      </p:sp>
      <p:sp>
        <p:nvSpPr>
          <p:cNvPr id="124945" name="Rectangle 17"/>
          <p:cNvSpPr>
            <a:spLocks noGrp="1" noChangeArrowheads="1"/>
          </p:cNvSpPr>
          <p:nvPr>
            <p:ph type="title"/>
          </p:nvPr>
        </p:nvSpPr>
        <p:spPr>
          <a:xfrm>
            <a:off x="546893" y="0"/>
            <a:ext cx="7897813" cy="1341438"/>
          </a:xfrm>
        </p:spPr>
        <p:txBody>
          <a:bodyPr/>
          <a:lstStyle/>
          <a:p>
            <a:pPr eaLnBrk="1" hangingPunct="1"/>
            <a:r>
              <a:rPr lang="en-US" sz="3600" dirty="0">
                <a:latin typeface="Tahoma" charset="0"/>
                <a:ea typeface="ＭＳ Ｐゴシック" charset="0"/>
                <a:cs typeface="ＭＳ Ｐゴシック" charset="0"/>
              </a:rPr>
              <a:t>The PDSA cycle </a:t>
            </a:r>
            <a:r>
              <a:rPr lang="en-US" sz="3600" dirty="0" smtClean="0">
                <a:latin typeface="Tahoma" charset="0"/>
                <a:ea typeface="ＭＳ Ｐゴシック" charset="0"/>
                <a:cs typeface="ＭＳ Ｐゴシック" charset="0"/>
              </a:rPr>
              <a:t>for </a:t>
            </a:r>
            <a:r>
              <a:rPr lang="en-US" sz="3600" dirty="0">
                <a:latin typeface="Tahoma" charset="0"/>
                <a:ea typeface="ＭＳ Ｐゴシック" charset="0"/>
                <a:cs typeface="ＭＳ Ｐゴシック" charset="0"/>
              </a:rPr>
              <a:t>learning and improvement</a:t>
            </a:r>
          </a:p>
        </p:txBody>
      </p:sp>
    </p:spTree>
    <p:extLst>
      <p:ext uri="{BB962C8B-B14F-4D97-AF65-F5344CB8AC3E}">
        <p14:creationId xmlns:p14="http://schemas.microsoft.com/office/powerpoint/2010/main" val="21807750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a:lstStyle/>
          <a:p>
            <a:r>
              <a:rPr lang="en-US" sz="5400" b="1">
                <a:latin typeface="Arial" charset="0"/>
                <a:ea typeface="ＭＳ Ｐゴシック" charset="0"/>
                <a:cs typeface="ＭＳ Ｐゴシック" charset="0"/>
              </a:rPr>
              <a:t>Repeated Use of Cycle</a:t>
            </a:r>
          </a:p>
        </p:txBody>
      </p:sp>
      <p:sp>
        <p:nvSpPr>
          <p:cNvPr id="3075" name="Rectangle 3"/>
          <p:cNvSpPr>
            <a:spLocks noChangeArrowheads="1"/>
          </p:cNvSpPr>
          <p:nvPr/>
        </p:nvSpPr>
        <p:spPr bwMode="auto">
          <a:xfrm>
            <a:off x="304800" y="4800600"/>
            <a:ext cx="1619250"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defRPr/>
            </a:pPr>
            <a:r>
              <a:rPr lang="en-US" sz="2400" b="1" dirty="0"/>
              <a:t>Hunches Theories Ideas</a:t>
            </a:r>
          </a:p>
        </p:txBody>
      </p:sp>
      <p:sp>
        <p:nvSpPr>
          <p:cNvPr id="3076" name="Rectangle 4"/>
          <p:cNvSpPr>
            <a:spLocks noChangeArrowheads="1"/>
          </p:cNvSpPr>
          <p:nvPr/>
        </p:nvSpPr>
        <p:spPr bwMode="auto">
          <a:xfrm>
            <a:off x="6710363" y="1747838"/>
            <a:ext cx="2205037"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defRPr/>
            </a:pPr>
            <a:r>
              <a:rPr lang="en-US" sz="2400" b="1"/>
              <a:t>Changes That Result in Improvement</a:t>
            </a:r>
          </a:p>
        </p:txBody>
      </p:sp>
      <p:sp>
        <p:nvSpPr>
          <p:cNvPr id="3077" name="Line 5"/>
          <p:cNvSpPr>
            <a:spLocks noChangeShapeType="1"/>
          </p:cNvSpPr>
          <p:nvPr/>
        </p:nvSpPr>
        <p:spPr bwMode="auto">
          <a:xfrm flipV="1">
            <a:off x="2500313" y="3309938"/>
            <a:ext cx="4191000" cy="2476500"/>
          </a:xfrm>
          <a:prstGeom prst="line">
            <a:avLst/>
          </a:prstGeom>
          <a:noFill/>
          <a:ln w="508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nvGrpSpPr>
          <p:cNvPr id="133125" name="Group 6"/>
          <p:cNvGrpSpPr>
            <a:grpSpLocks/>
          </p:cNvGrpSpPr>
          <p:nvPr/>
        </p:nvGrpSpPr>
        <p:grpSpPr bwMode="auto">
          <a:xfrm>
            <a:off x="2233613" y="4572000"/>
            <a:ext cx="838200" cy="833438"/>
            <a:chOff x="1407" y="2880"/>
            <a:chExt cx="528" cy="525"/>
          </a:xfrm>
        </p:grpSpPr>
        <p:grpSp>
          <p:nvGrpSpPr>
            <p:cNvPr id="133167" name="Group 7"/>
            <p:cNvGrpSpPr>
              <a:grpSpLocks/>
            </p:cNvGrpSpPr>
            <p:nvPr/>
          </p:nvGrpSpPr>
          <p:grpSpPr bwMode="auto">
            <a:xfrm>
              <a:off x="1407" y="2880"/>
              <a:ext cx="528" cy="525"/>
              <a:chOff x="1407" y="2880"/>
              <a:chExt cx="528" cy="525"/>
            </a:xfrm>
          </p:grpSpPr>
          <p:sp>
            <p:nvSpPr>
              <p:cNvPr id="3080" name="Oval 8"/>
              <p:cNvSpPr>
                <a:spLocks noChangeArrowheads="1"/>
              </p:cNvSpPr>
              <p:nvPr/>
            </p:nvSpPr>
            <p:spPr bwMode="auto">
              <a:xfrm>
                <a:off x="1411" y="2884"/>
                <a:ext cx="520" cy="520"/>
              </a:xfrm>
              <a:prstGeom prst="ellipse">
                <a:avLst/>
              </a:prstGeom>
              <a:noFill/>
              <a:ln w="127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81" name="Line 9"/>
              <p:cNvSpPr>
                <a:spLocks noChangeShapeType="1"/>
              </p:cNvSpPr>
              <p:nvPr/>
            </p:nvSpPr>
            <p:spPr bwMode="auto">
              <a:xfrm>
                <a:off x="1407" y="3144"/>
                <a:ext cx="528"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82" name="Line 10"/>
              <p:cNvSpPr>
                <a:spLocks noChangeShapeType="1"/>
              </p:cNvSpPr>
              <p:nvPr/>
            </p:nvSpPr>
            <p:spPr bwMode="auto">
              <a:xfrm>
                <a:off x="1671" y="2880"/>
                <a:ext cx="0" cy="525"/>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sp>
          <p:nvSpPr>
            <p:cNvPr id="3083" name="Rectangle 11"/>
            <p:cNvSpPr>
              <a:spLocks noChangeArrowheads="1"/>
            </p:cNvSpPr>
            <p:nvPr/>
          </p:nvSpPr>
          <p:spPr bwMode="auto">
            <a:xfrm>
              <a:off x="1476" y="2917"/>
              <a:ext cx="157"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defRPr/>
              </a:pPr>
              <a:r>
                <a:rPr lang="en-US" b="1">
                  <a:latin typeface="TradeGothic" charset="0"/>
                </a:rPr>
                <a:t>A</a:t>
              </a:r>
            </a:p>
          </p:txBody>
        </p:sp>
        <p:sp>
          <p:nvSpPr>
            <p:cNvPr id="3084" name="Rectangle 12"/>
            <p:cNvSpPr>
              <a:spLocks noChangeArrowheads="1"/>
            </p:cNvSpPr>
            <p:nvPr/>
          </p:nvSpPr>
          <p:spPr bwMode="auto">
            <a:xfrm>
              <a:off x="1681" y="2917"/>
              <a:ext cx="207"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defRPr/>
              </a:pPr>
              <a:r>
                <a:rPr lang="en-US" b="1">
                  <a:latin typeface="TradeGothic" charset="0"/>
                </a:rPr>
                <a:t>P</a:t>
              </a:r>
            </a:p>
          </p:txBody>
        </p:sp>
        <p:sp>
          <p:nvSpPr>
            <p:cNvPr id="3085" name="Rectangle 13"/>
            <p:cNvSpPr>
              <a:spLocks noChangeArrowheads="1"/>
            </p:cNvSpPr>
            <p:nvPr/>
          </p:nvSpPr>
          <p:spPr bwMode="auto">
            <a:xfrm>
              <a:off x="1476" y="3138"/>
              <a:ext cx="157"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defRPr/>
              </a:pPr>
              <a:r>
                <a:rPr lang="en-US" b="1">
                  <a:latin typeface="TradeGothic" charset="0"/>
                </a:rPr>
                <a:t>S</a:t>
              </a:r>
            </a:p>
          </p:txBody>
        </p:sp>
        <p:sp>
          <p:nvSpPr>
            <p:cNvPr id="3086" name="Rectangle 14"/>
            <p:cNvSpPr>
              <a:spLocks noChangeArrowheads="1"/>
            </p:cNvSpPr>
            <p:nvPr/>
          </p:nvSpPr>
          <p:spPr bwMode="auto">
            <a:xfrm>
              <a:off x="1681" y="3138"/>
              <a:ext cx="207"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defRPr/>
              </a:pPr>
              <a:r>
                <a:rPr lang="en-US" b="1">
                  <a:latin typeface="TradeGothic" charset="0"/>
                </a:rPr>
                <a:t>D</a:t>
              </a:r>
            </a:p>
          </p:txBody>
        </p:sp>
      </p:grpSp>
      <p:grpSp>
        <p:nvGrpSpPr>
          <p:cNvPr id="133126" name="Group 15"/>
          <p:cNvGrpSpPr>
            <a:grpSpLocks/>
          </p:cNvGrpSpPr>
          <p:nvPr/>
        </p:nvGrpSpPr>
        <p:grpSpPr bwMode="auto">
          <a:xfrm>
            <a:off x="3384550" y="3884613"/>
            <a:ext cx="825500" cy="876300"/>
            <a:chOff x="2132" y="2447"/>
            <a:chExt cx="520" cy="552"/>
          </a:xfrm>
        </p:grpSpPr>
        <p:grpSp>
          <p:nvGrpSpPr>
            <p:cNvPr id="133159" name="Group 16"/>
            <p:cNvGrpSpPr>
              <a:grpSpLocks/>
            </p:cNvGrpSpPr>
            <p:nvPr/>
          </p:nvGrpSpPr>
          <p:grpSpPr bwMode="auto">
            <a:xfrm>
              <a:off x="2132" y="2464"/>
              <a:ext cx="520" cy="520"/>
              <a:chOff x="2132" y="2464"/>
              <a:chExt cx="520" cy="520"/>
            </a:xfrm>
          </p:grpSpPr>
          <p:sp>
            <p:nvSpPr>
              <p:cNvPr id="3089" name="Oval 17"/>
              <p:cNvSpPr>
                <a:spLocks noChangeArrowheads="1"/>
              </p:cNvSpPr>
              <p:nvPr/>
            </p:nvSpPr>
            <p:spPr bwMode="auto">
              <a:xfrm rot="2340000">
                <a:off x="2132" y="2464"/>
                <a:ext cx="520" cy="520"/>
              </a:xfrm>
              <a:prstGeom prst="ellipse">
                <a:avLst/>
              </a:prstGeom>
              <a:noFill/>
              <a:ln w="127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90" name="Line 18"/>
              <p:cNvSpPr>
                <a:spLocks noChangeShapeType="1"/>
              </p:cNvSpPr>
              <p:nvPr/>
            </p:nvSpPr>
            <p:spPr bwMode="auto">
              <a:xfrm>
                <a:off x="2187" y="2559"/>
                <a:ext cx="410" cy="332"/>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91" name="Line 19"/>
              <p:cNvSpPr>
                <a:spLocks noChangeShapeType="1"/>
              </p:cNvSpPr>
              <p:nvPr/>
            </p:nvSpPr>
            <p:spPr bwMode="auto">
              <a:xfrm flipH="1">
                <a:off x="2228" y="2518"/>
                <a:ext cx="330" cy="411"/>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sp>
          <p:nvSpPr>
            <p:cNvPr id="3092" name="Rectangle 20"/>
            <p:cNvSpPr>
              <a:spLocks noChangeArrowheads="1"/>
            </p:cNvSpPr>
            <p:nvPr/>
          </p:nvSpPr>
          <p:spPr bwMode="auto">
            <a:xfrm rot="2340000">
              <a:off x="2283" y="2447"/>
              <a:ext cx="157"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defRPr/>
              </a:pPr>
              <a:r>
                <a:rPr lang="en-US" b="1">
                  <a:latin typeface="TradeGothic" charset="0"/>
                </a:rPr>
                <a:t>A</a:t>
              </a:r>
            </a:p>
          </p:txBody>
        </p:sp>
        <p:sp>
          <p:nvSpPr>
            <p:cNvPr id="3093" name="Rectangle 21"/>
            <p:cNvSpPr>
              <a:spLocks noChangeArrowheads="1"/>
            </p:cNvSpPr>
            <p:nvPr/>
          </p:nvSpPr>
          <p:spPr bwMode="auto">
            <a:xfrm rot="2340000">
              <a:off x="2434" y="2595"/>
              <a:ext cx="208"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defRPr/>
              </a:pPr>
              <a:r>
                <a:rPr lang="en-US" b="1">
                  <a:latin typeface="TradeGothic" charset="0"/>
                </a:rPr>
                <a:t>P</a:t>
              </a:r>
            </a:p>
          </p:txBody>
        </p:sp>
        <p:sp>
          <p:nvSpPr>
            <p:cNvPr id="3094" name="Rectangle 22"/>
            <p:cNvSpPr>
              <a:spLocks noChangeArrowheads="1"/>
            </p:cNvSpPr>
            <p:nvPr/>
          </p:nvSpPr>
          <p:spPr bwMode="auto">
            <a:xfrm rot="2340000">
              <a:off x="2143" y="2620"/>
              <a:ext cx="157"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defRPr/>
              </a:pPr>
              <a:r>
                <a:rPr lang="en-US" b="1">
                  <a:latin typeface="TradeGothic" charset="0"/>
                </a:rPr>
                <a:t>S</a:t>
              </a:r>
            </a:p>
          </p:txBody>
        </p:sp>
        <p:sp>
          <p:nvSpPr>
            <p:cNvPr id="3095" name="Rectangle 23"/>
            <p:cNvSpPr>
              <a:spLocks noChangeArrowheads="1"/>
            </p:cNvSpPr>
            <p:nvPr/>
          </p:nvSpPr>
          <p:spPr bwMode="auto">
            <a:xfrm rot="2340000">
              <a:off x="2296" y="2768"/>
              <a:ext cx="208"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defRPr/>
              </a:pPr>
              <a:r>
                <a:rPr lang="en-US" b="1">
                  <a:latin typeface="TradeGothic" charset="0"/>
                </a:rPr>
                <a:t>D</a:t>
              </a:r>
            </a:p>
          </p:txBody>
        </p:sp>
      </p:grpSp>
      <p:grpSp>
        <p:nvGrpSpPr>
          <p:cNvPr id="133127" name="Group 24"/>
          <p:cNvGrpSpPr>
            <a:grpSpLocks/>
          </p:cNvGrpSpPr>
          <p:nvPr/>
        </p:nvGrpSpPr>
        <p:grpSpPr bwMode="auto">
          <a:xfrm>
            <a:off x="5619750" y="2571750"/>
            <a:ext cx="838200" cy="833438"/>
            <a:chOff x="3540" y="1620"/>
            <a:chExt cx="528" cy="525"/>
          </a:xfrm>
        </p:grpSpPr>
        <p:grpSp>
          <p:nvGrpSpPr>
            <p:cNvPr id="133151" name="Group 25"/>
            <p:cNvGrpSpPr>
              <a:grpSpLocks/>
            </p:cNvGrpSpPr>
            <p:nvPr/>
          </p:nvGrpSpPr>
          <p:grpSpPr bwMode="auto">
            <a:xfrm>
              <a:off x="3540" y="1620"/>
              <a:ext cx="528" cy="525"/>
              <a:chOff x="3540" y="1620"/>
              <a:chExt cx="528" cy="525"/>
            </a:xfrm>
          </p:grpSpPr>
          <p:sp>
            <p:nvSpPr>
              <p:cNvPr id="3098" name="Oval 26"/>
              <p:cNvSpPr>
                <a:spLocks noChangeArrowheads="1"/>
              </p:cNvSpPr>
              <p:nvPr/>
            </p:nvSpPr>
            <p:spPr bwMode="auto">
              <a:xfrm>
                <a:off x="3544" y="1624"/>
                <a:ext cx="520" cy="520"/>
              </a:xfrm>
              <a:prstGeom prst="ellipse">
                <a:avLst/>
              </a:prstGeom>
              <a:noFill/>
              <a:ln w="127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099" name="Line 27"/>
              <p:cNvSpPr>
                <a:spLocks noChangeShapeType="1"/>
              </p:cNvSpPr>
              <p:nvPr/>
            </p:nvSpPr>
            <p:spPr bwMode="auto">
              <a:xfrm>
                <a:off x="3540" y="1884"/>
                <a:ext cx="528"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00" name="Line 28"/>
              <p:cNvSpPr>
                <a:spLocks noChangeShapeType="1"/>
              </p:cNvSpPr>
              <p:nvPr/>
            </p:nvSpPr>
            <p:spPr bwMode="auto">
              <a:xfrm>
                <a:off x="3804" y="1620"/>
                <a:ext cx="0" cy="525"/>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sp>
          <p:nvSpPr>
            <p:cNvPr id="3101" name="Rectangle 29"/>
            <p:cNvSpPr>
              <a:spLocks noChangeArrowheads="1"/>
            </p:cNvSpPr>
            <p:nvPr/>
          </p:nvSpPr>
          <p:spPr bwMode="auto">
            <a:xfrm>
              <a:off x="3609" y="1657"/>
              <a:ext cx="157"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defRPr/>
              </a:pPr>
              <a:r>
                <a:rPr lang="en-US" b="1">
                  <a:latin typeface="TradeGothic" charset="0"/>
                </a:rPr>
                <a:t>A</a:t>
              </a:r>
            </a:p>
          </p:txBody>
        </p:sp>
        <p:sp>
          <p:nvSpPr>
            <p:cNvPr id="3102" name="Rectangle 30"/>
            <p:cNvSpPr>
              <a:spLocks noChangeArrowheads="1"/>
            </p:cNvSpPr>
            <p:nvPr/>
          </p:nvSpPr>
          <p:spPr bwMode="auto">
            <a:xfrm>
              <a:off x="3814" y="1657"/>
              <a:ext cx="207"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defRPr/>
              </a:pPr>
              <a:r>
                <a:rPr lang="en-US" b="1">
                  <a:latin typeface="TradeGothic" charset="0"/>
                </a:rPr>
                <a:t>P</a:t>
              </a:r>
            </a:p>
          </p:txBody>
        </p:sp>
        <p:sp>
          <p:nvSpPr>
            <p:cNvPr id="3103" name="Rectangle 31"/>
            <p:cNvSpPr>
              <a:spLocks noChangeArrowheads="1"/>
            </p:cNvSpPr>
            <p:nvPr/>
          </p:nvSpPr>
          <p:spPr bwMode="auto">
            <a:xfrm>
              <a:off x="3609" y="1878"/>
              <a:ext cx="157"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defRPr/>
              </a:pPr>
              <a:r>
                <a:rPr lang="en-US" b="1">
                  <a:latin typeface="TradeGothic" charset="0"/>
                </a:rPr>
                <a:t>S</a:t>
              </a:r>
            </a:p>
          </p:txBody>
        </p:sp>
        <p:sp>
          <p:nvSpPr>
            <p:cNvPr id="3104" name="Rectangle 32"/>
            <p:cNvSpPr>
              <a:spLocks noChangeArrowheads="1"/>
            </p:cNvSpPr>
            <p:nvPr/>
          </p:nvSpPr>
          <p:spPr bwMode="auto">
            <a:xfrm>
              <a:off x="3814" y="1878"/>
              <a:ext cx="207"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defRPr/>
              </a:pPr>
              <a:r>
                <a:rPr lang="en-US" b="1">
                  <a:latin typeface="TradeGothic" charset="0"/>
                </a:rPr>
                <a:t>D</a:t>
              </a:r>
            </a:p>
          </p:txBody>
        </p:sp>
      </p:grpSp>
      <p:grpSp>
        <p:nvGrpSpPr>
          <p:cNvPr id="133128" name="Group 33"/>
          <p:cNvGrpSpPr>
            <a:grpSpLocks/>
          </p:cNvGrpSpPr>
          <p:nvPr/>
        </p:nvGrpSpPr>
        <p:grpSpPr bwMode="auto">
          <a:xfrm>
            <a:off x="4525963" y="3221038"/>
            <a:ext cx="825500" cy="825500"/>
            <a:chOff x="2851" y="2029"/>
            <a:chExt cx="520" cy="520"/>
          </a:xfrm>
        </p:grpSpPr>
        <p:grpSp>
          <p:nvGrpSpPr>
            <p:cNvPr id="133143" name="Group 34"/>
            <p:cNvGrpSpPr>
              <a:grpSpLocks/>
            </p:cNvGrpSpPr>
            <p:nvPr/>
          </p:nvGrpSpPr>
          <p:grpSpPr bwMode="auto">
            <a:xfrm>
              <a:off x="2851" y="2029"/>
              <a:ext cx="520" cy="520"/>
              <a:chOff x="2851" y="2029"/>
              <a:chExt cx="520" cy="520"/>
            </a:xfrm>
          </p:grpSpPr>
          <p:sp>
            <p:nvSpPr>
              <p:cNvPr id="3107" name="Oval 35"/>
              <p:cNvSpPr>
                <a:spLocks noChangeArrowheads="1"/>
              </p:cNvSpPr>
              <p:nvPr/>
            </p:nvSpPr>
            <p:spPr bwMode="auto">
              <a:xfrm rot="840000">
                <a:off x="2851" y="2029"/>
                <a:ext cx="520" cy="520"/>
              </a:xfrm>
              <a:prstGeom prst="ellipse">
                <a:avLst/>
              </a:prstGeom>
              <a:noFill/>
              <a:ln w="127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08" name="Line 36"/>
              <p:cNvSpPr>
                <a:spLocks noChangeShapeType="1"/>
              </p:cNvSpPr>
              <p:nvPr/>
            </p:nvSpPr>
            <p:spPr bwMode="auto">
              <a:xfrm>
                <a:off x="2855" y="2225"/>
                <a:ext cx="512" cy="128"/>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09" name="Line 37"/>
              <p:cNvSpPr>
                <a:spLocks noChangeShapeType="1"/>
              </p:cNvSpPr>
              <p:nvPr/>
            </p:nvSpPr>
            <p:spPr bwMode="auto">
              <a:xfrm flipH="1">
                <a:off x="3048" y="2033"/>
                <a:ext cx="127" cy="51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sp>
          <p:nvSpPr>
            <p:cNvPr id="3110" name="Rectangle 38"/>
            <p:cNvSpPr>
              <a:spLocks noChangeArrowheads="1"/>
            </p:cNvSpPr>
            <p:nvPr/>
          </p:nvSpPr>
          <p:spPr bwMode="auto">
            <a:xfrm rot="840000">
              <a:off x="2949" y="2037"/>
              <a:ext cx="157"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defRPr/>
              </a:pPr>
              <a:r>
                <a:rPr lang="en-US" b="1">
                  <a:latin typeface="TradeGothic" charset="0"/>
                </a:rPr>
                <a:t>D</a:t>
              </a:r>
            </a:p>
          </p:txBody>
        </p:sp>
        <p:sp>
          <p:nvSpPr>
            <p:cNvPr id="3111" name="Rectangle 39"/>
            <p:cNvSpPr>
              <a:spLocks noChangeArrowheads="1"/>
            </p:cNvSpPr>
            <p:nvPr/>
          </p:nvSpPr>
          <p:spPr bwMode="auto">
            <a:xfrm rot="840000">
              <a:off x="3148" y="2091"/>
              <a:ext cx="207"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defRPr/>
              </a:pPr>
              <a:r>
                <a:rPr lang="en-US" b="1">
                  <a:latin typeface="TradeGothic" charset="0"/>
                </a:rPr>
                <a:t>S</a:t>
              </a:r>
            </a:p>
          </p:txBody>
        </p:sp>
        <p:sp>
          <p:nvSpPr>
            <p:cNvPr id="3112" name="Rectangle 40"/>
            <p:cNvSpPr>
              <a:spLocks noChangeArrowheads="1"/>
            </p:cNvSpPr>
            <p:nvPr/>
          </p:nvSpPr>
          <p:spPr bwMode="auto">
            <a:xfrm rot="840000">
              <a:off x="2896" y="2252"/>
              <a:ext cx="157"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defRPr/>
              </a:pPr>
              <a:r>
                <a:rPr lang="en-US" b="1">
                  <a:latin typeface="TradeGothic" charset="0"/>
                </a:rPr>
                <a:t>P</a:t>
              </a:r>
            </a:p>
          </p:txBody>
        </p:sp>
        <p:sp>
          <p:nvSpPr>
            <p:cNvPr id="3113" name="Rectangle 41"/>
            <p:cNvSpPr>
              <a:spLocks noChangeArrowheads="1"/>
            </p:cNvSpPr>
            <p:nvPr/>
          </p:nvSpPr>
          <p:spPr bwMode="auto">
            <a:xfrm rot="840000">
              <a:off x="3094" y="2307"/>
              <a:ext cx="207"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defRPr/>
              </a:pPr>
              <a:r>
                <a:rPr lang="en-US" b="1">
                  <a:latin typeface="TradeGothic" charset="0"/>
                </a:rPr>
                <a:t>A</a:t>
              </a:r>
            </a:p>
          </p:txBody>
        </p:sp>
      </p:grpSp>
      <p:sp>
        <p:nvSpPr>
          <p:cNvPr id="3114" name="Line 42"/>
          <p:cNvSpPr>
            <a:spLocks noChangeShapeType="1"/>
          </p:cNvSpPr>
          <p:nvPr/>
        </p:nvSpPr>
        <p:spPr bwMode="auto">
          <a:xfrm flipV="1">
            <a:off x="1905000" y="3733800"/>
            <a:ext cx="1025525" cy="614363"/>
          </a:xfrm>
          <a:prstGeom prst="line">
            <a:avLst/>
          </a:prstGeom>
          <a:noFill/>
          <a:ln w="25400">
            <a:solidFill>
              <a:schemeClr val="tx1"/>
            </a:solidFill>
            <a:round/>
            <a:headEnd type="none" w="sm" len="sm"/>
            <a:tailEnd type="stealth" w="med"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15" name="Rectangle 43"/>
          <p:cNvSpPr>
            <a:spLocks noChangeArrowheads="1"/>
          </p:cNvSpPr>
          <p:nvPr/>
        </p:nvSpPr>
        <p:spPr bwMode="auto">
          <a:xfrm rot="19740000">
            <a:off x="1600200" y="2590800"/>
            <a:ext cx="43434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defRPr/>
            </a:pPr>
            <a:r>
              <a:rPr lang="en-US" sz="2800" b="1"/>
              <a:t>Learning from Data</a:t>
            </a:r>
          </a:p>
        </p:txBody>
      </p:sp>
      <p:sp>
        <p:nvSpPr>
          <p:cNvPr id="3116" name="Line 44"/>
          <p:cNvSpPr>
            <a:spLocks noChangeShapeType="1"/>
          </p:cNvSpPr>
          <p:nvPr/>
        </p:nvSpPr>
        <p:spPr bwMode="auto">
          <a:xfrm flipV="1">
            <a:off x="4500563" y="2228850"/>
            <a:ext cx="1090612" cy="647700"/>
          </a:xfrm>
          <a:prstGeom prst="line">
            <a:avLst/>
          </a:prstGeom>
          <a:noFill/>
          <a:ln w="25400">
            <a:solidFill>
              <a:schemeClr val="tx1"/>
            </a:solidFill>
            <a:round/>
            <a:headEnd type="none" w="sm" len="sm"/>
            <a:tailEnd type="stealth" w="med"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nvGrpSpPr>
          <p:cNvPr id="133132" name="Group 45"/>
          <p:cNvGrpSpPr>
            <a:grpSpLocks/>
          </p:cNvGrpSpPr>
          <p:nvPr/>
        </p:nvGrpSpPr>
        <p:grpSpPr bwMode="auto">
          <a:xfrm>
            <a:off x="2286000" y="3352800"/>
            <a:ext cx="6858000" cy="3019425"/>
            <a:chOff x="960" y="1776"/>
            <a:chExt cx="4320" cy="1902"/>
          </a:xfrm>
        </p:grpSpPr>
        <p:sp>
          <p:nvSpPr>
            <p:cNvPr id="3118" name="Text Box 46"/>
            <p:cNvSpPr txBox="1">
              <a:spLocks noChangeArrowheads="1"/>
            </p:cNvSpPr>
            <p:nvPr/>
          </p:nvSpPr>
          <p:spPr bwMode="auto">
            <a:xfrm>
              <a:off x="960" y="3312"/>
              <a:ext cx="1152"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1600"/>
                <a:t>Very small scale test</a:t>
              </a:r>
            </a:p>
          </p:txBody>
        </p:sp>
        <p:sp>
          <p:nvSpPr>
            <p:cNvPr id="3119" name="Text Box 47"/>
            <p:cNvSpPr txBox="1">
              <a:spLocks noChangeArrowheads="1"/>
            </p:cNvSpPr>
            <p:nvPr/>
          </p:nvSpPr>
          <p:spPr bwMode="auto">
            <a:xfrm>
              <a:off x="1968" y="2880"/>
              <a:ext cx="100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1600"/>
                <a:t>Follow-up tests</a:t>
              </a:r>
            </a:p>
          </p:txBody>
        </p:sp>
        <p:sp>
          <p:nvSpPr>
            <p:cNvPr id="3120" name="Text Box 48"/>
            <p:cNvSpPr txBox="1">
              <a:spLocks noChangeArrowheads="1"/>
            </p:cNvSpPr>
            <p:nvPr/>
          </p:nvSpPr>
          <p:spPr bwMode="auto">
            <a:xfrm>
              <a:off x="2880" y="2304"/>
              <a:ext cx="1488"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1600"/>
                <a:t>Wide-scale tests of change</a:t>
              </a:r>
            </a:p>
          </p:txBody>
        </p:sp>
        <p:sp>
          <p:nvSpPr>
            <p:cNvPr id="3121" name="Text Box 49"/>
            <p:cNvSpPr txBox="1">
              <a:spLocks noChangeArrowheads="1"/>
            </p:cNvSpPr>
            <p:nvPr/>
          </p:nvSpPr>
          <p:spPr bwMode="auto">
            <a:xfrm>
              <a:off x="3840" y="1776"/>
              <a:ext cx="1440"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1600"/>
                <a:t>Implementation of change</a:t>
              </a:r>
            </a:p>
          </p:txBody>
        </p:sp>
      </p:grpSp>
      <p:grpSp>
        <p:nvGrpSpPr>
          <p:cNvPr id="133133" name="Group 50"/>
          <p:cNvGrpSpPr>
            <a:grpSpLocks/>
          </p:cNvGrpSpPr>
          <p:nvPr/>
        </p:nvGrpSpPr>
        <p:grpSpPr bwMode="auto">
          <a:xfrm>
            <a:off x="923925" y="1354138"/>
            <a:ext cx="4822825" cy="2989262"/>
            <a:chOff x="582" y="853"/>
            <a:chExt cx="3038" cy="1883"/>
          </a:xfrm>
        </p:grpSpPr>
        <p:sp>
          <p:nvSpPr>
            <p:cNvPr id="3123" name="Line 51"/>
            <p:cNvSpPr>
              <a:spLocks noChangeShapeType="1"/>
            </p:cNvSpPr>
            <p:nvPr/>
          </p:nvSpPr>
          <p:spPr bwMode="auto">
            <a:xfrm rot="1206166">
              <a:off x="1025" y="1207"/>
              <a:ext cx="903" cy="1529"/>
            </a:xfrm>
            <a:prstGeom prst="line">
              <a:avLst/>
            </a:prstGeom>
            <a:noFill/>
            <a:ln w="9525">
              <a:solidFill>
                <a:srgbClr val="FF9900"/>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124" name="Line 52"/>
            <p:cNvSpPr>
              <a:spLocks noChangeShapeType="1"/>
            </p:cNvSpPr>
            <p:nvPr/>
          </p:nvSpPr>
          <p:spPr bwMode="auto">
            <a:xfrm rot="1206166" flipV="1">
              <a:off x="1367" y="1334"/>
              <a:ext cx="2253" cy="180"/>
            </a:xfrm>
            <a:prstGeom prst="line">
              <a:avLst/>
            </a:prstGeom>
            <a:noFill/>
            <a:ln w="9525">
              <a:solidFill>
                <a:srgbClr val="FF9900"/>
              </a:solidFill>
              <a:prstDash val="dash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125" name="Text Box 53"/>
            <p:cNvSpPr txBox="1">
              <a:spLocks noChangeArrowheads="1"/>
            </p:cNvSpPr>
            <p:nvPr/>
          </p:nvSpPr>
          <p:spPr bwMode="auto">
            <a:xfrm>
              <a:off x="582" y="869"/>
              <a:ext cx="1493"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a:solidFill>
                    <a:srgbClr val="FF9900"/>
                  </a:solidFill>
                  <a:latin typeface="Tahoma" charset="0"/>
                </a:rPr>
                <a:t>PDSA Measures </a:t>
              </a:r>
            </a:p>
          </p:txBody>
        </p:sp>
        <p:sp>
          <p:nvSpPr>
            <p:cNvPr id="3126" name="Line 54"/>
            <p:cNvSpPr>
              <a:spLocks noChangeShapeType="1"/>
            </p:cNvSpPr>
            <p:nvPr/>
          </p:nvSpPr>
          <p:spPr bwMode="auto">
            <a:xfrm rot="-1241402">
              <a:off x="1581" y="853"/>
              <a:ext cx="1097" cy="1520"/>
            </a:xfrm>
            <a:prstGeom prst="line">
              <a:avLst/>
            </a:prstGeom>
            <a:noFill/>
            <a:ln w="9525">
              <a:solidFill>
                <a:srgbClr val="FF9900"/>
              </a:solidFill>
              <a:prstDash val="dash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3127" name="Line 55"/>
            <p:cNvSpPr>
              <a:spLocks noChangeShapeType="1"/>
            </p:cNvSpPr>
            <p:nvPr/>
          </p:nvSpPr>
          <p:spPr bwMode="auto">
            <a:xfrm rot="689120">
              <a:off x="1165" y="1133"/>
              <a:ext cx="1165" cy="1263"/>
            </a:xfrm>
            <a:prstGeom prst="line">
              <a:avLst/>
            </a:prstGeom>
            <a:noFill/>
            <a:ln w="9525">
              <a:solidFill>
                <a:srgbClr val="FF9900"/>
              </a:solidFill>
              <a:prstDash val="dash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grpSp>
    </p:spTree>
    <p:extLst>
      <p:ext uri="{BB962C8B-B14F-4D97-AF65-F5344CB8AC3E}">
        <p14:creationId xmlns:p14="http://schemas.microsoft.com/office/powerpoint/2010/main" val="22036231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QM 101 Series</a:t>
            </a:r>
            <a:endParaRPr lang="en-US" dirty="0"/>
          </a:p>
        </p:txBody>
      </p:sp>
      <p:sp>
        <p:nvSpPr>
          <p:cNvPr id="3" name="Content Placeholder 2"/>
          <p:cNvSpPr>
            <a:spLocks noGrp="1"/>
          </p:cNvSpPr>
          <p:nvPr>
            <p:ph idx="1"/>
          </p:nvPr>
        </p:nvSpPr>
        <p:spPr>
          <a:xfrm>
            <a:off x="457200" y="2063548"/>
            <a:ext cx="8021704" cy="4183087"/>
          </a:xfrm>
        </p:spPr>
        <p:txBody>
          <a:bodyPr>
            <a:normAutofit lnSpcReduction="10000"/>
          </a:bodyPr>
          <a:lstStyle/>
          <a:p>
            <a:r>
              <a:rPr lang="en-US" sz="3200" b="1" dirty="0" smtClean="0"/>
              <a:t>Module 1:  Overview - Quality Improvement</a:t>
            </a:r>
          </a:p>
          <a:p>
            <a:pPr lvl="2"/>
            <a:r>
              <a:rPr lang="en-US" sz="2800" dirty="0" smtClean="0"/>
              <a:t>April 11, 2018; 12:00 pm </a:t>
            </a:r>
            <a:r>
              <a:rPr lang="mr-IN" sz="2800" dirty="0" smtClean="0"/>
              <a:t>–</a:t>
            </a:r>
            <a:r>
              <a:rPr lang="en-US" sz="2800" dirty="0" smtClean="0"/>
              <a:t> 1:00 pm </a:t>
            </a:r>
          </a:p>
          <a:p>
            <a:r>
              <a:rPr lang="en-US" sz="3200" b="1" dirty="0" smtClean="0"/>
              <a:t>Module 2:  Quality Program Infrastructure</a:t>
            </a:r>
          </a:p>
          <a:p>
            <a:pPr lvl="2"/>
            <a:r>
              <a:rPr lang="en-US" sz="2800" dirty="0" smtClean="0"/>
              <a:t>May 9, 2018; </a:t>
            </a:r>
            <a:r>
              <a:rPr lang="en-US" sz="2800" dirty="0"/>
              <a:t>12:00 pm </a:t>
            </a:r>
            <a:r>
              <a:rPr lang="mr-IN" sz="2800" dirty="0"/>
              <a:t>–</a:t>
            </a:r>
            <a:r>
              <a:rPr lang="en-US" sz="2800" dirty="0"/>
              <a:t> 1:00 pm </a:t>
            </a:r>
            <a:endParaRPr lang="en-US" sz="2800" dirty="0" smtClean="0"/>
          </a:p>
          <a:p>
            <a:r>
              <a:rPr lang="en-US" sz="3200" b="1" dirty="0" smtClean="0"/>
              <a:t>Module 3:  Performance Improvement</a:t>
            </a:r>
            <a:r>
              <a:rPr lang="en-US" sz="3200" dirty="0" smtClean="0"/>
              <a:t> 	</a:t>
            </a:r>
            <a:endParaRPr lang="en-US" sz="3200" dirty="0"/>
          </a:p>
          <a:p>
            <a:pPr lvl="2"/>
            <a:r>
              <a:rPr lang="en-US" sz="2800" dirty="0" smtClean="0"/>
              <a:t>June 6, 2018; </a:t>
            </a:r>
            <a:r>
              <a:rPr lang="en-US" sz="2800" dirty="0"/>
              <a:t>12:00 pm </a:t>
            </a:r>
            <a:r>
              <a:rPr lang="mr-IN" sz="2800" dirty="0"/>
              <a:t>–</a:t>
            </a:r>
            <a:r>
              <a:rPr lang="en-US" sz="2800" dirty="0"/>
              <a:t> 1:00 pm </a:t>
            </a:r>
            <a:endParaRPr lang="en-US" sz="2800" dirty="0" smtClean="0"/>
          </a:p>
          <a:p>
            <a:r>
              <a:rPr lang="en-US" sz="3200" b="1" dirty="0" smtClean="0"/>
              <a:t>Module 4:  QI Project Steps and PDSA</a:t>
            </a:r>
          </a:p>
          <a:p>
            <a:pPr lvl="2"/>
            <a:r>
              <a:rPr lang="en-US" sz="2800" dirty="0" smtClean="0"/>
              <a:t>July 11, 2018; </a:t>
            </a:r>
            <a:r>
              <a:rPr lang="en-US" sz="2800" dirty="0"/>
              <a:t>12:00 pm </a:t>
            </a:r>
            <a:r>
              <a:rPr lang="mr-IN" sz="2800" dirty="0"/>
              <a:t>–</a:t>
            </a:r>
            <a:r>
              <a:rPr lang="en-US" sz="2800" dirty="0"/>
              <a:t> 1:00 pm </a:t>
            </a:r>
          </a:p>
          <a:p>
            <a:pPr lvl="2"/>
            <a:endParaRPr lang="en-US" sz="2800" dirty="0"/>
          </a:p>
        </p:txBody>
      </p:sp>
      <p:pic>
        <p:nvPicPr>
          <p:cNvPr id="4" name="Picture 3" descr="C:\Documents and Settings\Lori DeLorenzo\Local Settings\Temporary Internet Files\Content.IE5\RQ75FKTD\MPj04372070000[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0946" y="116025"/>
            <a:ext cx="1752824" cy="163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03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5"/>
          <p:cNvSpPr>
            <a:spLocks noGrp="1" noChangeArrowheads="1"/>
          </p:cNvSpPr>
          <p:nvPr>
            <p:ph type="title"/>
          </p:nvPr>
        </p:nvSpPr>
        <p:spPr>
          <a:xfrm>
            <a:off x="762000" y="457200"/>
            <a:ext cx="7772400" cy="762000"/>
          </a:xfrm>
        </p:spPr>
        <p:txBody>
          <a:bodyPr/>
          <a:lstStyle/>
          <a:p>
            <a:r>
              <a:rPr lang="en-US">
                <a:latin typeface="Arial" charset="0"/>
                <a:ea typeface="ＭＳ Ｐゴシック" charset="0"/>
                <a:cs typeface="ＭＳ Ｐゴシック" charset="0"/>
              </a:rPr>
              <a:t>Tips for PDSA Cycles</a:t>
            </a:r>
          </a:p>
        </p:txBody>
      </p:sp>
      <p:sp>
        <p:nvSpPr>
          <p:cNvPr id="144386" name="Rectangle 6"/>
          <p:cNvSpPr>
            <a:spLocks noGrp="1" noChangeArrowheads="1"/>
          </p:cNvSpPr>
          <p:nvPr>
            <p:ph type="body" sz="half" idx="1"/>
          </p:nvPr>
        </p:nvSpPr>
        <p:spPr/>
        <p:txBody>
          <a:bodyPr/>
          <a:lstStyle/>
          <a:p>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What change could you test soon?</a:t>
            </a:r>
            <a:r>
              <a:rPr lang="ja-JP" altLang="en-US">
                <a:latin typeface="Arial" charset="0"/>
                <a:ea typeface="ＭＳ Ｐゴシック" charset="0"/>
                <a:cs typeface="ＭＳ Ｐゴシック" charset="0"/>
              </a:rPr>
              <a:t>”</a:t>
            </a:r>
            <a:endParaRPr lang="en-US" altLang="ja-JP">
              <a:latin typeface="Arial" charset="0"/>
              <a:ea typeface="ＭＳ Ｐゴシック" charset="0"/>
              <a:cs typeface="ＭＳ Ｐゴシック" charset="0"/>
            </a:endParaRPr>
          </a:p>
          <a:p>
            <a:endParaRPr lang="en-US">
              <a:latin typeface="Arial" charset="0"/>
              <a:ea typeface="ＭＳ Ｐゴシック" charset="0"/>
              <a:cs typeface="ＭＳ Ｐゴシック" charset="0"/>
            </a:endParaRPr>
          </a:p>
          <a:p>
            <a:pPr lvl="1"/>
            <a:endParaRPr lang="en-US" sz="2000">
              <a:latin typeface="Arial" charset="0"/>
              <a:ea typeface="ＭＳ Ｐゴシック" charset="0"/>
            </a:endParaRPr>
          </a:p>
        </p:txBody>
      </p:sp>
      <p:sp>
        <p:nvSpPr>
          <p:cNvPr id="144387" name="Rectangle 7"/>
          <p:cNvSpPr>
            <a:spLocks noGrp="1" noChangeArrowheads="1"/>
          </p:cNvSpPr>
          <p:nvPr>
            <p:ph type="body" sz="half" idx="2"/>
          </p:nvPr>
        </p:nvSpPr>
        <p:spPr/>
        <p:txBody>
          <a:bodyPr/>
          <a:lstStyle/>
          <a:p>
            <a:r>
              <a:rPr lang="en-US">
                <a:latin typeface="Arial" charset="0"/>
                <a:ea typeface="ＭＳ Ｐゴシック" charset="0"/>
                <a:cs typeface="ＭＳ Ｐゴシック" charset="0"/>
              </a:rPr>
              <a:t>Start Small</a:t>
            </a:r>
          </a:p>
          <a:p>
            <a:pPr lvl="1"/>
            <a:r>
              <a:rPr lang="ja-JP" altLang="en-US" sz="2800">
                <a:latin typeface="Arial" charset="0"/>
                <a:ea typeface="ＭＳ Ｐゴシック" charset="0"/>
              </a:rPr>
              <a:t>“</a:t>
            </a:r>
            <a:r>
              <a:rPr lang="en-US" altLang="ja-JP" sz="2800">
                <a:latin typeface="Arial" charset="0"/>
                <a:ea typeface="ＭＳ Ｐゴシック" charset="0"/>
              </a:rPr>
              <a:t>Rule of 1</a:t>
            </a:r>
            <a:r>
              <a:rPr lang="ja-JP" altLang="en-US" sz="2800">
                <a:latin typeface="Arial" charset="0"/>
                <a:ea typeface="ＭＳ Ｐゴシック" charset="0"/>
              </a:rPr>
              <a:t>”</a:t>
            </a:r>
            <a:r>
              <a:rPr lang="en-US" altLang="ja-JP" sz="2800">
                <a:latin typeface="Arial" charset="0"/>
                <a:ea typeface="ＭＳ Ｐゴシック" charset="0"/>
              </a:rPr>
              <a:t>: </a:t>
            </a:r>
          </a:p>
          <a:p>
            <a:pPr lvl="2"/>
            <a:r>
              <a:rPr lang="en-US" sz="2400">
                <a:latin typeface="Arial" charset="0"/>
                <a:ea typeface="ＭＳ Ｐゴシック" charset="0"/>
              </a:rPr>
              <a:t>1 facility</a:t>
            </a:r>
          </a:p>
          <a:p>
            <a:pPr lvl="2"/>
            <a:r>
              <a:rPr lang="en-US" sz="2400">
                <a:latin typeface="Arial" charset="0"/>
                <a:ea typeface="ＭＳ Ｐゴシック" charset="0"/>
              </a:rPr>
              <a:t>1 office</a:t>
            </a:r>
          </a:p>
          <a:p>
            <a:pPr lvl="2"/>
            <a:r>
              <a:rPr lang="en-US" sz="2400">
                <a:latin typeface="Arial" charset="0"/>
                <a:ea typeface="ＭＳ Ｐゴシック" charset="0"/>
              </a:rPr>
              <a:t>1 provider	</a:t>
            </a:r>
          </a:p>
          <a:p>
            <a:pPr lvl="2"/>
            <a:r>
              <a:rPr lang="en-US" sz="2400">
                <a:latin typeface="Arial" charset="0"/>
                <a:ea typeface="ＭＳ Ｐゴシック" charset="0"/>
              </a:rPr>
              <a:t>1 patient</a:t>
            </a:r>
          </a:p>
          <a:p>
            <a:endParaRPr lang="en-US" sz="3200">
              <a:latin typeface="Arial" charset="0"/>
              <a:ea typeface="ＭＳ Ｐゴシック" charset="0"/>
              <a:cs typeface="ＭＳ Ｐゴシック" charset="0"/>
            </a:endParaRPr>
          </a:p>
        </p:txBody>
      </p:sp>
    </p:spTree>
    <p:custDataLst>
      <p:tags r:id="rId1"/>
    </p:custDataLst>
    <p:extLst>
      <p:ext uri="{BB962C8B-B14F-4D97-AF65-F5344CB8AC3E}">
        <p14:creationId xmlns:p14="http://schemas.microsoft.com/office/powerpoint/2010/main" val="33290608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Change Plan</a:t>
            </a:r>
            <a:endParaRPr lang="en-US" dirty="0"/>
          </a:p>
        </p:txBody>
      </p:sp>
      <p:sp>
        <p:nvSpPr>
          <p:cNvPr id="3" name="Content Placeholder 2"/>
          <p:cNvSpPr>
            <a:spLocks noGrp="1"/>
          </p:cNvSpPr>
          <p:nvPr>
            <p:ph idx="1"/>
          </p:nvPr>
        </p:nvSpPr>
        <p:spPr/>
        <p:txBody>
          <a:bodyPr/>
          <a:lstStyle/>
          <a:p>
            <a:r>
              <a:rPr lang="en-US" sz="2800" dirty="0"/>
              <a:t>Plan for implementation (optional) </a:t>
            </a:r>
          </a:p>
          <a:p>
            <a:pPr lvl="1"/>
            <a:r>
              <a:rPr lang="en-US" sz="2600" dirty="0" smtClean="0"/>
              <a:t>List Key steps</a:t>
            </a:r>
          </a:p>
          <a:p>
            <a:pPr lvl="1"/>
            <a:r>
              <a:rPr lang="en-US" sz="2600" dirty="0" smtClean="0"/>
              <a:t>Time frame</a:t>
            </a:r>
          </a:p>
          <a:p>
            <a:pPr lvl="1"/>
            <a:r>
              <a:rPr lang="en-US" sz="2600" dirty="0" smtClean="0"/>
              <a:t>Who is responsible</a:t>
            </a:r>
            <a:endParaRPr lang="en-US" sz="2600" dirty="0"/>
          </a:p>
          <a:p>
            <a:endParaRPr lang="en-US" dirty="0"/>
          </a:p>
        </p:txBody>
      </p:sp>
    </p:spTree>
    <p:extLst>
      <p:ext uri="{BB962C8B-B14F-4D97-AF65-F5344CB8AC3E}">
        <p14:creationId xmlns:p14="http://schemas.microsoft.com/office/powerpoint/2010/main" val="32056899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012" y="352528"/>
            <a:ext cx="8229600" cy="688974"/>
          </a:xfrm>
        </p:spPr>
        <p:txBody>
          <a:bodyPr/>
          <a:lstStyle/>
          <a:p>
            <a:r>
              <a:rPr lang="en-US" dirty="0" smtClean="0"/>
              <a:t>Planning Tool</a:t>
            </a:r>
            <a:endParaRPr lang="en-US" dirty="0"/>
          </a:p>
        </p:txBody>
      </p:sp>
      <p:sp>
        <p:nvSpPr>
          <p:cNvPr id="10" name="Rectangle 3"/>
          <p:cNvSpPr>
            <a:spLocks noGrp="1" noChangeArrowheads="1"/>
          </p:cNvSpPr>
          <p:nvPr>
            <p:ph sz="quarter" idx="1"/>
          </p:nvPr>
        </p:nvSpPr>
        <p:spPr>
          <a:xfrm>
            <a:off x="329026" y="961003"/>
            <a:ext cx="8382000" cy="903138"/>
          </a:xfrm>
        </p:spPr>
        <p:txBody>
          <a:bodyPr/>
          <a:lstStyle/>
          <a:p>
            <a:pPr eaLnBrk="1" hangingPunct="1">
              <a:buFontTx/>
              <a:buNone/>
              <a:defRPr/>
            </a:pPr>
            <a:r>
              <a:rPr lang="en-US" dirty="0" smtClean="0">
                <a:latin typeface="Perpetua" charset="0"/>
                <a:ea typeface="ＭＳ Ｐゴシック" charset="0"/>
                <a:cs typeface="ＭＳ Ｐゴシック" charset="0"/>
              </a:rPr>
              <a:t>Gantt Chart is a program management tool. Tailor it to meet </a:t>
            </a:r>
          </a:p>
          <a:p>
            <a:pPr eaLnBrk="1" hangingPunct="1">
              <a:buFontTx/>
              <a:buNone/>
              <a:defRPr/>
            </a:pPr>
            <a:r>
              <a:rPr lang="en-US" dirty="0">
                <a:latin typeface="Perpetua" charset="0"/>
                <a:ea typeface="ＭＳ Ｐゴシック" charset="0"/>
                <a:cs typeface="ＭＳ Ｐゴシック" charset="0"/>
              </a:rPr>
              <a:t>y</a:t>
            </a:r>
            <a:r>
              <a:rPr lang="en-US" dirty="0" smtClean="0">
                <a:latin typeface="Perpetua" charset="0"/>
                <a:ea typeface="ＭＳ Ｐゴシック" charset="0"/>
                <a:cs typeface="ＭＳ Ｐゴシック" charset="0"/>
              </a:rPr>
              <a:t>our needs. Review QI Project Action Plan handout.</a:t>
            </a:r>
          </a:p>
        </p:txBody>
      </p:sp>
      <p:graphicFrame>
        <p:nvGraphicFramePr>
          <p:cNvPr id="11" name="Object 3"/>
          <p:cNvGraphicFramePr>
            <a:graphicFrameLocks noChangeAspect="1"/>
          </p:cNvGraphicFramePr>
          <p:nvPr>
            <p:extLst>
              <p:ext uri="{D42A27DB-BD31-4B8C-83A1-F6EECF244321}">
                <p14:modId xmlns:p14="http://schemas.microsoft.com/office/powerpoint/2010/main" val="2843338890"/>
              </p:ext>
            </p:extLst>
          </p:nvPr>
        </p:nvGraphicFramePr>
        <p:xfrm>
          <a:off x="407825" y="2131129"/>
          <a:ext cx="8229600" cy="3905250"/>
        </p:xfrm>
        <a:graphic>
          <a:graphicData uri="http://schemas.openxmlformats.org/presentationml/2006/ole">
            <mc:AlternateContent xmlns:mc="http://schemas.openxmlformats.org/markup-compatibility/2006">
              <mc:Choice xmlns:v="urn:schemas-microsoft-com:vml" Requires="v">
                <p:oleObj spid="_x0000_s34828" name="Document" r:id="rId5" imgW="8839200" imgH="4191000" progId="Word.Document.8">
                  <p:embed/>
                </p:oleObj>
              </mc:Choice>
              <mc:Fallback>
                <p:oleObj name="Document" r:id="rId5" imgW="8839200" imgH="419100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825" y="2131129"/>
                        <a:ext cx="8229600" cy="3905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27363589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p:txBody>
          <a:bodyPr/>
          <a:lstStyle/>
          <a:p>
            <a:endParaRPr lang="en-US">
              <a:latin typeface="Arial" charset="0"/>
              <a:ea typeface="ＭＳ Ｐゴシック" charset="0"/>
              <a:cs typeface="ＭＳ Ｐゴシック" charset="0"/>
            </a:endParaRPr>
          </a:p>
        </p:txBody>
      </p:sp>
      <p:sp>
        <p:nvSpPr>
          <p:cNvPr id="150530" name="Content Placeholder 2"/>
          <p:cNvSpPr>
            <a:spLocks noGrp="1"/>
          </p:cNvSpPr>
          <p:nvPr>
            <p:ph idx="1"/>
          </p:nvPr>
        </p:nvSpPr>
        <p:spPr/>
        <p:txBody>
          <a:bodyPr/>
          <a:lstStyle/>
          <a:p>
            <a:pPr>
              <a:buFontTx/>
              <a:buNone/>
            </a:pPr>
            <a:endParaRPr lang="en-US">
              <a:latin typeface="Arial" charset="0"/>
              <a:ea typeface="ＭＳ Ｐゴシック" charset="0"/>
              <a:cs typeface="ＭＳ Ｐゴシック" charset="0"/>
            </a:endParaRPr>
          </a:p>
        </p:txBody>
      </p:sp>
      <p:graphicFrame>
        <p:nvGraphicFramePr>
          <p:cNvPr id="150531" name="Object 2"/>
          <p:cNvGraphicFramePr>
            <a:graphicFrameLocks noChangeAspect="1"/>
          </p:cNvGraphicFramePr>
          <p:nvPr/>
        </p:nvGraphicFramePr>
        <p:xfrm>
          <a:off x="50800" y="88900"/>
          <a:ext cx="9042400" cy="6680200"/>
        </p:xfrm>
        <a:graphic>
          <a:graphicData uri="http://schemas.openxmlformats.org/presentationml/2006/ole">
            <mc:AlternateContent xmlns:mc="http://schemas.openxmlformats.org/markup-compatibility/2006">
              <mc:Choice xmlns:v="urn:schemas-microsoft-com:vml" Requires="v">
                <p:oleObj spid="_x0000_s30733" name="Document" r:id="rId4" imgW="36165079" imgH="26717460" progId="Word.Document.12">
                  <p:embed/>
                </p:oleObj>
              </mc:Choice>
              <mc:Fallback>
                <p:oleObj name="Document" r:id="rId4" imgW="36165079" imgH="2671746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88900"/>
                        <a:ext cx="9042400" cy="668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8627579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p:txBody>
          <a:bodyPr/>
          <a:lstStyle/>
          <a:p>
            <a:endParaRPr lang="en-US">
              <a:latin typeface="Arial" charset="0"/>
              <a:ea typeface="ＭＳ Ｐゴシック" charset="0"/>
              <a:cs typeface="ＭＳ Ｐゴシック" charset="0"/>
            </a:endParaRPr>
          </a:p>
        </p:txBody>
      </p:sp>
      <p:sp>
        <p:nvSpPr>
          <p:cNvPr id="151554" name="Content Placeholder 2"/>
          <p:cNvSpPr>
            <a:spLocks noGrp="1"/>
          </p:cNvSpPr>
          <p:nvPr>
            <p:ph idx="1"/>
          </p:nvPr>
        </p:nvSpPr>
        <p:spPr/>
        <p:txBody>
          <a:bodyPr/>
          <a:lstStyle/>
          <a:p>
            <a:endParaRPr lang="en-US">
              <a:latin typeface="Arial" charset="0"/>
              <a:ea typeface="ＭＳ Ｐゴシック" charset="0"/>
              <a:cs typeface="ＭＳ Ｐゴシック" charset="0"/>
            </a:endParaRPr>
          </a:p>
          <a:p>
            <a:pPr>
              <a:buFontTx/>
              <a:buNone/>
            </a:pPr>
            <a:endParaRPr lang="en-US">
              <a:latin typeface="Arial" charset="0"/>
              <a:ea typeface="ＭＳ Ｐゴシック" charset="0"/>
              <a:cs typeface="ＭＳ Ｐゴシック" charset="0"/>
            </a:endParaRPr>
          </a:p>
        </p:txBody>
      </p:sp>
      <p:graphicFrame>
        <p:nvGraphicFramePr>
          <p:cNvPr id="151555" name="Object 2"/>
          <p:cNvGraphicFramePr>
            <a:graphicFrameLocks noChangeAspect="1"/>
          </p:cNvGraphicFramePr>
          <p:nvPr/>
        </p:nvGraphicFramePr>
        <p:xfrm>
          <a:off x="381000" y="381000"/>
          <a:ext cx="8369300" cy="5740400"/>
        </p:xfrm>
        <a:graphic>
          <a:graphicData uri="http://schemas.openxmlformats.org/presentationml/2006/ole">
            <mc:AlternateContent xmlns:mc="http://schemas.openxmlformats.org/markup-compatibility/2006">
              <mc:Choice xmlns:v="urn:schemas-microsoft-com:vml" Requires="v">
                <p:oleObj spid="_x0000_s31757" name="Document" r:id="rId4" imgW="33473016" imgH="22958730" progId="Word.Document.12">
                  <p:embed/>
                </p:oleObj>
              </mc:Choice>
              <mc:Fallback>
                <p:oleObj name="Document" r:id="rId4" imgW="33473016" imgH="2295873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1000"/>
                        <a:ext cx="8369300" cy="5740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86292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p:txBody>
          <a:bodyPr/>
          <a:lstStyle/>
          <a:p>
            <a:pPr algn="l"/>
            <a:r>
              <a:rPr lang="en-US" sz="2800">
                <a:latin typeface="Arial" charset="0"/>
                <a:ea typeface="ＭＳ Ｐゴシック" charset="0"/>
                <a:cs typeface="ＭＳ Ｐゴシック" charset="0"/>
              </a:rPr>
              <a:t>Team minutes contd</a:t>
            </a:r>
          </a:p>
        </p:txBody>
      </p:sp>
      <p:sp>
        <p:nvSpPr>
          <p:cNvPr id="152578" name="Content Placeholder 2"/>
          <p:cNvSpPr>
            <a:spLocks noGrp="1"/>
          </p:cNvSpPr>
          <p:nvPr>
            <p:ph idx="1"/>
          </p:nvPr>
        </p:nvSpPr>
        <p:spPr/>
        <p:txBody>
          <a:bodyPr/>
          <a:lstStyle/>
          <a:p>
            <a:pPr>
              <a:buFontTx/>
              <a:buNone/>
            </a:pPr>
            <a:endParaRPr lang="en-US">
              <a:latin typeface="Arial" charset="0"/>
              <a:ea typeface="ＭＳ Ｐゴシック" charset="0"/>
              <a:cs typeface="ＭＳ Ｐゴシック" charset="0"/>
            </a:endParaRPr>
          </a:p>
        </p:txBody>
      </p:sp>
      <p:graphicFrame>
        <p:nvGraphicFramePr>
          <p:cNvPr id="152579" name="Object 2"/>
          <p:cNvGraphicFramePr>
            <a:graphicFrameLocks noChangeAspect="1"/>
          </p:cNvGraphicFramePr>
          <p:nvPr/>
        </p:nvGraphicFramePr>
        <p:xfrm>
          <a:off x="387350" y="1295400"/>
          <a:ext cx="8369300" cy="4000500"/>
        </p:xfrm>
        <a:graphic>
          <a:graphicData uri="http://schemas.openxmlformats.org/presentationml/2006/ole">
            <mc:AlternateContent xmlns:mc="http://schemas.openxmlformats.org/markup-compatibility/2006">
              <mc:Choice xmlns:v="urn:schemas-microsoft-com:vml" Requires="v">
                <p:oleObj spid="_x0000_s32781" name="Document" r:id="rId4" imgW="33473016" imgH="14933333" progId="Word.Document.12">
                  <p:embed/>
                </p:oleObj>
              </mc:Choice>
              <mc:Fallback>
                <p:oleObj name="Document" r:id="rId4" imgW="33473016" imgH="14933333"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350" y="1295400"/>
                        <a:ext cx="8369300" cy="4000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9200646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pPr eaLnBrk="1" hangingPunct="1"/>
            <a:endParaRPr lang="en-US">
              <a:latin typeface="Arial" charset="0"/>
              <a:ea typeface="ＭＳ Ｐゴシック" charset="0"/>
              <a:cs typeface="ＭＳ Ｐゴシック" charset="0"/>
            </a:endParaRPr>
          </a:p>
        </p:txBody>
      </p:sp>
      <p:graphicFrame>
        <p:nvGraphicFramePr>
          <p:cNvPr id="128002" name="Object 2"/>
          <p:cNvGraphicFramePr>
            <a:graphicFrameLocks noChangeAspect="1"/>
          </p:cNvGraphicFramePr>
          <p:nvPr/>
        </p:nvGraphicFramePr>
        <p:xfrm>
          <a:off x="152400" y="457200"/>
          <a:ext cx="8991600" cy="5257800"/>
        </p:xfrm>
        <a:graphic>
          <a:graphicData uri="http://schemas.openxmlformats.org/presentationml/2006/ole">
            <mc:AlternateContent xmlns:mc="http://schemas.openxmlformats.org/markup-compatibility/2006">
              <mc:Choice xmlns:v="urn:schemas-microsoft-com:vml" Requires="v">
                <p:oleObj spid="_x0000_s35852" name="Worksheet" r:id="rId4" imgW="31847619" imgH="12063492" progId="Excel.Sheet.12">
                  <p:embed/>
                </p:oleObj>
              </mc:Choice>
              <mc:Fallback>
                <p:oleObj name="Worksheet" r:id="rId4" imgW="31847619" imgH="12063492"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57200"/>
                        <a:ext cx="8991600" cy="525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28003" name="TextBox 6"/>
          <p:cNvSpPr txBox="1">
            <a:spLocks noChangeArrowheads="1"/>
          </p:cNvSpPr>
          <p:nvPr/>
        </p:nvSpPr>
        <p:spPr bwMode="auto">
          <a:xfrm>
            <a:off x="2209800" y="5638800"/>
            <a:ext cx="5749925"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t>Lancaster General Hospital. Comprehensive Care Center. PA</a:t>
            </a:r>
          </a:p>
        </p:txBody>
      </p:sp>
    </p:spTree>
    <p:extLst>
      <p:ext uri="{BB962C8B-B14F-4D97-AF65-F5344CB8AC3E}">
        <p14:creationId xmlns:p14="http://schemas.microsoft.com/office/powerpoint/2010/main" val="12726286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3"/>
          <p:cNvSpPr>
            <a:spLocks noGrp="1" noChangeArrowheads="1"/>
          </p:cNvSpPr>
          <p:nvPr>
            <p:ph type="title"/>
          </p:nvPr>
        </p:nvSpPr>
        <p:spPr>
          <a:xfrm>
            <a:off x="600809" y="118701"/>
            <a:ext cx="7772400" cy="533400"/>
          </a:xfrm>
        </p:spPr>
        <p:txBody>
          <a:bodyPr/>
          <a:lstStyle/>
          <a:p>
            <a:pPr eaLnBrk="1" hangingPunct="1"/>
            <a:r>
              <a:rPr lang="en-US" sz="3200" dirty="0">
                <a:latin typeface="Calibri" charset="0"/>
                <a:ea typeface="ＭＳ Ｐゴシック" charset="0"/>
                <a:cs typeface="ＭＳ Ｐゴシック" charset="0"/>
              </a:rPr>
              <a:t>Patient Goal Setting </a:t>
            </a:r>
            <a:r>
              <a:rPr lang="mr-IN" sz="3200" dirty="0" smtClean="0">
                <a:latin typeface="Calibri" charset="0"/>
                <a:ea typeface="ＭＳ Ｐゴシック" charset="0"/>
                <a:cs typeface="ＭＳ Ｐゴシック" charset="0"/>
              </a:rPr>
              <a:t>–</a:t>
            </a:r>
            <a:r>
              <a:rPr lang="en-US" sz="3200" dirty="0" smtClean="0">
                <a:latin typeface="Calibri" charset="0"/>
                <a:ea typeface="ＭＳ Ｐゴシック" charset="0"/>
                <a:cs typeface="ＭＳ Ｐゴシック" charset="0"/>
              </a:rPr>
              <a:t> Lawndale CHC, Chicago</a:t>
            </a:r>
            <a:endParaRPr lang="en-US" sz="3200" dirty="0">
              <a:latin typeface="Calibri" charset="0"/>
              <a:ea typeface="ＭＳ Ｐゴシック" charset="0"/>
              <a:cs typeface="ＭＳ Ｐゴシック" charset="0"/>
            </a:endParaRPr>
          </a:p>
        </p:txBody>
      </p:sp>
      <p:sp>
        <p:nvSpPr>
          <p:cNvPr id="131074" name="Text Box 5"/>
          <p:cNvSpPr txBox="1">
            <a:spLocks noChangeArrowheads="1"/>
          </p:cNvSpPr>
          <p:nvPr/>
        </p:nvSpPr>
        <p:spPr bwMode="auto">
          <a:xfrm>
            <a:off x="822325" y="6248400"/>
            <a:ext cx="11652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bg1"/>
                </a:solidFill>
                <a:latin typeface="Garamond" charset="0"/>
              </a:rPr>
              <a:t>Flowcharts</a:t>
            </a:r>
          </a:p>
        </p:txBody>
      </p:sp>
      <p:graphicFrame>
        <p:nvGraphicFramePr>
          <p:cNvPr id="131075" name="Object 2"/>
          <p:cNvGraphicFramePr>
            <a:graphicFrameLocks noChangeAspect="1"/>
          </p:cNvGraphicFramePr>
          <p:nvPr/>
        </p:nvGraphicFramePr>
        <p:xfrm>
          <a:off x="1346200" y="768350"/>
          <a:ext cx="6451600" cy="5321300"/>
        </p:xfrm>
        <a:graphic>
          <a:graphicData uri="http://schemas.openxmlformats.org/presentationml/2006/ole">
            <mc:AlternateContent xmlns:mc="http://schemas.openxmlformats.org/markup-compatibility/2006">
              <mc:Choice xmlns:v="urn:schemas-microsoft-com:vml" Requires="v">
                <p:oleObj spid="_x0000_s38924" name="Document" r:id="rId5" imgW="25803175" imgH="21282540" progId="Word.Document.12">
                  <p:embed/>
                </p:oleObj>
              </mc:Choice>
              <mc:Fallback>
                <p:oleObj name="Document" r:id="rId5" imgW="25803175" imgH="21282540"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6200" y="768350"/>
                        <a:ext cx="6451600" cy="532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6326352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371"/>
            <a:ext cx="7620000" cy="724429"/>
          </a:xfrm>
        </p:spPr>
        <p:txBody>
          <a:bodyPr/>
          <a:lstStyle/>
          <a:p>
            <a:pPr algn="ctr"/>
            <a:r>
              <a:rPr lang="en-US" dirty="0" smtClean="0"/>
              <a:t>Do/Study</a:t>
            </a:r>
            <a:endParaRPr lang="en-US" dirty="0"/>
          </a:p>
        </p:txBody>
      </p:sp>
      <p:sp>
        <p:nvSpPr>
          <p:cNvPr id="3" name="Content Placeholder 2"/>
          <p:cNvSpPr>
            <a:spLocks noGrp="1"/>
          </p:cNvSpPr>
          <p:nvPr>
            <p:ph idx="1"/>
          </p:nvPr>
        </p:nvSpPr>
        <p:spPr>
          <a:xfrm>
            <a:off x="304800" y="999067"/>
            <a:ext cx="7620000" cy="5130800"/>
          </a:xfrm>
        </p:spPr>
        <p:txBody>
          <a:bodyPr>
            <a:normAutofit fontScale="92500"/>
          </a:bodyPr>
          <a:lstStyle/>
          <a:p>
            <a:r>
              <a:rPr lang="en-US" sz="2800" dirty="0">
                <a:latin typeface="Garamond" charset="0"/>
              </a:rPr>
              <a:t>Concisely describe what happened during your tests of change</a:t>
            </a:r>
          </a:p>
          <a:p>
            <a:pPr lvl="1"/>
            <a:r>
              <a:rPr lang="en-US" sz="2200" dirty="0">
                <a:latin typeface="Garamond" charset="0"/>
              </a:rPr>
              <a:t>Were you able to implement your plan? What changes did you need to make?</a:t>
            </a:r>
          </a:p>
          <a:p>
            <a:pPr lvl="1"/>
            <a:r>
              <a:rPr lang="en-US" sz="2200" dirty="0">
                <a:latin typeface="Garamond" charset="0"/>
              </a:rPr>
              <a:t>What were your results?</a:t>
            </a:r>
          </a:p>
          <a:p>
            <a:pPr lvl="2"/>
            <a:r>
              <a:rPr lang="en-US" sz="2200" b="1" dirty="0">
                <a:latin typeface="Garamond" charset="0"/>
              </a:rPr>
              <a:t>Quantitative </a:t>
            </a:r>
            <a:r>
              <a:rPr lang="mr-IN" sz="2200" b="1" dirty="0">
                <a:latin typeface="Garamond" charset="0"/>
              </a:rPr>
              <a:t>–</a:t>
            </a:r>
            <a:r>
              <a:rPr lang="en-US" sz="2200" b="1" dirty="0">
                <a:latin typeface="Garamond" charset="0"/>
              </a:rPr>
              <a:t> </a:t>
            </a:r>
            <a:r>
              <a:rPr lang="en-US" sz="2200" dirty="0" smtClean="0">
                <a:latin typeface="Garamond" charset="0"/>
              </a:rPr>
              <a:t>12 of 112 not suppressed patients between  </a:t>
            </a:r>
            <a:r>
              <a:rPr lang="en-US" sz="2200" dirty="0">
                <a:latin typeface="Garamond" charset="0"/>
              </a:rPr>
              <a:t>8/1/17 </a:t>
            </a:r>
            <a:r>
              <a:rPr lang="mr-IN" sz="2200" dirty="0">
                <a:latin typeface="Garamond" charset="0"/>
              </a:rPr>
              <a:t>–</a:t>
            </a:r>
            <a:r>
              <a:rPr lang="en-US" sz="2200" dirty="0">
                <a:latin typeface="Garamond" charset="0"/>
              </a:rPr>
              <a:t> 11/30/</a:t>
            </a:r>
            <a:r>
              <a:rPr lang="en-US" sz="2200" dirty="0" smtClean="0">
                <a:latin typeface="Garamond" charset="0"/>
              </a:rPr>
              <a:t>17 were identified has having mental health needs.  All 12 of the patients were referred to the clinic’s behavioral health center;  6 of the patients kept their appointment. Of the 12, 3 were suppressed by 1/31/18.</a:t>
            </a:r>
            <a:endParaRPr lang="en-US" sz="2200" b="1" dirty="0">
              <a:latin typeface="Garamond" charset="0"/>
            </a:endParaRPr>
          </a:p>
          <a:p>
            <a:pPr lvl="2"/>
            <a:r>
              <a:rPr lang="en-US" sz="2200" b="1" dirty="0">
                <a:latin typeface="Garamond" charset="0"/>
              </a:rPr>
              <a:t>Qualitative data</a:t>
            </a:r>
            <a:r>
              <a:rPr lang="en-US" sz="2200" dirty="0">
                <a:latin typeface="Garamond" charset="0"/>
              </a:rPr>
              <a:t> </a:t>
            </a:r>
            <a:r>
              <a:rPr lang="mr-IN" sz="2200" dirty="0" smtClean="0">
                <a:latin typeface="Garamond" charset="0"/>
              </a:rPr>
              <a:t>–</a:t>
            </a:r>
            <a:r>
              <a:rPr lang="en-US" sz="2200" dirty="0" smtClean="0">
                <a:latin typeface="Garamond" charset="0"/>
              </a:rPr>
              <a:t>When discussing the missed appointments with the behavioral health staff, they identified patients not keeping their first appointment and missed appointments.  Behavioral health staff use an automated reminder system.</a:t>
            </a:r>
            <a:endParaRPr lang="en-US" sz="2200" dirty="0">
              <a:latin typeface="Garamond" charset="0"/>
            </a:endParaRPr>
          </a:p>
          <a:p>
            <a:endParaRPr lang="en-US" dirty="0"/>
          </a:p>
        </p:txBody>
      </p:sp>
    </p:spTree>
    <p:extLst>
      <p:ext uri="{BB962C8B-B14F-4D97-AF65-F5344CB8AC3E}">
        <p14:creationId xmlns:p14="http://schemas.microsoft.com/office/powerpoint/2010/main" val="8216366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Study</a:t>
            </a:r>
            <a:endParaRPr lang="en-US" dirty="0"/>
          </a:p>
        </p:txBody>
      </p:sp>
      <p:sp>
        <p:nvSpPr>
          <p:cNvPr id="3" name="Content Placeholder 2"/>
          <p:cNvSpPr>
            <a:spLocks noGrp="1"/>
          </p:cNvSpPr>
          <p:nvPr>
            <p:ph idx="1"/>
          </p:nvPr>
        </p:nvSpPr>
        <p:spPr/>
        <p:txBody>
          <a:bodyPr/>
          <a:lstStyle/>
          <a:p>
            <a:pPr marL="114300" indent="0">
              <a:buNone/>
            </a:pPr>
            <a:r>
              <a:rPr lang="en-US" sz="2800" dirty="0" smtClean="0">
                <a:latin typeface="Garamond" charset="0"/>
                <a:ea typeface="MS PGothic" charset="0"/>
                <a:cs typeface="MS PGothic" charset="0"/>
              </a:rPr>
              <a:t>Depending on the nature of your results:</a:t>
            </a:r>
          </a:p>
          <a:p>
            <a:pPr marL="114300" indent="0">
              <a:buNone/>
            </a:pPr>
            <a:endParaRPr lang="en-US" sz="2800" dirty="0" smtClean="0">
              <a:latin typeface="Garamond" charset="0"/>
              <a:ea typeface="MS PGothic" charset="0"/>
              <a:cs typeface="MS PGothic" charset="0"/>
            </a:endParaRPr>
          </a:p>
          <a:p>
            <a:r>
              <a:rPr lang="en-US" sz="2800" dirty="0" smtClean="0">
                <a:latin typeface="Garamond" charset="0"/>
                <a:ea typeface="MS PGothic" charset="0"/>
                <a:cs typeface="MS PGothic" charset="0"/>
              </a:rPr>
              <a:t>Present </a:t>
            </a:r>
            <a:r>
              <a:rPr lang="en-US" sz="2800" dirty="0">
                <a:latin typeface="Garamond" charset="0"/>
                <a:ea typeface="MS PGothic" charset="0"/>
                <a:cs typeface="MS PGothic" charset="0"/>
              </a:rPr>
              <a:t>data graphically (e.g. control chart, run chart, bar graph, line graph or other graphic representation).  Add additional slides as needed.</a:t>
            </a:r>
          </a:p>
          <a:p>
            <a:endParaRPr lang="en-US" sz="2800" dirty="0">
              <a:latin typeface="Garamond" charset="0"/>
              <a:ea typeface="MS PGothic" charset="0"/>
              <a:cs typeface="MS PGothic" charset="0"/>
            </a:endParaRPr>
          </a:p>
          <a:p>
            <a:r>
              <a:rPr lang="en-US" sz="2800" dirty="0">
                <a:latin typeface="Garamond" charset="0"/>
                <a:ea typeface="MS PGothic" charset="0"/>
                <a:cs typeface="MS PGothic" charset="0"/>
              </a:rPr>
              <a:t>Describe your observations and further modifications of your tests of change</a:t>
            </a:r>
          </a:p>
          <a:p>
            <a:endParaRPr lang="en-US" dirty="0"/>
          </a:p>
        </p:txBody>
      </p:sp>
    </p:spTree>
    <p:extLst>
      <p:ext uri="{BB962C8B-B14F-4D97-AF65-F5344CB8AC3E}">
        <p14:creationId xmlns:p14="http://schemas.microsoft.com/office/powerpoint/2010/main" val="609850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5"/>
          <p:cNvGrpSpPr>
            <a:grpSpLocks/>
          </p:cNvGrpSpPr>
          <p:nvPr/>
        </p:nvGrpSpPr>
        <p:grpSpPr bwMode="auto">
          <a:xfrm>
            <a:off x="839007" y="2075225"/>
            <a:ext cx="6172200" cy="4278312"/>
            <a:chOff x="384" y="672"/>
            <a:chExt cx="4848" cy="3360"/>
          </a:xfrm>
        </p:grpSpPr>
        <p:pic>
          <p:nvPicPr>
            <p:cNvPr id="17411"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36" y="672"/>
              <a:ext cx="2544" cy="2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2" name="AutoShape 7"/>
            <p:cNvSpPr>
              <a:spLocks noChangeArrowheads="1"/>
            </p:cNvSpPr>
            <p:nvPr/>
          </p:nvSpPr>
          <p:spPr bwMode="auto">
            <a:xfrm flipV="1">
              <a:off x="384" y="3264"/>
              <a:ext cx="4848" cy="7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762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rot="10800000" wrap="none" anchor="ctr"/>
            <a:lstStyle/>
            <a:p>
              <a:endParaRPr lang="en-US"/>
            </a:p>
          </p:txBody>
        </p:sp>
        <p:sp>
          <p:nvSpPr>
            <p:cNvPr id="17413" name="Text Box 8"/>
            <p:cNvSpPr txBox="1">
              <a:spLocks noChangeArrowheads="1"/>
            </p:cNvSpPr>
            <p:nvPr/>
          </p:nvSpPr>
          <p:spPr bwMode="auto">
            <a:xfrm>
              <a:off x="1514" y="3409"/>
              <a:ext cx="2648" cy="5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600">
                  <a:latin typeface="Verdana" charset="0"/>
                </a:rPr>
                <a:t>Infrastructure</a:t>
              </a:r>
            </a:p>
          </p:txBody>
        </p:sp>
      </p:grpSp>
      <p:sp>
        <p:nvSpPr>
          <p:cNvPr id="7" name="Right Arrow 6"/>
          <p:cNvSpPr/>
          <p:nvPr/>
        </p:nvSpPr>
        <p:spPr>
          <a:xfrm>
            <a:off x="449644" y="2442646"/>
            <a:ext cx="1964381" cy="1355228"/>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r>
              <a:rPr lang="en-US" dirty="0" smtClean="0"/>
              <a:t> July 25</a:t>
            </a:r>
            <a:r>
              <a:rPr lang="en-US" baseline="30000" dirty="0" smtClean="0"/>
              <a:t>h</a:t>
            </a:r>
            <a:r>
              <a:rPr lang="en-US" dirty="0" smtClean="0"/>
              <a:t>; 12-1</a:t>
            </a:r>
            <a:endParaRPr lang="en-US" dirty="0"/>
          </a:p>
        </p:txBody>
      </p:sp>
    </p:spTree>
    <p:custDataLst>
      <p:tags r:id="rId1"/>
    </p:custDataLst>
    <p:extLst>
      <p:ext uri="{BB962C8B-B14F-4D97-AF65-F5344CB8AC3E}">
        <p14:creationId xmlns:p14="http://schemas.microsoft.com/office/powerpoint/2010/main" val="38879149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38162"/>
          </a:xfrm>
        </p:spPr>
        <p:txBody>
          <a:bodyPr/>
          <a:lstStyle/>
          <a:p>
            <a:pPr algn="ctr"/>
            <a:r>
              <a:rPr lang="en-US" dirty="0" smtClean="0"/>
              <a:t>Act</a:t>
            </a:r>
            <a:endParaRPr lang="en-US" dirty="0"/>
          </a:p>
        </p:txBody>
      </p:sp>
      <p:sp>
        <p:nvSpPr>
          <p:cNvPr id="3" name="Content Placeholder 2"/>
          <p:cNvSpPr>
            <a:spLocks noGrp="1"/>
          </p:cNvSpPr>
          <p:nvPr>
            <p:ph idx="1"/>
          </p:nvPr>
        </p:nvSpPr>
        <p:spPr>
          <a:xfrm>
            <a:off x="304800" y="850370"/>
            <a:ext cx="7620000" cy="5770563"/>
          </a:xfrm>
        </p:spPr>
        <p:txBody>
          <a:bodyPr>
            <a:normAutofit lnSpcReduction="10000"/>
          </a:bodyPr>
          <a:lstStyle/>
          <a:p>
            <a:pPr marL="114300" indent="0">
              <a:buNone/>
              <a:defRPr/>
            </a:pPr>
            <a:r>
              <a:rPr lang="en-US" sz="2800" dirty="0"/>
              <a:t>Based on your study or results, describe your follow up plans or what you will do for further investigation</a:t>
            </a:r>
            <a:r>
              <a:rPr lang="en-US" dirty="0"/>
              <a:t>. </a:t>
            </a:r>
          </a:p>
          <a:p>
            <a:pPr indent="-342900">
              <a:buFont typeface="Arial"/>
              <a:buChar char="•"/>
              <a:defRPr/>
            </a:pPr>
            <a:r>
              <a:rPr lang="en-US" dirty="0"/>
              <a:t>   Example:  </a:t>
            </a:r>
            <a:r>
              <a:rPr lang="en-US" dirty="0" smtClean="0"/>
              <a:t>Based on the number of missed appointments, the HIV case management staff including navigators will keep in contact with the patients and do follow up reminder calls, send text messages, target messages to remind patients to keep appointments.</a:t>
            </a:r>
          </a:p>
          <a:p>
            <a:pPr marL="0" indent="0">
              <a:buNone/>
              <a:defRPr/>
            </a:pPr>
            <a:endParaRPr lang="en-US" sz="2200" dirty="0"/>
          </a:p>
          <a:p>
            <a:pPr marL="0" indent="0">
              <a:buNone/>
              <a:defRPr/>
            </a:pPr>
            <a:r>
              <a:rPr lang="en-US" sz="3000" dirty="0" smtClean="0"/>
              <a:t>Will </a:t>
            </a:r>
            <a:r>
              <a:rPr lang="en-US" sz="3000" dirty="0"/>
              <a:t>you continue to test process changes using PDSA cycles? </a:t>
            </a:r>
          </a:p>
          <a:p>
            <a:pPr marL="342900" lvl="1" indent="-342900">
              <a:buFont typeface="Arial"/>
              <a:buChar char="•"/>
              <a:defRPr/>
            </a:pPr>
            <a:r>
              <a:rPr lang="en-US" sz="2200" dirty="0" smtClean="0"/>
              <a:t> </a:t>
            </a:r>
            <a:r>
              <a:rPr lang="en-US" sz="2200" dirty="0"/>
              <a:t>Example</a:t>
            </a:r>
            <a:r>
              <a:rPr lang="en-US" sz="2200" dirty="0" smtClean="0"/>
              <a:t>:  Based on the results of HIV staff consistently contacting behavioral health patients, the HIV program will the degree of success of the approach. If successful, the approach will be standardized.  If not, additional change ideas will be explored.</a:t>
            </a:r>
            <a:endParaRPr lang="en-US" dirty="0"/>
          </a:p>
        </p:txBody>
      </p:sp>
    </p:spTree>
    <p:extLst>
      <p:ext uri="{BB962C8B-B14F-4D97-AF65-F5344CB8AC3E}">
        <p14:creationId xmlns:p14="http://schemas.microsoft.com/office/powerpoint/2010/main" val="25093764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 </a:t>
            </a:r>
            <a:r>
              <a:rPr lang="en-US" dirty="0" err="1" smtClean="0"/>
              <a:t>contd</a:t>
            </a:r>
            <a:endParaRPr lang="en-US" dirty="0"/>
          </a:p>
        </p:txBody>
      </p:sp>
      <p:sp>
        <p:nvSpPr>
          <p:cNvPr id="3" name="Content Placeholder 2"/>
          <p:cNvSpPr>
            <a:spLocks noGrp="1"/>
          </p:cNvSpPr>
          <p:nvPr>
            <p:ph idx="1"/>
          </p:nvPr>
        </p:nvSpPr>
        <p:spPr/>
        <p:txBody>
          <a:bodyPr>
            <a:normAutofit/>
          </a:bodyPr>
          <a:lstStyle/>
          <a:p>
            <a:pPr marL="114300" indent="0">
              <a:buNone/>
            </a:pPr>
            <a:r>
              <a:rPr lang="en-US" sz="2800" dirty="0" smtClean="0"/>
              <a:t>Will you continue to test process changes using PDSA cycle?</a:t>
            </a:r>
            <a:endParaRPr lang="en-US" sz="2600" dirty="0" smtClean="0"/>
          </a:p>
          <a:p>
            <a:pPr>
              <a:buFont typeface="Arial"/>
              <a:buChar char="•"/>
            </a:pPr>
            <a:r>
              <a:rPr lang="en-US" sz="2600" dirty="0" smtClean="0"/>
              <a:t>The team will implement targeted interventions to individual patients and sub groups of patients.</a:t>
            </a:r>
          </a:p>
          <a:p>
            <a:pPr>
              <a:buFont typeface="Arial"/>
              <a:buChar char="•"/>
            </a:pPr>
            <a:r>
              <a:rPr lang="en-US" sz="2600" dirty="0" smtClean="0"/>
              <a:t>The team will continuously report back results to the Multidisciplinary Team and make further changes as needed.</a:t>
            </a:r>
            <a:endParaRPr lang="en-US" sz="2800" dirty="0" smtClean="0"/>
          </a:p>
        </p:txBody>
      </p:sp>
    </p:spTree>
    <p:extLst>
      <p:ext uri="{BB962C8B-B14F-4D97-AF65-F5344CB8AC3E}">
        <p14:creationId xmlns:p14="http://schemas.microsoft.com/office/powerpoint/2010/main" val="39312565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Control </a:t>
            </a:r>
            <a:r>
              <a:rPr lang="en-US" dirty="0" smtClean="0"/>
              <a:t>or Sustaining Gains</a:t>
            </a:r>
            <a:endParaRPr lang="en-US" dirty="0"/>
          </a:p>
        </p:txBody>
      </p:sp>
      <p:sp>
        <p:nvSpPr>
          <p:cNvPr id="3" name="Content Placeholder 2"/>
          <p:cNvSpPr>
            <a:spLocks noGrp="1"/>
          </p:cNvSpPr>
          <p:nvPr>
            <p:ph idx="1"/>
          </p:nvPr>
        </p:nvSpPr>
        <p:spPr/>
        <p:txBody>
          <a:bodyPr>
            <a:normAutofit/>
          </a:bodyPr>
          <a:lstStyle/>
          <a:p>
            <a:r>
              <a:rPr lang="en-US" sz="2800" dirty="0" smtClean="0">
                <a:latin typeface="Garamond" charset="0"/>
                <a:ea typeface="MS PGothic" charset="0"/>
                <a:cs typeface="MS PGothic" charset="0"/>
              </a:rPr>
              <a:t>If </a:t>
            </a:r>
            <a:r>
              <a:rPr lang="en-US" sz="2800" dirty="0">
                <a:latin typeface="Garamond" charset="0"/>
                <a:ea typeface="MS PGothic" charset="0"/>
                <a:cs typeface="MS PGothic" charset="0"/>
              </a:rPr>
              <a:t>your QI Project was successful, what are your next steps?  </a:t>
            </a:r>
          </a:p>
          <a:p>
            <a:pPr lvl="1"/>
            <a:r>
              <a:rPr lang="en-US" sz="2800" dirty="0">
                <a:latin typeface="Garamond" charset="0"/>
                <a:ea typeface="MS PGothic" charset="0"/>
                <a:cs typeface="MS PGothic" charset="0"/>
              </a:rPr>
              <a:t>How will you sustain gains?</a:t>
            </a:r>
            <a:endParaRPr lang="en-US" sz="2800" i="1" dirty="0">
              <a:latin typeface="Garamond" charset="0"/>
              <a:ea typeface="MS PGothic" charset="0"/>
              <a:cs typeface="MS PGothic" charset="0"/>
            </a:endParaRPr>
          </a:p>
          <a:p>
            <a:pPr lvl="1"/>
            <a:r>
              <a:rPr lang="en-US" sz="2800" dirty="0">
                <a:latin typeface="Garamond" charset="0"/>
                <a:ea typeface="MS PGothic" charset="0"/>
                <a:cs typeface="MS PGothic" charset="0"/>
              </a:rPr>
              <a:t>How will you integrate into delivery care system?</a:t>
            </a:r>
          </a:p>
          <a:p>
            <a:pPr lvl="1"/>
            <a:r>
              <a:rPr lang="en-US" sz="2800" dirty="0">
                <a:latin typeface="Garamond" charset="0"/>
                <a:ea typeface="MS PGothic" charset="0"/>
                <a:cs typeface="MS PGothic" charset="0"/>
              </a:rPr>
              <a:t>How frequently will you monitor your results</a:t>
            </a:r>
            <a:r>
              <a:rPr lang="en-US" sz="2800" dirty="0" smtClean="0">
                <a:latin typeface="Garamond" charset="0"/>
                <a:ea typeface="MS PGothic" charset="0"/>
                <a:cs typeface="MS PGothic" charset="0"/>
              </a:rPr>
              <a:t>?</a:t>
            </a:r>
          </a:p>
          <a:p>
            <a:pPr lvl="1"/>
            <a:r>
              <a:rPr lang="en-US" sz="2800" dirty="0" smtClean="0">
                <a:latin typeface="Garamond" charset="0"/>
                <a:ea typeface="MS PGothic" charset="0"/>
                <a:cs typeface="MS PGothic" charset="0"/>
              </a:rPr>
              <a:t>To what extent did your focus on a sub group effect the overall suppression rate?</a:t>
            </a:r>
            <a:endParaRPr lang="en-US" sz="2800" dirty="0">
              <a:latin typeface="Garamond" charset="0"/>
              <a:ea typeface="MS PGothic" charset="0"/>
              <a:cs typeface="MS PGothic" charset="0"/>
            </a:endParaRPr>
          </a:p>
          <a:p>
            <a:endParaRPr lang="en-US" sz="2800" dirty="0"/>
          </a:p>
        </p:txBody>
      </p:sp>
    </p:spTree>
    <p:extLst>
      <p:ext uri="{BB962C8B-B14F-4D97-AF65-F5344CB8AC3E}">
        <p14:creationId xmlns:p14="http://schemas.microsoft.com/office/powerpoint/2010/main" val="35776707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Steps</a:t>
            </a:r>
            <a:endParaRPr lang="en-US" dirty="0"/>
          </a:p>
        </p:txBody>
      </p:sp>
      <p:sp>
        <p:nvSpPr>
          <p:cNvPr id="3" name="Content Placeholder 2"/>
          <p:cNvSpPr>
            <a:spLocks noGrp="1"/>
          </p:cNvSpPr>
          <p:nvPr>
            <p:ph idx="1"/>
          </p:nvPr>
        </p:nvSpPr>
        <p:spPr/>
        <p:txBody>
          <a:bodyPr/>
          <a:lstStyle/>
          <a:p>
            <a:r>
              <a:rPr lang="en-US" dirty="0"/>
              <a:t>Review performance measurement data, i.e., trend charts (every two months, quarterly, twice/year)</a:t>
            </a:r>
          </a:p>
          <a:p>
            <a:r>
              <a:rPr lang="en-US" dirty="0"/>
              <a:t>Ensure tested solutions or interventions are sustained</a:t>
            </a:r>
          </a:p>
          <a:p>
            <a:r>
              <a:rPr lang="en-US" dirty="0"/>
              <a:t>Determine the need to test additional solutions to further increase results</a:t>
            </a:r>
          </a:p>
          <a:p>
            <a:endParaRPr lang="en-US" dirty="0"/>
          </a:p>
        </p:txBody>
      </p:sp>
    </p:spTree>
    <p:extLst>
      <p:ext uri="{BB962C8B-B14F-4D97-AF65-F5344CB8AC3E}">
        <p14:creationId xmlns:p14="http://schemas.microsoft.com/office/powerpoint/2010/main" val="38024216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Check-in</a:t>
            </a:r>
            <a:endParaRPr lang="en-US" dirty="0"/>
          </a:p>
        </p:txBody>
      </p:sp>
      <p:sp>
        <p:nvSpPr>
          <p:cNvPr id="3" name="Content Placeholder 2"/>
          <p:cNvSpPr>
            <a:spLocks noGrp="1"/>
          </p:cNvSpPr>
          <p:nvPr>
            <p:ph idx="1"/>
          </p:nvPr>
        </p:nvSpPr>
        <p:spPr/>
        <p:txBody>
          <a:bodyPr>
            <a:normAutofit/>
          </a:bodyPr>
          <a:lstStyle/>
          <a:p>
            <a:pPr>
              <a:buFont typeface="Arial"/>
              <a:buChar char="•"/>
            </a:pPr>
            <a:r>
              <a:rPr lang="en-US" sz="3600" smtClean="0"/>
              <a:t>Discussion</a:t>
            </a:r>
            <a:endParaRPr lang="en-US" sz="3600" dirty="0" smtClean="0"/>
          </a:p>
          <a:p>
            <a:r>
              <a:rPr lang="en-US" sz="3600" dirty="0" smtClean="0"/>
              <a:t>Comments</a:t>
            </a:r>
          </a:p>
          <a:p>
            <a:pPr lvl="1"/>
            <a:r>
              <a:rPr lang="en-US" sz="3600" dirty="0" smtClean="0"/>
              <a:t>What went well</a:t>
            </a:r>
          </a:p>
          <a:p>
            <a:pPr lvl="1"/>
            <a:r>
              <a:rPr lang="en-US" sz="3600" dirty="0" smtClean="0"/>
              <a:t>What could be improved</a:t>
            </a:r>
            <a:endParaRPr lang="en-US" sz="3600" dirty="0"/>
          </a:p>
        </p:txBody>
      </p:sp>
    </p:spTree>
    <p:extLst>
      <p:ext uri="{BB962C8B-B14F-4D97-AF65-F5344CB8AC3E}">
        <p14:creationId xmlns:p14="http://schemas.microsoft.com/office/powerpoint/2010/main" val="29854987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Picture 1" descr="CartoonNeverGive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838200"/>
            <a:ext cx="4422775"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245545" y="1212054"/>
            <a:ext cx="4110578" cy="3747176"/>
          </a:xfrm>
        </p:spPr>
        <p:txBody>
          <a:bodyPr/>
          <a:lstStyle/>
          <a:p>
            <a:pPr algn="ctr"/>
            <a:r>
              <a:rPr lang="en-US" dirty="0" smtClean="0"/>
              <a:t>THANK YOU!</a:t>
            </a:r>
            <a:endParaRPr lang="en-US" dirty="0"/>
          </a:p>
        </p:txBody>
      </p:sp>
    </p:spTree>
    <p:extLst>
      <p:ext uri="{BB962C8B-B14F-4D97-AF65-F5344CB8AC3E}">
        <p14:creationId xmlns:p14="http://schemas.microsoft.com/office/powerpoint/2010/main" val="2910722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itle 1"/>
          <p:cNvSpPr>
            <a:spLocks noGrp="1"/>
          </p:cNvSpPr>
          <p:nvPr>
            <p:ph type="title" idx="4294967295"/>
          </p:nvPr>
        </p:nvSpPr>
        <p:spPr>
          <a:xfrm>
            <a:off x="762000" y="457200"/>
            <a:ext cx="7772400" cy="762000"/>
          </a:xfrm>
        </p:spPr>
        <p:txBody>
          <a:bodyPr/>
          <a:lstStyle/>
          <a:p>
            <a:pPr>
              <a:defRPr/>
            </a:pPr>
            <a:r>
              <a:rPr lang="en-US" altLang="en-US" sz="3300" dirty="0" smtClean="0"/>
              <a:t>First Things, First</a:t>
            </a:r>
            <a:r>
              <a:rPr lang="is-IS" altLang="en-US" sz="3300" dirty="0" smtClean="0"/>
              <a:t>…</a:t>
            </a:r>
            <a:endParaRPr lang="en-US" altLang="en-US" sz="3300" dirty="0" smtClean="0"/>
          </a:p>
        </p:txBody>
      </p:sp>
      <p:sp>
        <p:nvSpPr>
          <p:cNvPr id="314371" name="Content Placeholder 2"/>
          <p:cNvSpPr>
            <a:spLocks noGrp="1"/>
          </p:cNvSpPr>
          <p:nvPr>
            <p:ph idx="4294967295"/>
          </p:nvPr>
        </p:nvSpPr>
        <p:spPr>
          <a:xfrm>
            <a:off x="585850" y="1947159"/>
            <a:ext cx="7399113" cy="4191000"/>
          </a:xfrm>
        </p:spPr>
        <p:txBody>
          <a:bodyPr/>
          <a:lstStyle/>
          <a:p>
            <a:pPr marL="0" indent="0">
              <a:buFontTx/>
              <a:buNone/>
              <a:defRPr/>
            </a:pPr>
            <a:endParaRPr lang="en-US" sz="1400" dirty="0">
              <a:latin typeface="Garamond" charset="0"/>
              <a:ea typeface="MS PGothic" charset="0"/>
            </a:endParaRPr>
          </a:p>
          <a:p>
            <a:pPr marL="0" indent="0">
              <a:buFont typeface="Garamond" charset="0"/>
              <a:buAutoNum type="arabicPeriod"/>
              <a:defRPr/>
            </a:pPr>
            <a:r>
              <a:rPr lang="en-US" dirty="0">
                <a:latin typeface="Garamond" charset="0"/>
                <a:ea typeface="MS PGothic" charset="0"/>
              </a:rPr>
              <a:t>Your</a:t>
            </a:r>
            <a:r>
              <a:rPr lang="en-US" dirty="0">
                <a:solidFill>
                  <a:srgbClr val="FF0000"/>
                </a:solidFill>
                <a:latin typeface="Garamond" charset="0"/>
                <a:ea typeface="MS PGothic" charset="0"/>
              </a:rPr>
              <a:t> </a:t>
            </a:r>
            <a:r>
              <a:rPr lang="en-US" b="1" u="sng" dirty="0">
                <a:solidFill>
                  <a:srgbClr val="FF0000"/>
                </a:solidFill>
                <a:latin typeface="Garamond" charset="0"/>
                <a:ea typeface="MS PGothic" charset="0"/>
              </a:rPr>
              <a:t>Name</a:t>
            </a:r>
            <a:r>
              <a:rPr lang="en-US" dirty="0">
                <a:latin typeface="Garamond" charset="0"/>
                <a:ea typeface="MS PGothic" charset="0"/>
              </a:rPr>
              <a:t>    </a:t>
            </a:r>
          </a:p>
          <a:p>
            <a:pPr marL="0" indent="0">
              <a:buFont typeface="Garamond" charset="0"/>
              <a:buAutoNum type="arabicPeriod"/>
              <a:defRPr/>
            </a:pPr>
            <a:r>
              <a:rPr lang="en-US" dirty="0">
                <a:latin typeface="Garamond" charset="0"/>
                <a:ea typeface="MS PGothic" charset="0"/>
              </a:rPr>
              <a:t>Your </a:t>
            </a:r>
            <a:r>
              <a:rPr lang="en-US" b="1" u="sng" dirty="0" smtClean="0">
                <a:solidFill>
                  <a:srgbClr val="FF0000"/>
                </a:solidFill>
                <a:latin typeface="Garamond" charset="0"/>
                <a:ea typeface="MS PGothic" charset="0"/>
              </a:rPr>
              <a:t>Department</a:t>
            </a:r>
            <a:endParaRPr lang="en-US" b="1" u="sng" dirty="0">
              <a:solidFill>
                <a:srgbClr val="FF0000"/>
              </a:solidFill>
              <a:latin typeface="Garamond" charset="0"/>
              <a:ea typeface="MS PGothic" charset="0"/>
            </a:endParaRPr>
          </a:p>
          <a:p>
            <a:pPr marL="0" indent="0">
              <a:buFont typeface="Garamond" charset="0"/>
              <a:buAutoNum type="arabicPeriod"/>
              <a:defRPr/>
            </a:pPr>
            <a:r>
              <a:rPr lang="en-US" dirty="0">
                <a:latin typeface="Garamond" charset="0"/>
                <a:ea typeface="MS PGothic" charset="0"/>
              </a:rPr>
              <a:t>Your </a:t>
            </a:r>
            <a:r>
              <a:rPr lang="en-US" b="1" u="sng" dirty="0" smtClean="0">
                <a:solidFill>
                  <a:srgbClr val="FF0000"/>
                </a:solidFill>
                <a:latin typeface="Garamond" charset="0"/>
                <a:ea typeface="MS PGothic" charset="0"/>
              </a:rPr>
              <a:t>Role </a:t>
            </a:r>
          </a:p>
          <a:p>
            <a:pPr marL="0" indent="0">
              <a:buFont typeface="Garamond" charset="0"/>
              <a:buAutoNum type="arabicPeriod"/>
              <a:defRPr/>
            </a:pPr>
            <a:r>
              <a:rPr lang="en-US" b="1" u="sng" dirty="0">
                <a:solidFill>
                  <a:srgbClr val="FF0000"/>
                </a:solidFill>
                <a:latin typeface="Garamond" charset="0"/>
                <a:ea typeface="MS PGothic" charset="0"/>
              </a:rPr>
              <a:t> </a:t>
            </a:r>
            <a:r>
              <a:rPr lang="en-US" b="1" dirty="0" smtClean="0">
                <a:latin typeface="Garamond" charset="0"/>
                <a:ea typeface="MS PGothic" charset="0"/>
              </a:rPr>
              <a:t>What question or issue do you have for the group discussion?</a:t>
            </a:r>
            <a:endParaRPr lang="en-US" b="1" dirty="0" smtClean="0">
              <a:solidFill>
                <a:srgbClr val="FF0000"/>
              </a:solidFill>
              <a:latin typeface="Garamond" charset="0"/>
              <a:ea typeface="MS PGothic" charset="0"/>
            </a:endParaRPr>
          </a:p>
          <a:p>
            <a:pPr marL="0" indent="0">
              <a:buFont typeface="Garamond" charset="0"/>
              <a:buAutoNum type="arabicPeriod"/>
              <a:defRPr/>
            </a:pPr>
            <a:endParaRPr lang="en-US" b="1" u="sng" dirty="0">
              <a:solidFill>
                <a:srgbClr val="FF0000"/>
              </a:solidFill>
              <a:latin typeface="Garamond" charset="0"/>
              <a:ea typeface="MS PGothic" charset="0"/>
            </a:endParaRPr>
          </a:p>
          <a:p>
            <a:pPr marL="0" indent="0">
              <a:buNone/>
              <a:defRPr/>
            </a:pPr>
            <a:endParaRPr lang="en-US" b="1" u="sng" dirty="0">
              <a:solidFill>
                <a:srgbClr val="FF0000"/>
              </a:solidFill>
              <a:latin typeface="Garamond" charset="0"/>
              <a:ea typeface="MS PGothic" charset="0"/>
            </a:endParaRPr>
          </a:p>
        </p:txBody>
      </p:sp>
      <p:pic>
        <p:nvPicPr>
          <p:cNvPr id="9219" name="Picture 9" descr="http://www.imagefully.com/wp-content/uploads/2015/07/Hello-There-Calender-Picture.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290950" y="186307"/>
            <a:ext cx="4038600"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913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951537" cy="1143000"/>
          </a:xfrm>
        </p:spPr>
        <p:txBody>
          <a:bodyPr/>
          <a:lstStyle/>
          <a:p>
            <a:r>
              <a:rPr lang="en-US" b="1" dirty="0" smtClean="0">
                <a:latin typeface="Calibri" pitchFamily="34" charset="0"/>
              </a:rPr>
              <a:t>Quality Improvement (Module 4)</a:t>
            </a:r>
            <a:br>
              <a:rPr lang="en-US" b="1" dirty="0" smtClean="0">
                <a:latin typeface="Calibri" pitchFamily="34" charset="0"/>
              </a:rPr>
            </a:br>
            <a:r>
              <a:rPr lang="en-US" b="1" dirty="0" smtClean="0">
                <a:latin typeface="Calibri" pitchFamily="34" charset="0"/>
              </a:rPr>
              <a:t>HAB PCN#15-02.</a:t>
            </a:r>
            <a:endParaRPr lang="en-US" b="1" dirty="0">
              <a:latin typeface="Calibri" pitchFamily="34" charset="0"/>
            </a:endParaRPr>
          </a:p>
        </p:txBody>
      </p:sp>
      <p:sp>
        <p:nvSpPr>
          <p:cNvPr id="3" name="Content Placeholder 2"/>
          <p:cNvSpPr>
            <a:spLocks noGrp="1"/>
          </p:cNvSpPr>
          <p:nvPr>
            <p:ph idx="1"/>
          </p:nvPr>
        </p:nvSpPr>
        <p:spPr/>
        <p:txBody>
          <a:bodyPr/>
          <a:lstStyle/>
          <a:p>
            <a:r>
              <a:rPr lang="en-US" sz="2400" dirty="0" smtClean="0">
                <a:latin typeface="Calibri" pitchFamily="34" charset="0"/>
              </a:rPr>
              <a:t>The goal is to improve patient access, patient care, health outcomes &amp; patient satisfaction</a:t>
            </a:r>
          </a:p>
          <a:p>
            <a:r>
              <a:rPr lang="en-US" sz="2400" dirty="0" smtClean="0">
                <a:latin typeface="Calibri" pitchFamily="34" charset="0"/>
              </a:rPr>
              <a:t>Should be implemented in an organized, systemic fashion</a:t>
            </a:r>
          </a:p>
          <a:p>
            <a:r>
              <a:rPr lang="en-US" sz="2400" dirty="0" smtClean="0">
                <a:latin typeface="Calibri" pitchFamily="34" charset="0"/>
              </a:rPr>
              <a:t>Should use a defined methodology, e.g., IHI’s model for improvement, Lean, etc.</a:t>
            </a:r>
          </a:p>
          <a:p>
            <a:r>
              <a:rPr lang="en-US" sz="2400" dirty="0" smtClean="0">
                <a:latin typeface="Calibri" pitchFamily="34" charset="0"/>
              </a:rPr>
              <a:t>Must be documented – </a:t>
            </a:r>
            <a:r>
              <a:rPr lang="en-US" sz="2400" i="1" dirty="0" smtClean="0">
                <a:latin typeface="Calibri" pitchFamily="34" charset="0"/>
              </a:rPr>
              <a:t>“If it wasn’t documented, …”</a:t>
            </a:r>
          </a:p>
          <a:p>
            <a:r>
              <a:rPr lang="en-US" sz="2400" dirty="0" smtClean="0">
                <a:latin typeface="Calibri" pitchFamily="34" charset="0"/>
              </a:rPr>
              <a:t>Per the FAQs, recipient should be conducting a QI project for at least one service category at any given time.</a:t>
            </a:r>
            <a:endParaRPr lang="en-US" sz="2400" dirty="0">
              <a:latin typeface="Calibri" pitchFamily="34" charset="0"/>
            </a:endParaRPr>
          </a:p>
        </p:txBody>
      </p:sp>
    </p:spTree>
    <p:extLst>
      <p:ext uri="{BB962C8B-B14F-4D97-AF65-F5344CB8AC3E}">
        <p14:creationId xmlns:p14="http://schemas.microsoft.com/office/powerpoint/2010/main" val="499871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0D38E3A3-1D71-4543-A998-2FBEFF3D67E5}"/>
              </a:ext>
            </a:extLst>
          </p:cNvPr>
          <p:cNvSpPr txBox="1">
            <a:spLocks/>
          </p:cNvSpPr>
          <p:nvPr/>
        </p:nvSpPr>
        <p:spPr bwMode="auto">
          <a:xfrm>
            <a:off x="243708" y="2514600"/>
            <a:ext cx="8610600" cy="1295400"/>
          </a:xfrm>
          <a:prstGeom prst="rect">
            <a:avLst/>
          </a:prstGeom>
          <a:solidFill>
            <a:srgbClr val="C00000"/>
          </a:solidFill>
          <a:ln>
            <a:noFill/>
          </a:ln>
          <a:extLst/>
        </p:spPr>
        <p:txBody>
          <a:bodyPr anchor="ctr" anchorCtr="1"/>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indent="0" algn="ctr" eaLnBrk="1" hangingPunct="1">
              <a:buFontTx/>
              <a:buNone/>
              <a:defRPr/>
            </a:pPr>
            <a:r>
              <a:rPr lang="en-US" altLang="en-US" sz="4000" dirty="0" smtClean="0">
                <a:solidFill>
                  <a:schemeClr val="bg1"/>
                </a:solidFill>
              </a:rPr>
              <a:t>Principles of</a:t>
            </a:r>
          </a:p>
          <a:p>
            <a:pPr marL="0" indent="0" algn="ctr" eaLnBrk="1" hangingPunct="1">
              <a:buFontTx/>
              <a:buNone/>
              <a:defRPr/>
            </a:pPr>
            <a:r>
              <a:rPr lang="en-US" altLang="en-US" sz="4000" dirty="0" smtClean="0">
                <a:solidFill>
                  <a:schemeClr val="bg1"/>
                </a:solidFill>
              </a:rPr>
              <a:t>Quality Improvement</a:t>
            </a:r>
            <a:endParaRPr lang="en-US" altLang="en-US" sz="4000" dirty="0">
              <a:solidFill>
                <a:schemeClr val="bg1"/>
              </a:solidFill>
            </a:endParaRPr>
          </a:p>
        </p:txBody>
      </p:sp>
    </p:spTree>
    <p:extLst>
      <p:ext uri="{BB962C8B-B14F-4D97-AF65-F5344CB8AC3E}">
        <p14:creationId xmlns:p14="http://schemas.microsoft.com/office/powerpoint/2010/main" val="1436121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Number Placeholder 4"/>
          <p:cNvSpPr>
            <a:spLocks noGrp="1"/>
          </p:cNvSpPr>
          <p:nvPr>
            <p:ph type="sldNum" sz="quarter" idx="4294967295"/>
          </p:nvPr>
        </p:nvSpPr>
        <p:spPr bwMode="auto">
          <a:xfrm>
            <a:off x="152400" y="6553200"/>
            <a:ext cx="533400" cy="3048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F64EFB-B553-094F-A860-AE5BD3B7D46F}" type="slidenum">
              <a:rPr lang="en-US" sz="1800"/>
              <a:pPr eaLnBrk="1" hangingPunct="1"/>
              <a:t>9</a:t>
            </a:fld>
            <a:endParaRPr lang="en-US" sz="1800"/>
          </a:p>
        </p:txBody>
      </p:sp>
      <p:sp>
        <p:nvSpPr>
          <p:cNvPr id="11266" name="Rectangle 2"/>
          <p:cNvSpPr>
            <a:spLocks noGrp="1" noChangeArrowheads="1"/>
          </p:cNvSpPr>
          <p:nvPr>
            <p:ph type="title"/>
          </p:nvPr>
        </p:nvSpPr>
        <p:spPr/>
        <p:txBody>
          <a:bodyPr/>
          <a:lstStyle/>
          <a:p>
            <a:pPr eaLnBrk="1" hangingPunct="1"/>
            <a:r>
              <a:rPr lang="en-US" sz="4000" dirty="0">
                <a:latin typeface="Garamond"/>
                <a:ea typeface="ＭＳ Ｐゴシック" charset="0"/>
                <a:cs typeface="Garamond"/>
              </a:rPr>
              <a:t>What is Quality Improvement?</a:t>
            </a:r>
          </a:p>
        </p:txBody>
      </p:sp>
      <p:sp>
        <p:nvSpPr>
          <p:cNvPr id="11267" name="Rectangle 3"/>
          <p:cNvSpPr>
            <a:spLocks noGrp="1" noChangeArrowheads="1"/>
          </p:cNvSpPr>
          <p:nvPr>
            <p:ph type="body" idx="1"/>
          </p:nvPr>
        </p:nvSpPr>
        <p:spPr>
          <a:xfrm>
            <a:off x="228600" y="1219200"/>
            <a:ext cx="8915400" cy="4648200"/>
          </a:xfrm>
        </p:spPr>
        <p:txBody>
          <a:bodyPr/>
          <a:lstStyle/>
          <a:p>
            <a:pPr marL="0" indent="0" eaLnBrk="1" hangingPunct="1">
              <a:lnSpc>
                <a:spcPct val="150000"/>
              </a:lnSpc>
              <a:buNone/>
            </a:pPr>
            <a:r>
              <a:rPr lang="en-US" dirty="0">
                <a:latin typeface="Garamond"/>
                <a:ea typeface="ＭＳ Ｐゴシック" charset="0"/>
                <a:cs typeface="Garamond"/>
              </a:rPr>
              <a:t>Quality improvement</a:t>
            </a:r>
          </a:p>
          <a:p>
            <a:pPr marL="869950" lvl="1" indent="-469900" eaLnBrk="1" hangingPunct="1">
              <a:lnSpc>
                <a:spcPct val="150000"/>
              </a:lnSpc>
              <a:buFont typeface="Wingdings" charset="0"/>
              <a:buChar char="n"/>
            </a:pPr>
            <a:r>
              <a:rPr lang="en-US" dirty="0">
                <a:latin typeface="Garamond"/>
                <a:ea typeface="ＭＳ Ｐゴシック" charset="0"/>
                <a:cs typeface="Garamond"/>
              </a:rPr>
              <a:t>is an organizational approach </a:t>
            </a:r>
          </a:p>
          <a:p>
            <a:pPr marL="869950" lvl="1" indent="-469900" eaLnBrk="1" hangingPunct="1">
              <a:lnSpc>
                <a:spcPct val="150000"/>
              </a:lnSpc>
              <a:buFont typeface="Wingdings" charset="0"/>
              <a:buChar char="n"/>
            </a:pPr>
            <a:r>
              <a:rPr lang="en-US" dirty="0">
                <a:latin typeface="Garamond"/>
                <a:ea typeface="ＭＳ Ｐゴシック" charset="0"/>
                <a:cs typeface="Garamond"/>
              </a:rPr>
              <a:t>is a team-based, problem solving approach</a:t>
            </a:r>
          </a:p>
          <a:p>
            <a:pPr marL="869950" lvl="1" indent="-469900" eaLnBrk="1" hangingPunct="1">
              <a:lnSpc>
                <a:spcPct val="150000"/>
              </a:lnSpc>
              <a:buFont typeface="Wingdings" charset="0"/>
              <a:buChar char="n"/>
            </a:pPr>
            <a:r>
              <a:rPr lang="en-US" dirty="0">
                <a:latin typeface="Garamond"/>
                <a:ea typeface="ＭＳ Ｐゴシック" charset="0"/>
                <a:cs typeface="Garamond"/>
              </a:rPr>
              <a:t>uses a specified set of principles and methodologies</a:t>
            </a:r>
          </a:p>
          <a:p>
            <a:pPr marL="869950" lvl="1" indent="-469900" eaLnBrk="1" hangingPunct="1">
              <a:lnSpc>
                <a:spcPct val="150000"/>
              </a:lnSpc>
              <a:buFont typeface="Wingdings" charset="0"/>
              <a:buChar char="n"/>
            </a:pPr>
            <a:r>
              <a:rPr lang="en-US" dirty="0">
                <a:latin typeface="Garamond"/>
                <a:ea typeface="ＭＳ Ｐゴシック" charset="0"/>
                <a:cs typeface="Garamond"/>
              </a:rPr>
              <a:t>improves care</a:t>
            </a:r>
          </a:p>
          <a:p>
            <a:pPr marL="2184400" lvl="4" indent="-469900">
              <a:lnSpc>
                <a:spcPct val="150000"/>
              </a:lnSpc>
              <a:buFont typeface="Wingdings" charset="0"/>
              <a:buChar char="n"/>
            </a:pPr>
            <a:endParaRPr lang="en-US" sz="2800" dirty="0">
              <a:latin typeface="Arial" charset="0"/>
              <a:ea typeface="ＭＳ Ｐゴシック" charset="0"/>
              <a:cs typeface="ＭＳ Ｐゴシック" charset="0"/>
            </a:endParaRPr>
          </a:p>
        </p:txBody>
      </p:sp>
      <p:pic>
        <p:nvPicPr>
          <p:cNvPr id="5" name="Picture 6" descr="j0289379.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60804" y="3464054"/>
            <a:ext cx="2951308" cy="2865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15593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PPSNARRATION" val="64,-1035371010,C:\Documents and Settings\Owner\My Documents\Envisiontel\Customer Projects\NQC\Round 4\Module 02 adc rev 8.ppc"/>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QC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QC_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Default Theme.thmx</Template>
  <TotalTime>277</TotalTime>
  <Words>3066</Words>
  <Application>Microsoft Office PowerPoint</Application>
  <PresentationFormat>On-screen Show (4:3)</PresentationFormat>
  <Paragraphs>414</Paragraphs>
  <Slides>55</Slides>
  <Notes>15</Notes>
  <HiddenSlides>2</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3</vt:i4>
      </vt:variant>
      <vt:variant>
        <vt:lpstr>Slide Titles</vt:lpstr>
      </vt:variant>
      <vt:variant>
        <vt:i4>55</vt:i4>
      </vt:variant>
    </vt:vector>
  </HeadingPairs>
  <TitlesOfParts>
    <vt:vector size="76" baseType="lpstr">
      <vt:lpstr>ＭＳ 明朝</vt:lpstr>
      <vt:lpstr>ＭＳ Ｐゴシック</vt:lpstr>
      <vt:lpstr>ＭＳ Ｐゴシック</vt:lpstr>
      <vt:lpstr>Arial</vt:lpstr>
      <vt:lpstr>Calibri</vt:lpstr>
      <vt:lpstr>Cambria</vt:lpstr>
      <vt:lpstr>Candara</vt:lpstr>
      <vt:lpstr>Garamond</vt:lpstr>
      <vt:lpstr>Mangal</vt:lpstr>
      <vt:lpstr>Perpetua</vt:lpstr>
      <vt:lpstr>Tahoma</vt:lpstr>
      <vt:lpstr>Times</vt:lpstr>
      <vt:lpstr>Times New Roman</vt:lpstr>
      <vt:lpstr>TradeGothic</vt:lpstr>
      <vt:lpstr>Verdana</vt:lpstr>
      <vt:lpstr>Vladimir Script</vt:lpstr>
      <vt:lpstr>Wingdings</vt:lpstr>
      <vt:lpstr>Default Theme</vt:lpstr>
      <vt:lpstr>Visio</vt:lpstr>
      <vt:lpstr>Document</vt:lpstr>
      <vt:lpstr>Worksheet</vt:lpstr>
      <vt:lpstr> Quality Management 101 Series  Module 4  QI Project Steps and PDSA</vt:lpstr>
      <vt:lpstr>PowerPoint Presentation</vt:lpstr>
      <vt:lpstr>PowerPoint Presentation</vt:lpstr>
      <vt:lpstr>QM 101 Series</vt:lpstr>
      <vt:lpstr>PowerPoint Presentation</vt:lpstr>
      <vt:lpstr>First Things, First…</vt:lpstr>
      <vt:lpstr>Quality Improvement (Module 4) HAB PCN#15-02.</vt:lpstr>
      <vt:lpstr>PowerPoint Presentation</vt:lpstr>
      <vt:lpstr>What is Quality Improvement?</vt:lpstr>
      <vt:lpstr>Fundamental Concept</vt:lpstr>
      <vt:lpstr>Why we Focus on Processes</vt:lpstr>
      <vt:lpstr>Guiding Principles of Improvement and QI Tools Examples</vt:lpstr>
      <vt:lpstr>QI Project Team Management  </vt:lpstr>
      <vt:lpstr>QI Project Team: What is your role on your team?</vt:lpstr>
      <vt:lpstr>QI Project Team Management</vt:lpstr>
      <vt:lpstr>Improvement Project Framework:  DMAIC</vt:lpstr>
      <vt:lpstr>Problem Solving: Enhanced PDSA: “A3”</vt:lpstr>
      <vt:lpstr>Louisiana Statewide QM Group QI Project Storyboard Template</vt:lpstr>
      <vt:lpstr>Title Agency</vt:lpstr>
      <vt:lpstr>QI Project Background</vt:lpstr>
      <vt:lpstr>Measure(s)</vt:lpstr>
      <vt:lpstr>Example: Viral Suppression Measure</vt:lpstr>
      <vt:lpstr>Baseline Data</vt:lpstr>
      <vt:lpstr>Improvement Project Goal (s)</vt:lpstr>
      <vt:lpstr>AIM Statement</vt:lpstr>
      <vt:lpstr>Step 2:  Write an Improvement Goal</vt:lpstr>
      <vt:lpstr>Writing an Improvement Goal Statement (example)</vt:lpstr>
      <vt:lpstr>PowerPoint Presentation</vt:lpstr>
      <vt:lpstr>Analyze the Process and Root Cause Analysis</vt:lpstr>
      <vt:lpstr>PowerPoint Presentation</vt:lpstr>
      <vt:lpstr>PowerPoint Presentation</vt:lpstr>
      <vt:lpstr>RCA:  Flowchart </vt:lpstr>
      <vt:lpstr>The Diamond: Decision Point</vt:lpstr>
      <vt:lpstr>Crescent Care Start Initiative: Dr. Jason Halperin</vt:lpstr>
      <vt:lpstr>Driver Diagram</vt:lpstr>
      <vt:lpstr>PowerPoint Presentation</vt:lpstr>
      <vt:lpstr>Improve – Implementation of Changes PDSA </vt:lpstr>
      <vt:lpstr>The PDSA cycle for learning and improvement</vt:lpstr>
      <vt:lpstr>Repeated Use of Cycle</vt:lpstr>
      <vt:lpstr>Tips for PDSA Cycles</vt:lpstr>
      <vt:lpstr>Change Plan</vt:lpstr>
      <vt:lpstr>Planning Tool</vt:lpstr>
      <vt:lpstr>PowerPoint Presentation</vt:lpstr>
      <vt:lpstr>PowerPoint Presentation</vt:lpstr>
      <vt:lpstr>Team minutes contd</vt:lpstr>
      <vt:lpstr>PowerPoint Presentation</vt:lpstr>
      <vt:lpstr>Patient Goal Setting – Lawndale CHC, Chicago</vt:lpstr>
      <vt:lpstr>Do/Study</vt:lpstr>
      <vt:lpstr>Study</vt:lpstr>
      <vt:lpstr>Act</vt:lpstr>
      <vt:lpstr>Act contd</vt:lpstr>
      <vt:lpstr>Control or Sustaining Gains</vt:lpstr>
      <vt:lpstr>Control Steps</vt:lpstr>
      <vt:lpstr>Quick Check-in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Management 101 Series  Module 1  Overview Quality Improvement</dc:title>
  <dc:creator>Nanette</dc:creator>
  <cp:lastModifiedBy>Diona Walker</cp:lastModifiedBy>
  <cp:revision>34</cp:revision>
  <dcterms:created xsi:type="dcterms:W3CDTF">2018-04-09T13:03:02Z</dcterms:created>
  <dcterms:modified xsi:type="dcterms:W3CDTF">2018-09-06T12:14:42Z</dcterms:modified>
</cp:coreProperties>
</file>