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2"/>
  </p:notesMasterIdLst>
  <p:handoutMasterIdLst>
    <p:handoutMasterId r:id="rId53"/>
  </p:handoutMasterIdLst>
  <p:sldIdLst>
    <p:sldId id="256" r:id="rId2"/>
    <p:sldId id="268" r:id="rId3"/>
    <p:sldId id="408" r:id="rId4"/>
    <p:sldId id="266" r:id="rId5"/>
    <p:sldId id="269" r:id="rId6"/>
    <p:sldId id="423" r:id="rId7"/>
    <p:sldId id="270" r:id="rId8"/>
    <p:sldId id="426" r:id="rId9"/>
    <p:sldId id="427" r:id="rId10"/>
    <p:sldId id="411" r:id="rId11"/>
    <p:sldId id="424" r:id="rId12"/>
    <p:sldId id="430" r:id="rId13"/>
    <p:sldId id="431" r:id="rId14"/>
    <p:sldId id="421" r:id="rId15"/>
    <p:sldId id="429" r:id="rId16"/>
    <p:sldId id="418" r:id="rId17"/>
    <p:sldId id="425" r:id="rId18"/>
    <p:sldId id="420" r:id="rId19"/>
    <p:sldId id="433" r:id="rId20"/>
    <p:sldId id="435" r:id="rId21"/>
    <p:sldId id="436" r:id="rId22"/>
    <p:sldId id="437" r:id="rId23"/>
    <p:sldId id="441" r:id="rId24"/>
    <p:sldId id="443" r:id="rId25"/>
    <p:sldId id="442" r:id="rId26"/>
    <p:sldId id="444" r:id="rId27"/>
    <p:sldId id="445" r:id="rId28"/>
    <p:sldId id="457" r:id="rId29"/>
    <p:sldId id="447" r:id="rId30"/>
    <p:sldId id="448" r:id="rId31"/>
    <p:sldId id="449" r:id="rId32"/>
    <p:sldId id="450" r:id="rId33"/>
    <p:sldId id="451" r:id="rId34"/>
    <p:sldId id="452" r:id="rId35"/>
    <p:sldId id="456" r:id="rId36"/>
    <p:sldId id="461" r:id="rId37"/>
    <p:sldId id="462" r:id="rId38"/>
    <p:sldId id="463" r:id="rId39"/>
    <p:sldId id="464" r:id="rId40"/>
    <p:sldId id="465" r:id="rId41"/>
    <p:sldId id="474" r:id="rId42"/>
    <p:sldId id="475" r:id="rId43"/>
    <p:sldId id="467" r:id="rId44"/>
    <p:sldId id="468" r:id="rId45"/>
    <p:sldId id="478" r:id="rId46"/>
    <p:sldId id="476" r:id="rId47"/>
    <p:sldId id="349" r:id="rId48"/>
    <p:sldId id="416" r:id="rId49"/>
    <p:sldId id="401" r:id="rId50"/>
    <p:sldId id="31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ette" initials="" lastIdx="0" clrIdx="0"/>
  <p:cmAuthor id="1" name="Diona Walker" initials="DW" lastIdx="3" clrIdx="1">
    <p:extLst>
      <p:ext uri="{19B8F6BF-5375-455C-9EA6-DF929625EA0E}">
        <p15:presenceInfo xmlns:p15="http://schemas.microsoft.com/office/powerpoint/2012/main" userId="S-1-5-21-910244908-434996839-716453152-19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nanette:Documents:Nanette.Personal:Magnani%20Associates:2017.2018:GOCARE%20:GOCARE%20QI%20webinar%20team%20trainings:Session%206.:GOCARE.Targeted%20Performance%20Measures%20for%202017-2018-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zh-fs2\users$\dralexander\Data%20Analyst\Performance%20Measures%20Spreadsheets\Total%20VLS%20Trend_5.22.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b="1">
                <a:solidFill>
                  <a:sysClr val="windowText" lastClr="000000"/>
                </a:solidFill>
                <a:latin typeface="Arial" panose="020B0604020202020204" pitchFamily="34" charset="0"/>
                <a:cs typeface="Arial" panose="020B0604020202020204" pitchFamily="34" charset="0"/>
              </a:rPr>
              <a:t>GO CARE TARGETED PERFORMANCE MEASURES FOR 2017/2018</a:t>
            </a:r>
          </a:p>
        </c:rich>
      </c:tx>
      <c:overlay val="0"/>
      <c:spPr>
        <a:noFill/>
        <a:ln>
          <a:noFill/>
        </a:ln>
        <a:effectLst/>
      </c:spPr>
    </c:title>
    <c:autoTitleDeleted val="0"/>
    <c:plotArea>
      <c:layout>
        <c:manualLayout>
          <c:layoutTarget val="inner"/>
          <c:xMode val="edge"/>
          <c:yMode val="edge"/>
          <c:x val="5.8844396667562499E-2"/>
          <c:y val="8.6287092162260201E-2"/>
          <c:w val="0.93148078473528595"/>
          <c:h val="0.79773262488530405"/>
        </c:manualLayout>
      </c:layout>
      <c:lineChart>
        <c:grouping val="standard"/>
        <c:varyColors val="0"/>
        <c:ser>
          <c:idx val="0"/>
          <c:order val="0"/>
          <c:tx>
            <c:strRef>
              <c:f>Sheet1!$A$2</c:f>
              <c:strCache>
                <c:ptCount val="1"/>
                <c:pt idx="0">
                  <c:v>Viral Load Suppression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Sheet1!$B$1:$M$1</c:f>
              <c:strCache>
                <c:ptCount val="12"/>
                <c:pt idx="0">
                  <c:v>Apr 17</c:v>
                </c:pt>
                <c:pt idx="1">
                  <c:v>May 17</c:v>
                </c:pt>
                <c:pt idx="2">
                  <c:v>Jun 17</c:v>
                </c:pt>
                <c:pt idx="3">
                  <c:v>Jul 17</c:v>
                </c:pt>
                <c:pt idx="4">
                  <c:v>Aug 17</c:v>
                </c:pt>
                <c:pt idx="5">
                  <c:v>Sep 17</c:v>
                </c:pt>
                <c:pt idx="6">
                  <c:v>Oct 17</c:v>
                </c:pt>
                <c:pt idx="7">
                  <c:v>Nov 17</c:v>
                </c:pt>
                <c:pt idx="8">
                  <c:v>Dec 17</c:v>
                </c:pt>
                <c:pt idx="9">
                  <c:v>Jan 18</c:v>
                </c:pt>
                <c:pt idx="10">
                  <c:v>Feb 18</c:v>
                </c:pt>
                <c:pt idx="11">
                  <c:v>Mar 18</c:v>
                </c:pt>
              </c:strCache>
            </c:strRef>
          </c:cat>
          <c:val>
            <c:numRef>
              <c:f>Sheet1!$B$2:$M$2</c:f>
              <c:numCache>
                <c:formatCode>0.00%</c:formatCode>
                <c:ptCount val="12"/>
                <c:pt idx="0">
                  <c:v>0.76559999999999995</c:v>
                </c:pt>
                <c:pt idx="1">
                  <c:v>0.77780000000000005</c:v>
                </c:pt>
                <c:pt idx="2">
                  <c:v>0.75660000000000005</c:v>
                </c:pt>
                <c:pt idx="3">
                  <c:v>0.80530000000000002</c:v>
                </c:pt>
                <c:pt idx="4">
                  <c:v>0.80879999999999996</c:v>
                </c:pt>
                <c:pt idx="5">
                  <c:v>0.82789999999999997</c:v>
                </c:pt>
                <c:pt idx="6">
                  <c:v>0.82940000000000003</c:v>
                </c:pt>
                <c:pt idx="7">
                  <c:v>0.83240000000000003</c:v>
                </c:pt>
                <c:pt idx="8">
                  <c:v>0.83330000000000004</c:v>
                </c:pt>
                <c:pt idx="9">
                  <c:v>0.85960000000000003</c:v>
                </c:pt>
                <c:pt idx="10">
                  <c:v>0.85629999999999995</c:v>
                </c:pt>
                <c:pt idx="11">
                  <c:v>0.86829999999999996</c:v>
                </c:pt>
              </c:numCache>
            </c:numRef>
          </c:val>
          <c:smooth val="0"/>
          <c:extLst xmlns:c16r2="http://schemas.microsoft.com/office/drawing/2015/06/chart">
            <c:ext xmlns:c16="http://schemas.microsoft.com/office/drawing/2014/chart" uri="{C3380CC4-5D6E-409C-BE32-E72D297353CC}">
              <c16:uniqueId val="{00000000-058A-4B88-BACD-2E7102355BBC}"/>
            </c:ext>
          </c:extLst>
        </c:ser>
        <c:ser>
          <c:idx val="1"/>
          <c:order val="1"/>
          <c:tx>
            <c:strRef>
              <c:f>Sheet1!$A$3</c:f>
              <c:strCache>
                <c:ptCount val="1"/>
                <c:pt idx="0">
                  <c:v>Cervical Cancer Screening</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Sheet1!$B$1:$M$1</c:f>
              <c:strCache>
                <c:ptCount val="12"/>
                <c:pt idx="0">
                  <c:v>Apr 17</c:v>
                </c:pt>
                <c:pt idx="1">
                  <c:v>May 17</c:v>
                </c:pt>
                <c:pt idx="2">
                  <c:v>Jun 17</c:v>
                </c:pt>
                <c:pt idx="3">
                  <c:v>Jul 17</c:v>
                </c:pt>
                <c:pt idx="4">
                  <c:v>Aug 17</c:v>
                </c:pt>
                <c:pt idx="5">
                  <c:v>Sep 17</c:v>
                </c:pt>
                <c:pt idx="6">
                  <c:v>Oct 17</c:v>
                </c:pt>
                <c:pt idx="7">
                  <c:v>Nov 17</c:v>
                </c:pt>
                <c:pt idx="8">
                  <c:v>Dec 17</c:v>
                </c:pt>
                <c:pt idx="9">
                  <c:v>Jan 18</c:v>
                </c:pt>
                <c:pt idx="10">
                  <c:v>Feb 18</c:v>
                </c:pt>
                <c:pt idx="11">
                  <c:v>Mar 18</c:v>
                </c:pt>
              </c:strCache>
            </c:strRef>
          </c:cat>
          <c:val>
            <c:numRef>
              <c:f>Sheet1!$B$3:$M$3</c:f>
              <c:numCache>
                <c:formatCode>0.00%</c:formatCode>
                <c:ptCount val="12"/>
                <c:pt idx="0">
                  <c:v>0.2162</c:v>
                </c:pt>
                <c:pt idx="1">
                  <c:v>0.22220000000000001</c:v>
                </c:pt>
                <c:pt idx="2">
                  <c:v>0.29170000000000001</c:v>
                </c:pt>
                <c:pt idx="3">
                  <c:v>0.35210000000000002</c:v>
                </c:pt>
                <c:pt idx="4">
                  <c:v>0.37680000000000002</c:v>
                </c:pt>
                <c:pt idx="5">
                  <c:v>0.5161</c:v>
                </c:pt>
                <c:pt idx="6">
                  <c:v>0.54690000000000005</c:v>
                </c:pt>
                <c:pt idx="7">
                  <c:v>0.65</c:v>
                </c:pt>
                <c:pt idx="8">
                  <c:v>0.6774</c:v>
                </c:pt>
                <c:pt idx="9">
                  <c:v>0.6885</c:v>
                </c:pt>
                <c:pt idx="10">
                  <c:v>0.5968</c:v>
                </c:pt>
                <c:pt idx="11">
                  <c:v>0.60660000000000003</c:v>
                </c:pt>
              </c:numCache>
            </c:numRef>
          </c:val>
          <c:smooth val="0"/>
          <c:extLst xmlns:c16r2="http://schemas.microsoft.com/office/drawing/2015/06/chart">
            <c:ext xmlns:c16="http://schemas.microsoft.com/office/drawing/2014/chart" uri="{C3380CC4-5D6E-409C-BE32-E72D297353CC}">
              <c16:uniqueId val="{00000001-058A-4B88-BACD-2E7102355BBC}"/>
            </c:ext>
          </c:extLst>
        </c:ser>
        <c:ser>
          <c:idx val="2"/>
          <c:order val="2"/>
          <c:tx>
            <c:strRef>
              <c:f>Sheet1!$A$4</c:f>
              <c:strCache>
                <c:ptCount val="1"/>
                <c:pt idx="0">
                  <c:v>Oral Health Exam</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Sheet1!$B$1:$M$1</c:f>
              <c:strCache>
                <c:ptCount val="12"/>
                <c:pt idx="0">
                  <c:v>Apr 17</c:v>
                </c:pt>
                <c:pt idx="1">
                  <c:v>May 17</c:v>
                </c:pt>
                <c:pt idx="2">
                  <c:v>Jun 17</c:v>
                </c:pt>
                <c:pt idx="3">
                  <c:v>Jul 17</c:v>
                </c:pt>
                <c:pt idx="4">
                  <c:v>Aug 17</c:v>
                </c:pt>
                <c:pt idx="5">
                  <c:v>Sep 17</c:v>
                </c:pt>
                <c:pt idx="6">
                  <c:v>Oct 17</c:v>
                </c:pt>
                <c:pt idx="7">
                  <c:v>Nov 17</c:v>
                </c:pt>
                <c:pt idx="8">
                  <c:v>Dec 17</c:v>
                </c:pt>
                <c:pt idx="9">
                  <c:v>Jan 18</c:v>
                </c:pt>
                <c:pt idx="10">
                  <c:v>Feb 18</c:v>
                </c:pt>
                <c:pt idx="11">
                  <c:v>Mar 18</c:v>
                </c:pt>
              </c:strCache>
            </c:strRef>
          </c:cat>
          <c:val>
            <c:numRef>
              <c:f>Sheet1!$B$4:$M$4</c:f>
              <c:numCache>
                <c:formatCode>0.00%</c:formatCode>
                <c:ptCount val="12"/>
                <c:pt idx="0">
                  <c:v>0.2</c:v>
                </c:pt>
                <c:pt idx="1">
                  <c:v>0.15820000000000001</c:v>
                </c:pt>
                <c:pt idx="2">
                  <c:v>0.13489999999999999</c:v>
                </c:pt>
                <c:pt idx="3">
                  <c:v>0.15629999999999999</c:v>
                </c:pt>
                <c:pt idx="4">
                  <c:v>0.18240000000000001</c:v>
                </c:pt>
                <c:pt idx="5">
                  <c:v>0.18990000000000001</c:v>
                </c:pt>
                <c:pt idx="6">
                  <c:v>0.1948</c:v>
                </c:pt>
                <c:pt idx="7">
                  <c:v>0.19409999999999999</c:v>
                </c:pt>
                <c:pt idx="8">
                  <c:v>0.2011</c:v>
                </c:pt>
                <c:pt idx="9">
                  <c:v>0.22059999999999999</c:v>
                </c:pt>
                <c:pt idx="10">
                  <c:v>0.24510000000000001</c:v>
                </c:pt>
                <c:pt idx="11">
                  <c:v>0.25769999999999998</c:v>
                </c:pt>
              </c:numCache>
            </c:numRef>
          </c:val>
          <c:smooth val="0"/>
          <c:extLst xmlns:c16r2="http://schemas.microsoft.com/office/drawing/2015/06/chart">
            <c:ext xmlns:c16="http://schemas.microsoft.com/office/drawing/2014/chart" uri="{C3380CC4-5D6E-409C-BE32-E72D297353CC}">
              <c16:uniqueId val="{00000002-058A-4B88-BACD-2E7102355BBC}"/>
            </c:ext>
          </c:extLst>
        </c:ser>
        <c:ser>
          <c:idx val="3"/>
          <c:order val="3"/>
          <c:tx>
            <c:strRef>
              <c:f>Sheet1!$A$5</c:f>
              <c:strCache>
                <c:ptCount val="1"/>
                <c:pt idx="0">
                  <c:v>Syphilis Screening</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Sheet1!$B$1:$M$1</c:f>
              <c:strCache>
                <c:ptCount val="12"/>
                <c:pt idx="0">
                  <c:v>Apr 17</c:v>
                </c:pt>
                <c:pt idx="1">
                  <c:v>May 17</c:v>
                </c:pt>
                <c:pt idx="2">
                  <c:v>Jun 17</c:v>
                </c:pt>
                <c:pt idx="3">
                  <c:v>Jul 17</c:v>
                </c:pt>
                <c:pt idx="4">
                  <c:v>Aug 17</c:v>
                </c:pt>
                <c:pt idx="5">
                  <c:v>Sep 17</c:v>
                </c:pt>
                <c:pt idx="6">
                  <c:v>Oct 17</c:v>
                </c:pt>
                <c:pt idx="7">
                  <c:v>Nov 17</c:v>
                </c:pt>
                <c:pt idx="8">
                  <c:v>Dec 17</c:v>
                </c:pt>
                <c:pt idx="9">
                  <c:v>Jan 18</c:v>
                </c:pt>
                <c:pt idx="10">
                  <c:v>Feb 18</c:v>
                </c:pt>
                <c:pt idx="11">
                  <c:v>Mar 18</c:v>
                </c:pt>
              </c:strCache>
            </c:strRef>
          </c:cat>
          <c:val>
            <c:numRef>
              <c:f>Sheet1!$B$5:$M$5</c:f>
              <c:numCache>
                <c:formatCode>0.00%</c:formatCode>
                <c:ptCount val="12"/>
                <c:pt idx="0">
                  <c:v>0.73129999999999995</c:v>
                </c:pt>
                <c:pt idx="1">
                  <c:v>0.79820000000000002</c:v>
                </c:pt>
                <c:pt idx="2">
                  <c:v>0.82350000000000001</c:v>
                </c:pt>
                <c:pt idx="3">
                  <c:v>0.84019999999999995</c:v>
                </c:pt>
                <c:pt idx="4">
                  <c:v>0.85840000000000005</c:v>
                </c:pt>
                <c:pt idx="5">
                  <c:v>0.878</c:v>
                </c:pt>
                <c:pt idx="6">
                  <c:v>0.87570000000000003</c:v>
                </c:pt>
                <c:pt idx="7">
                  <c:v>0.88759999999999994</c:v>
                </c:pt>
                <c:pt idx="8">
                  <c:v>0.8931</c:v>
                </c:pt>
                <c:pt idx="9">
                  <c:v>0.86209999999999998</c:v>
                </c:pt>
                <c:pt idx="10">
                  <c:v>0.83620000000000005</c:v>
                </c:pt>
                <c:pt idx="11">
                  <c:v>0.83709999999999996</c:v>
                </c:pt>
              </c:numCache>
            </c:numRef>
          </c:val>
          <c:smooth val="0"/>
          <c:extLst xmlns:c16r2="http://schemas.microsoft.com/office/drawing/2015/06/chart">
            <c:ext xmlns:c16="http://schemas.microsoft.com/office/drawing/2014/chart" uri="{C3380CC4-5D6E-409C-BE32-E72D297353CC}">
              <c16:uniqueId val="{00000003-058A-4B88-BACD-2E7102355BBC}"/>
            </c:ext>
          </c:extLst>
        </c:ser>
        <c:dLbls>
          <c:showLegendKey val="0"/>
          <c:showVal val="0"/>
          <c:showCatName val="0"/>
          <c:showSerName val="0"/>
          <c:showPercent val="0"/>
          <c:showBubbleSize val="0"/>
        </c:dLbls>
        <c:marker val="1"/>
        <c:smooth val="0"/>
        <c:axId val="143195576"/>
        <c:axId val="143144904"/>
      </c:lineChart>
      <c:catAx>
        <c:axId val="143195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43144904"/>
        <c:crosses val="autoZero"/>
        <c:auto val="1"/>
        <c:lblAlgn val="ctr"/>
        <c:lblOffset val="100"/>
        <c:noMultiLvlLbl val="0"/>
      </c:catAx>
      <c:valAx>
        <c:axId val="14314490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43195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solidFill>
                  <a:srgbClr val="C00000"/>
                </a:solidFill>
              </a:rPr>
              <a:t>Zufall</a:t>
            </a:r>
            <a:r>
              <a:rPr lang="en-US" dirty="0">
                <a:solidFill>
                  <a:srgbClr val="C00000"/>
                </a:solidFill>
              </a:rPr>
              <a:t> Viral Load Suppression</a:t>
            </a:r>
          </a:p>
        </c:rich>
      </c:tx>
      <c:overlay val="0"/>
    </c:title>
    <c:autoTitleDeleted val="0"/>
    <c:plotArea>
      <c:layout/>
      <c:barChart>
        <c:barDir val="col"/>
        <c:grouping val="clustered"/>
        <c:varyColors val="0"/>
        <c:ser>
          <c:idx val="0"/>
          <c:order val="0"/>
          <c:tx>
            <c:strRef>
              <c:f>'VLS Trend'!$E$3</c:f>
              <c:strCache>
                <c:ptCount val="1"/>
                <c:pt idx="0">
                  <c:v>Patients Suppressed</c:v>
                </c:pt>
              </c:strCache>
            </c:strRef>
          </c:tx>
          <c:invertIfNegative val="0"/>
          <c:cat>
            <c:strRef>
              <c:f>'VLS Trend'!$D$4:$D$27</c:f>
              <c:strCache>
                <c:ptCount val="24"/>
                <c:pt idx="0">
                  <c:v>Aug-16</c:v>
                </c:pt>
                <c:pt idx="1">
                  <c:v>Sep-16</c:v>
                </c:pt>
                <c:pt idx="2">
                  <c:v>Oct-16</c:v>
                </c:pt>
                <c:pt idx="3">
                  <c:v>Nov-16</c:v>
                </c:pt>
                <c:pt idx="4">
                  <c:v>Dec-16</c:v>
                </c:pt>
                <c:pt idx="5">
                  <c:v>Jan-17</c:v>
                </c:pt>
                <c:pt idx="6">
                  <c:v>Feb-17</c:v>
                </c:pt>
                <c:pt idx="7">
                  <c:v>Mar-17</c:v>
                </c:pt>
                <c:pt idx="8">
                  <c:v>Apr-17</c:v>
                </c:pt>
                <c:pt idx="9">
                  <c:v>May-17</c:v>
                </c:pt>
                <c:pt idx="10">
                  <c:v>Jun-17</c:v>
                </c:pt>
                <c:pt idx="11">
                  <c:v>Jul-17</c:v>
                </c:pt>
                <c:pt idx="12">
                  <c:v>Aug-17</c:v>
                </c:pt>
                <c:pt idx="13">
                  <c:v>Sep-17</c:v>
                </c:pt>
                <c:pt idx="14">
                  <c:v>Oct-17</c:v>
                </c:pt>
                <c:pt idx="15">
                  <c:v>Nov-17</c:v>
                </c:pt>
                <c:pt idx="16">
                  <c:v>Dec-17</c:v>
                </c:pt>
                <c:pt idx="17">
                  <c:v>Jan-18</c:v>
                </c:pt>
                <c:pt idx="18">
                  <c:v>Feb-18</c:v>
                </c:pt>
                <c:pt idx="19">
                  <c:v>Mar-18</c:v>
                </c:pt>
                <c:pt idx="20">
                  <c:v>Apr-18</c:v>
                </c:pt>
                <c:pt idx="21">
                  <c:v>May-18</c:v>
                </c:pt>
                <c:pt idx="23">
                  <c:v>Projected</c:v>
                </c:pt>
              </c:strCache>
            </c:strRef>
          </c:cat>
          <c:val>
            <c:numRef>
              <c:f>'VLS Trend'!$E$4:$E$27</c:f>
              <c:numCache>
                <c:formatCode>General</c:formatCode>
                <c:ptCount val="24"/>
                <c:pt idx="0">
                  <c:v>114</c:v>
                </c:pt>
                <c:pt idx="1">
                  <c:v>120</c:v>
                </c:pt>
                <c:pt idx="2">
                  <c:v>126</c:v>
                </c:pt>
                <c:pt idx="3">
                  <c:v>128</c:v>
                </c:pt>
                <c:pt idx="4">
                  <c:v>111</c:v>
                </c:pt>
                <c:pt idx="5">
                  <c:v>109</c:v>
                </c:pt>
                <c:pt idx="6">
                  <c:v>127</c:v>
                </c:pt>
                <c:pt idx="7">
                  <c:v>121</c:v>
                </c:pt>
                <c:pt idx="8">
                  <c:v>125</c:v>
                </c:pt>
                <c:pt idx="9">
                  <c:v>130</c:v>
                </c:pt>
                <c:pt idx="10">
                  <c:v>128</c:v>
                </c:pt>
                <c:pt idx="11">
                  <c:v>128</c:v>
                </c:pt>
                <c:pt idx="12">
                  <c:v>134</c:v>
                </c:pt>
                <c:pt idx="13">
                  <c:v>139</c:v>
                </c:pt>
                <c:pt idx="14">
                  <c:v>148</c:v>
                </c:pt>
                <c:pt idx="15">
                  <c:v>143</c:v>
                </c:pt>
                <c:pt idx="16">
                  <c:v>144</c:v>
                </c:pt>
                <c:pt idx="17">
                  <c:v>147</c:v>
                </c:pt>
                <c:pt idx="18">
                  <c:v>148</c:v>
                </c:pt>
                <c:pt idx="19">
                  <c:v>149</c:v>
                </c:pt>
                <c:pt idx="20">
                  <c:v>146</c:v>
                </c:pt>
                <c:pt idx="21" formatCode="0">
                  <c:v>145</c:v>
                </c:pt>
              </c:numCache>
            </c:numRef>
          </c:val>
        </c:ser>
        <c:ser>
          <c:idx val="1"/>
          <c:order val="1"/>
          <c:tx>
            <c:strRef>
              <c:f>'VLS Trend'!$F$3</c:f>
              <c:strCache>
                <c:ptCount val="1"/>
                <c:pt idx="0">
                  <c:v>Total Patients</c:v>
                </c:pt>
              </c:strCache>
            </c:strRef>
          </c:tx>
          <c:invertIfNegative val="0"/>
          <c:cat>
            <c:strRef>
              <c:f>'VLS Trend'!$D$4:$D$27</c:f>
              <c:strCache>
                <c:ptCount val="24"/>
                <c:pt idx="0">
                  <c:v>Aug-16</c:v>
                </c:pt>
                <c:pt idx="1">
                  <c:v>Sep-16</c:v>
                </c:pt>
                <c:pt idx="2">
                  <c:v>Oct-16</c:v>
                </c:pt>
                <c:pt idx="3">
                  <c:v>Nov-16</c:v>
                </c:pt>
                <c:pt idx="4">
                  <c:v>Dec-16</c:v>
                </c:pt>
                <c:pt idx="5">
                  <c:v>Jan-17</c:v>
                </c:pt>
                <c:pt idx="6">
                  <c:v>Feb-17</c:v>
                </c:pt>
                <c:pt idx="7">
                  <c:v>Mar-17</c:v>
                </c:pt>
                <c:pt idx="8">
                  <c:v>Apr-17</c:v>
                </c:pt>
                <c:pt idx="9">
                  <c:v>May-17</c:v>
                </c:pt>
                <c:pt idx="10">
                  <c:v>Jun-17</c:v>
                </c:pt>
                <c:pt idx="11">
                  <c:v>Jul-17</c:v>
                </c:pt>
                <c:pt idx="12">
                  <c:v>Aug-17</c:v>
                </c:pt>
                <c:pt idx="13">
                  <c:v>Sep-17</c:v>
                </c:pt>
                <c:pt idx="14">
                  <c:v>Oct-17</c:v>
                </c:pt>
                <c:pt idx="15">
                  <c:v>Nov-17</c:v>
                </c:pt>
                <c:pt idx="16">
                  <c:v>Dec-17</c:v>
                </c:pt>
                <c:pt idx="17">
                  <c:v>Jan-18</c:v>
                </c:pt>
                <c:pt idx="18">
                  <c:v>Feb-18</c:v>
                </c:pt>
                <c:pt idx="19">
                  <c:v>Mar-18</c:v>
                </c:pt>
                <c:pt idx="20">
                  <c:v>Apr-18</c:v>
                </c:pt>
                <c:pt idx="21">
                  <c:v>May-18</c:v>
                </c:pt>
                <c:pt idx="23">
                  <c:v>Projected</c:v>
                </c:pt>
              </c:strCache>
            </c:strRef>
          </c:cat>
          <c:val>
            <c:numRef>
              <c:f>'VLS Trend'!$F$4:$F$27</c:f>
              <c:numCache>
                <c:formatCode>General</c:formatCode>
                <c:ptCount val="24"/>
                <c:pt idx="0">
                  <c:v>132</c:v>
                </c:pt>
                <c:pt idx="1">
                  <c:v>133</c:v>
                </c:pt>
                <c:pt idx="2">
                  <c:v>133</c:v>
                </c:pt>
                <c:pt idx="3">
                  <c:v>146</c:v>
                </c:pt>
                <c:pt idx="4">
                  <c:v>127</c:v>
                </c:pt>
                <c:pt idx="5">
                  <c:v>133</c:v>
                </c:pt>
                <c:pt idx="6">
                  <c:v>145</c:v>
                </c:pt>
                <c:pt idx="7">
                  <c:v>144</c:v>
                </c:pt>
                <c:pt idx="8">
                  <c:v>145</c:v>
                </c:pt>
                <c:pt idx="9">
                  <c:v>150</c:v>
                </c:pt>
                <c:pt idx="10">
                  <c:v>147</c:v>
                </c:pt>
                <c:pt idx="11">
                  <c:v>142</c:v>
                </c:pt>
                <c:pt idx="12">
                  <c:v>153</c:v>
                </c:pt>
                <c:pt idx="13">
                  <c:v>154</c:v>
                </c:pt>
                <c:pt idx="14">
                  <c:v>155</c:v>
                </c:pt>
                <c:pt idx="15">
                  <c:v>154</c:v>
                </c:pt>
                <c:pt idx="16">
                  <c:v>154</c:v>
                </c:pt>
                <c:pt idx="17">
                  <c:v>158</c:v>
                </c:pt>
                <c:pt idx="18">
                  <c:v>155</c:v>
                </c:pt>
                <c:pt idx="19">
                  <c:v>159</c:v>
                </c:pt>
                <c:pt idx="20">
                  <c:v>155</c:v>
                </c:pt>
                <c:pt idx="21" formatCode="0">
                  <c:v>154</c:v>
                </c:pt>
              </c:numCache>
            </c:numRef>
          </c:val>
        </c:ser>
        <c:dLbls>
          <c:showLegendKey val="0"/>
          <c:showVal val="0"/>
          <c:showCatName val="0"/>
          <c:showSerName val="0"/>
          <c:showPercent val="0"/>
          <c:showBubbleSize val="0"/>
        </c:dLbls>
        <c:gapWidth val="150"/>
        <c:axId val="142737200"/>
        <c:axId val="142737592"/>
      </c:barChart>
      <c:lineChart>
        <c:grouping val="standard"/>
        <c:varyColors val="0"/>
        <c:ser>
          <c:idx val="2"/>
          <c:order val="2"/>
          <c:tx>
            <c:strRef>
              <c:f>'VLS Trend'!$G$3</c:f>
              <c:strCache>
                <c:ptCount val="1"/>
                <c:pt idx="0">
                  <c:v>Percentage</c:v>
                </c:pt>
              </c:strCache>
            </c:strRef>
          </c:tx>
          <c:marker>
            <c:symbol val="none"/>
          </c:marker>
          <c:trendline>
            <c:spPr>
              <a:ln>
                <a:prstDash val="sysDash"/>
                <a:tailEnd type="stealth"/>
              </a:ln>
            </c:spPr>
            <c:trendlineType val="linear"/>
            <c:forward val="0.5"/>
            <c:dispRSqr val="0"/>
            <c:dispEq val="0"/>
          </c:trendline>
          <c:cat>
            <c:strRef>
              <c:f>'VLS Trend'!$D$4:$D$27</c:f>
              <c:strCache>
                <c:ptCount val="24"/>
                <c:pt idx="0">
                  <c:v>Aug-16</c:v>
                </c:pt>
                <c:pt idx="1">
                  <c:v>Sep-16</c:v>
                </c:pt>
                <c:pt idx="2">
                  <c:v>Oct-16</c:v>
                </c:pt>
                <c:pt idx="3">
                  <c:v>Nov-16</c:v>
                </c:pt>
                <c:pt idx="4">
                  <c:v>Dec-16</c:v>
                </c:pt>
                <c:pt idx="5">
                  <c:v>Jan-17</c:v>
                </c:pt>
                <c:pt idx="6">
                  <c:v>Feb-17</c:v>
                </c:pt>
                <c:pt idx="7">
                  <c:v>Mar-17</c:v>
                </c:pt>
                <c:pt idx="8">
                  <c:v>Apr-17</c:v>
                </c:pt>
                <c:pt idx="9">
                  <c:v>May-17</c:v>
                </c:pt>
                <c:pt idx="10">
                  <c:v>Jun-17</c:v>
                </c:pt>
                <c:pt idx="11">
                  <c:v>Jul-17</c:v>
                </c:pt>
                <c:pt idx="12">
                  <c:v>Aug-17</c:v>
                </c:pt>
                <c:pt idx="13">
                  <c:v>Sep-17</c:v>
                </c:pt>
                <c:pt idx="14">
                  <c:v>Oct-17</c:v>
                </c:pt>
                <c:pt idx="15">
                  <c:v>Nov-17</c:v>
                </c:pt>
                <c:pt idx="16">
                  <c:v>Dec-17</c:v>
                </c:pt>
                <c:pt idx="17">
                  <c:v>Jan-18</c:v>
                </c:pt>
                <c:pt idx="18">
                  <c:v>Feb-18</c:v>
                </c:pt>
                <c:pt idx="19">
                  <c:v>Mar-18</c:v>
                </c:pt>
                <c:pt idx="20">
                  <c:v>Apr-18</c:v>
                </c:pt>
                <c:pt idx="21">
                  <c:v>May-18</c:v>
                </c:pt>
                <c:pt idx="23">
                  <c:v>Projected</c:v>
                </c:pt>
              </c:strCache>
            </c:strRef>
          </c:cat>
          <c:val>
            <c:numRef>
              <c:f>'VLS Trend'!$G$4:$G$27</c:f>
              <c:numCache>
                <c:formatCode>General</c:formatCode>
                <c:ptCount val="24"/>
                <c:pt idx="0">
                  <c:v>86.363636363636346</c:v>
                </c:pt>
                <c:pt idx="1">
                  <c:v>90.225563909774436</c:v>
                </c:pt>
                <c:pt idx="2">
                  <c:v>94.73684210526315</c:v>
                </c:pt>
                <c:pt idx="3">
                  <c:v>87.671232876712267</c:v>
                </c:pt>
                <c:pt idx="4">
                  <c:v>87.4015748031496</c:v>
                </c:pt>
                <c:pt idx="5">
                  <c:v>81.954887218045116</c:v>
                </c:pt>
                <c:pt idx="6">
                  <c:v>87.58620689655163</c:v>
                </c:pt>
                <c:pt idx="7">
                  <c:v>84.027777777777743</c:v>
                </c:pt>
                <c:pt idx="8">
                  <c:v>86.206896551724085</c:v>
                </c:pt>
                <c:pt idx="9">
                  <c:v>86.666666666666671</c:v>
                </c:pt>
                <c:pt idx="10">
                  <c:v>87.074829931972801</c:v>
                </c:pt>
                <c:pt idx="11">
                  <c:v>90.1408450704225</c:v>
                </c:pt>
                <c:pt idx="12">
                  <c:v>87.58169934640523</c:v>
                </c:pt>
                <c:pt idx="13">
                  <c:v>90.259740259740255</c:v>
                </c:pt>
                <c:pt idx="14">
                  <c:v>95.483870967741908</c:v>
                </c:pt>
                <c:pt idx="15">
                  <c:v>92.857142857142847</c:v>
                </c:pt>
                <c:pt idx="16">
                  <c:v>93.506493506493456</c:v>
                </c:pt>
                <c:pt idx="17">
                  <c:v>93.037974683544306</c:v>
                </c:pt>
                <c:pt idx="18">
                  <c:v>95.483870967741908</c:v>
                </c:pt>
                <c:pt idx="19">
                  <c:v>93.710691823899353</c:v>
                </c:pt>
                <c:pt idx="20">
                  <c:v>94.193548387096726</c:v>
                </c:pt>
                <c:pt idx="21">
                  <c:v>94.155844155844093</c:v>
                </c:pt>
              </c:numCache>
            </c:numRef>
          </c:val>
          <c:smooth val="0"/>
        </c:ser>
        <c:dLbls>
          <c:showLegendKey val="0"/>
          <c:showVal val="0"/>
          <c:showCatName val="0"/>
          <c:showSerName val="0"/>
          <c:showPercent val="0"/>
          <c:showBubbleSize val="0"/>
        </c:dLbls>
        <c:marker val="1"/>
        <c:smooth val="0"/>
        <c:axId val="142738376"/>
        <c:axId val="142737984"/>
      </c:lineChart>
      <c:catAx>
        <c:axId val="142737200"/>
        <c:scaling>
          <c:orientation val="minMax"/>
        </c:scaling>
        <c:delete val="0"/>
        <c:axPos val="b"/>
        <c:title>
          <c:tx>
            <c:rich>
              <a:bodyPr/>
              <a:lstStyle/>
              <a:p>
                <a:pPr>
                  <a:defRPr sz="1200">
                    <a:solidFill>
                      <a:srgbClr val="C00000"/>
                    </a:solidFill>
                  </a:defRPr>
                </a:pPr>
                <a:r>
                  <a:rPr lang="en-US" sz="1200">
                    <a:solidFill>
                      <a:srgbClr val="C00000"/>
                    </a:solidFill>
                  </a:rPr>
                  <a:t>Report Date</a:t>
                </a:r>
              </a:p>
            </c:rich>
          </c:tx>
          <c:overlay val="0"/>
        </c:title>
        <c:numFmt formatCode="General" sourceLinked="0"/>
        <c:majorTickMark val="out"/>
        <c:minorTickMark val="none"/>
        <c:tickLblPos val="nextTo"/>
        <c:crossAx val="142737592"/>
        <c:crosses val="autoZero"/>
        <c:auto val="1"/>
        <c:lblAlgn val="ctr"/>
        <c:lblOffset val="100"/>
        <c:noMultiLvlLbl val="0"/>
      </c:catAx>
      <c:valAx>
        <c:axId val="142737592"/>
        <c:scaling>
          <c:orientation val="minMax"/>
        </c:scaling>
        <c:delete val="0"/>
        <c:axPos val="l"/>
        <c:majorGridlines/>
        <c:title>
          <c:tx>
            <c:rich>
              <a:bodyPr rot="-5400000" vert="horz"/>
              <a:lstStyle/>
              <a:p>
                <a:pPr>
                  <a:defRPr sz="1200">
                    <a:solidFill>
                      <a:srgbClr val="C00000"/>
                    </a:solidFill>
                  </a:defRPr>
                </a:pPr>
                <a:r>
                  <a:rPr lang="en-US" sz="1200">
                    <a:solidFill>
                      <a:srgbClr val="C00000"/>
                    </a:solidFill>
                  </a:rPr>
                  <a:t>Number of Patients(#)</a:t>
                </a:r>
              </a:p>
            </c:rich>
          </c:tx>
          <c:overlay val="0"/>
        </c:title>
        <c:numFmt formatCode="General" sourceLinked="1"/>
        <c:majorTickMark val="out"/>
        <c:minorTickMark val="none"/>
        <c:tickLblPos val="nextTo"/>
        <c:crossAx val="142737200"/>
        <c:crosses val="autoZero"/>
        <c:crossBetween val="between"/>
      </c:valAx>
      <c:valAx>
        <c:axId val="142737984"/>
        <c:scaling>
          <c:orientation val="minMax"/>
        </c:scaling>
        <c:delete val="0"/>
        <c:axPos val="r"/>
        <c:title>
          <c:tx>
            <c:rich>
              <a:bodyPr rot="-5400000" vert="horz"/>
              <a:lstStyle/>
              <a:p>
                <a:pPr>
                  <a:defRPr sz="1200">
                    <a:solidFill>
                      <a:srgbClr val="C00000"/>
                    </a:solidFill>
                  </a:defRPr>
                </a:pPr>
                <a:r>
                  <a:rPr lang="en-US" sz="1200">
                    <a:solidFill>
                      <a:srgbClr val="C00000"/>
                    </a:solidFill>
                  </a:rPr>
                  <a:t>Percentage (%)</a:t>
                </a:r>
              </a:p>
            </c:rich>
          </c:tx>
          <c:overlay val="0"/>
        </c:title>
        <c:numFmt formatCode="General" sourceLinked="1"/>
        <c:majorTickMark val="out"/>
        <c:minorTickMark val="none"/>
        <c:tickLblPos val="nextTo"/>
        <c:crossAx val="142738376"/>
        <c:crosses val="max"/>
        <c:crossBetween val="between"/>
      </c:valAx>
      <c:catAx>
        <c:axId val="142738376"/>
        <c:scaling>
          <c:orientation val="minMax"/>
        </c:scaling>
        <c:delete val="1"/>
        <c:axPos val="b"/>
        <c:numFmt formatCode="General" sourceLinked="1"/>
        <c:majorTickMark val="out"/>
        <c:minorTickMark val="none"/>
        <c:tickLblPos val="none"/>
        <c:crossAx val="142737984"/>
        <c:crosses val="autoZero"/>
        <c:auto val="1"/>
        <c:lblAlgn val="ctr"/>
        <c:lblOffset val="100"/>
        <c:noMultiLvlLbl val="0"/>
      </c:catAx>
    </c:plotArea>
    <c:legend>
      <c:legendPos val="b"/>
      <c:overlay val="0"/>
      <c:txPr>
        <a:bodyPr/>
        <a:lstStyle/>
        <a:p>
          <a:pPr>
            <a:defRPr sz="1200">
              <a:solidFill>
                <a:srgbClr val="C00000"/>
              </a:solidFill>
            </a:defRPr>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A8FC3F-1477-0D4F-86DA-DB19192BE1DB}" type="datetimeFigureOut">
              <a:rPr lang="en-US" smtClean="0"/>
              <a:t>9/6/2018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FC7388-977D-9E40-B4BC-4BF13C74CC7C}" type="slidenum">
              <a:rPr lang="en-US" smtClean="0"/>
              <a:t>‹#›</a:t>
            </a:fld>
            <a:endParaRPr lang="en-US"/>
          </a:p>
        </p:txBody>
      </p:sp>
    </p:spTree>
    <p:extLst>
      <p:ext uri="{BB962C8B-B14F-4D97-AF65-F5344CB8AC3E}">
        <p14:creationId xmlns:p14="http://schemas.microsoft.com/office/powerpoint/2010/main" val="358986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2EE3AF-86E9-BC4B-9A68-226FFCACD32D}" type="datetimeFigureOut">
              <a:rPr lang="en-US" smtClean="0"/>
              <a:t>9/6/2018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26ADE-7317-6D48-9A76-A2187E442703}" type="slidenum">
              <a:rPr lang="en-US" smtClean="0"/>
              <a:t>‹#›</a:t>
            </a:fld>
            <a:endParaRPr lang="en-US"/>
          </a:p>
        </p:txBody>
      </p:sp>
    </p:spTree>
    <p:extLst>
      <p:ext uri="{BB962C8B-B14F-4D97-AF65-F5344CB8AC3E}">
        <p14:creationId xmlns:p14="http://schemas.microsoft.com/office/powerpoint/2010/main" val="14009118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26ADE-7317-6D48-9A76-A2187E442703}" type="slidenum">
              <a:rPr lang="en-US" smtClean="0"/>
              <a:t>1</a:t>
            </a:fld>
            <a:endParaRPr lang="en-US"/>
          </a:p>
        </p:txBody>
      </p:sp>
    </p:spTree>
    <p:extLst>
      <p:ext uri="{BB962C8B-B14F-4D97-AF65-F5344CB8AC3E}">
        <p14:creationId xmlns:p14="http://schemas.microsoft.com/office/powerpoint/2010/main" val="3464102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477A5-3EB7-1B44-AE29-14DC991A5CF9}" type="slidenum">
              <a:rPr lang="en-US"/>
              <a:pPr/>
              <a:t>31</a:t>
            </a:fld>
            <a:endParaRPr lang="en-US"/>
          </a:p>
        </p:txBody>
      </p:sp>
      <p:sp>
        <p:nvSpPr>
          <p:cNvPr id="405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5507" name="Rectangle 3"/>
          <p:cNvSpPr>
            <a:spLocks noGrp="1" noChangeArrowheads="1"/>
          </p:cNvSpPr>
          <p:nvPr>
            <p:ph type="body" idx="1"/>
          </p:nvPr>
        </p:nvSpPr>
        <p:spPr/>
        <p:txBody>
          <a:bodyPr/>
          <a:lstStyle/>
          <a:p>
            <a:r>
              <a:rPr lang="en-US"/>
              <a:t>HIV care professionals are beginning to come to consensus on a core group of indicators for HIV care.  We</a:t>
            </a:r>
            <a:r>
              <a:rPr lang="ja-JP" altLang="en-US">
                <a:latin typeface="Arial"/>
              </a:rPr>
              <a:t>’</a:t>
            </a:r>
            <a:r>
              <a:rPr lang="en-US"/>
              <a:t>ll talk more about this later on in this Tutorial.  But here are some examples:</a:t>
            </a:r>
          </a:p>
          <a:p>
            <a:r>
              <a:rPr lang="en-US"/>
              <a:t>HIV monitoring is a critical step in assessing the state of someone</a:t>
            </a:r>
            <a:r>
              <a:rPr lang="ja-JP" altLang="en-US">
                <a:latin typeface="Arial"/>
              </a:rPr>
              <a:t>’</a:t>
            </a:r>
            <a:r>
              <a:rPr lang="en-US"/>
              <a:t>s disease (an outcome).  The process, or action, required for HIV monitoring is a CD4 cell count or Viral Load test.  These tests should be done at least every four months, as suggested by HIV care guidelines.  Therefore, by measuring what percentage of eligible clients have CD4 count tests every four months, you can assess how consistently you are providing this important aspect of care.</a:t>
            </a:r>
          </a:p>
          <a:p>
            <a:r>
              <a:rPr lang="en-US"/>
              <a:t>Other examples include routine adherence assessments for antiretroviral therapy, annual PPD testing for TB screening, PCP prophylaxis for prevention of opportunistic infections, annual pelvic exams as part of gynecologic care, annual substance use assessment, and an annual dental exam as part of a coordinated spectrum of care. </a:t>
            </a:r>
          </a:p>
        </p:txBody>
      </p:sp>
    </p:spTree>
    <p:extLst>
      <p:ext uri="{BB962C8B-B14F-4D97-AF65-F5344CB8AC3E}">
        <p14:creationId xmlns:p14="http://schemas.microsoft.com/office/powerpoint/2010/main" val="61118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D0DCCC-1298-4C4D-A6C7-AF468AE42463}" type="slidenum">
              <a:rPr lang="en-US"/>
              <a:pPr/>
              <a:t>32</a:t>
            </a:fld>
            <a:endParaRPr lang="en-US"/>
          </a:p>
        </p:txBody>
      </p:sp>
      <p:sp>
        <p:nvSpPr>
          <p:cNvPr id="4065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6531" name="Rectangle 3"/>
          <p:cNvSpPr>
            <a:spLocks noGrp="1" noChangeArrowheads="1"/>
          </p:cNvSpPr>
          <p:nvPr>
            <p:ph type="body" idx="1"/>
          </p:nvPr>
        </p:nvSpPr>
        <p:spPr/>
        <p:txBody>
          <a:bodyPr/>
          <a:lstStyle/>
          <a:p>
            <a:r>
              <a:rPr lang="en-US"/>
              <a:t>We</a:t>
            </a:r>
            <a:r>
              <a:rPr lang="ja-JP" altLang="en-US">
                <a:latin typeface="Arial"/>
              </a:rPr>
              <a:t>’</a:t>
            </a:r>
            <a:r>
              <a:rPr lang="en-US"/>
              <a:t>ve now spoken a lot about what kinds of indicators to use in your HIV program.  Selecting indicators can be difficult, although often regulatory agencies will select them for you.</a:t>
            </a:r>
          </a:p>
          <a:p>
            <a:r>
              <a:rPr lang="en-US"/>
              <a:t>But just as important as the selection of the indicator is its precise definition once it has been selected.  The key steps in defining an indicator are:</a:t>
            </a:r>
          </a:p>
          <a:p>
            <a:pPr>
              <a:buFontTx/>
              <a:buChar char="•"/>
            </a:pPr>
            <a:r>
              <a:rPr lang="en-US"/>
              <a:t>Figuring out the overall population or sample: who should be eligible to be evaluated?  </a:t>
            </a:r>
          </a:p>
          <a:p>
            <a:pPr>
              <a:buFontTx/>
              <a:buChar char="•"/>
            </a:pPr>
            <a:r>
              <a:rPr lang="en-US"/>
              <a:t>Determining who, in this overall population, should have received the care being measured.  It makes no sense, for example, to measure the level of gynecologic care received by men.  Those </a:t>
            </a:r>
            <a:r>
              <a:rPr lang="ja-JP" altLang="en-US">
                <a:latin typeface="Arial"/>
              </a:rPr>
              <a:t>“</a:t>
            </a:r>
            <a:r>
              <a:rPr lang="en-US"/>
              <a:t>who should have received the care</a:t>
            </a:r>
            <a:r>
              <a:rPr lang="ja-JP" altLang="en-US">
                <a:latin typeface="Arial"/>
              </a:rPr>
              <a:t>”</a:t>
            </a:r>
            <a:r>
              <a:rPr lang="en-US"/>
              <a:t> make up the denominator of your measure.</a:t>
            </a:r>
          </a:p>
          <a:p>
            <a:pPr>
              <a:buFontTx/>
              <a:buChar char="•"/>
            </a:pPr>
            <a:r>
              <a:rPr lang="en-US"/>
              <a:t>The third step then involves determining who among those </a:t>
            </a:r>
            <a:r>
              <a:rPr lang="ja-JP" altLang="en-US">
                <a:latin typeface="Arial"/>
              </a:rPr>
              <a:t>“</a:t>
            </a:r>
            <a:r>
              <a:rPr lang="en-US"/>
              <a:t>who should have received</a:t>
            </a:r>
            <a:r>
              <a:rPr lang="ja-JP" altLang="en-US">
                <a:latin typeface="Arial"/>
              </a:rPr>
              <a:t>”</a:t>
            </a:r>
            <a:r>
              <a:rPr lang="en-US"/>
              <a:t> the care actually did receive the recommended care.  These people then become the numerator of your measure. </a:t>
            </a:r>
          </a:p>
        </p:txBody>
      </p:sp>
    </p:spTree>
    <p:extLst>
      <p:ext uri="{BB962C8B-B14F-4D97-AF65-F5344CB8AC3E}">
        <p14:creationId xmlns:p14="http://schemas.microsoft.com/office/powerpoint/2010/main" val="4152051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5018" eaLnBrk="0" hangingPunct="0">
              <a:defRPr sz="2400">
                <a:solidFill>
                  <a:schemeClr val="tx1"/>
                </a:solidFill>
                <a:latin typeface="Arial" charset="0"/>
                <a:ea typeface="ＭＳ Ｐゴシック" charset="0"/>
                <a:cs typeface="ＭＳ Ｐゴシック" charset="0"/>
              </a:defRPr>
            </a:lvl1pPr>
            <a:lvl2pPr marL="730766" indent="-281064" defTabSz="915018" eaLnBrk="0" hangingPunct="0">
              <a:defRPr sz="2400">
                <a:solidFill>
                  <a:schemeClr val="tx1"/>
                </a:solidFill>
                <a:latin typeface="Arial" charset="0"/>
                <a:ea typeface="ＭＳ Ｐゴシック" charset="0"/>
              </a:defRPr>
            </a:lvl2pPr>
            <a:lvl3pPr marL="1124255" indent="-224851" defTabSz="915018" eaLnBrk="0" hangingPunct="0">
              <a:defRPr sz="2400">
                <a:solidFill>
                  <a:schemeClr val="tx1"/>
                </a:solidFill>
                <a:latin typeface="Arial" charset="0"/>
                <a:ea typeface="ＭＳ Ｐゴシック" charset="0"/>
              </a:defRPr>
            </a:lvl3pPr>
            <a:lvl4pPr marL="1573957" indent="-224851" defTabSz="915018" eaLnBrk="0" hangingPunct="0">
              <a:defRPr sz="2400">
                <a:solidFill>
                  <a:schemeClr val="tx1"/>
                </a:solidFill>
                <a:latin typeface="Arial" charset="0"/>
                <a:ea typeface="ＭＳ Ｐゴシック" charset="0"/>
              </a:defRPr>
            </a:lvl4pPr>
            <a:lvl5pPr marL="2023659" indent="-224851" defTabSz="915018" eaLnBrk="0" hangingPunct="0">
              <a:defRPr sz="2400">
                <a:solidFill>
                  <a:schemeClr val="tx1"/>
                </a:solidFill>
                <a:latin typeface="Arial" charset="0"/>
                <a:ea typeface="ＭＳ Ｐゴシック" charset="0"/>
              </a:defRPr>
            </a:lvl5pPr>
            <a:lvl6pPr marL="2473361" indent="-224851" algn="ctr" defTabSz="915018" eaLnBrk="0" fontAlgn="base" hangingPunct="0">
              <a:spcBef>
                <a:spcPct val="0"/>
              </a:spcBef>
              <a:spcAft>
                <a:spcPct val="0"/>
              </a:spcAft>
              <a:defRPr sz="2400">
                <a:solidFill>
                  <a:schemeClr val="tx1"/>
                </a:solidFill>
                <a:latin typeface="Arial" charset="0"/>
                <a:ea typeface="ＭＳ Ｐゴシック" charset="0"/>
              </a:defRPr>
            </a:lvl6pPr>
            <a:lvl7pPr marL="2923062" indent="-224851" algn="ctr" defTabSz="915018" eaLnBrk="0" fontAlgn="base" hangingPunct="0">
              <a:spcBef>
                <a:spcPct val="0"/>
              </a:spcBef>
              <a:spcAft>
                <a:spcPct val="0"/>
              </a:spcAft>
              <a:defRPr sz="2400">
                <a:solidFill>
                  <a:schemeClr val="tx1"/>
                </a:solidFill>
                <a:latin typeface="Arial" charset="0"/>
                <a:ea typeface="ＭＳ Ｐゴシック" charset="0"/>
              </a:defRPr>
            </a:lvl7pPr>
            <a:lvl8pPr marL="3372764" indent="-224851" algn="ctr" defTabSz="915018" eaLnBrk="0" fontAlgn="base" hangingPunct="0">
              <a:spcBef>
                <a:spcPct val="0"/>
              </a:spcBef>
              <a:spcAft>
                <a:spcPct val="0"/>
              </a:spcAft>
              <a:defRPr sz="2400">
                <a:solidFill>
                  <a:schemeClr val="tx1"/>
                </a:solidFill>
                <a:latin typeface="Arial" charset="0"/>
                <a:ea typeface="ＭＳ Ｐゴシック" charset="0"/>
              </a:defRPr>
            </a:lvl8pPr>
            <a:lvl9pPr marL="3822466" indent="-224851" algn="ctr" defTabSz="91501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t>Session 1</a:t>
            </a:r>
          </a:p>
        </p:txBody>
      </p:sp>
      <p:sp>
        <p:nvSpPr>
          <p:cNvPr id="634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5018" eaLnBrk="0" hangingPunct="0">
              <a:defRPr sz="2400">
                <a:solidFill>
                  <a:schemeClr val="tx1"/>
                </a:solidFill>
                <a:latin typeface="Arial" charset="0"/>
                <a:ea typeface="ＭＳ Ｐゴシック" charset="0"/>
                <a:cs typeface="ＭＳ Ｐゴシック" charset="0"/>
              </a:defRPr>
            </a:lvl1pPr>
            <a:lvl2pPr marL="730766" indent="-281064" defTabSz="915018" eaLnBrk="0" hangingPunct="0">
              <a:defRPr sz="2400">
                <a:solidFill>
                  <a:schemeClr val="tx1"/>
                </a:solidFill>
                <a:latin typeface="Arial" charset="0"/>
                <a:ea typeface="ＭＳ Ｐゴシック" charset="0"/>
              </a:defRPr>
            </a:lvl2pPr>
            <a:lvl3pPr marL="1124255" indent="-224851" defTabSz="915018" eaLnBrk="0" hangingPunct="0">
              <a:defRPr sz="2400">
                <a:solidFill>
                  <a:schemeClr val="tx1"/>
                </a:solidFill>
                <a:latin typeface="Arial" charset="0"/>
                <a:ea typeface="ＭＳ Ｐゴシック" charset="0"/>
              </a:defRPr>
            </a:lvl3pPr>
            <a:lvl4pPr marL="1573957" indent="-224851" defTabSz="915018" eaLnBrk="0" hangingPunct="0">
              <a:defRPr sz="2400">
                <a:solidFill>
                  <a:schemeClr val="tx1"/>
                </a:solidFill>
                <a:latin typeface="Arial" charset="0"/>
                <a:ea typeface="ＭＳ Ｐゴシック" charset="0"/>
              </a:defRPr>
            </a:lvl4pPr>
            <a:lvl5pPr marL="2023659" indent="-224851" defTabSz="915018" eaLnBrk="0" hangingPunct="0">
              <a:defRPr sz="2400">
                <a:solidFill>
                  <a:schemeClr val="tx1"/>
                </a:solidFill>
                <a:latin typeface="Arial" charset="0"/>
                <a:ea typeface="ＭＳ Ｐゴシック" charset="0"/>
              </a:defRPr>
            </a:lvl5pPr>
            <a:lvl6pPr marL="2473361" indent="-224851" algn="ctr" defTabSz="915018" eaLnBrk="0" fontAlgn="base" hangingPunct="0">
              <a:spcBef>
                <a:spcPct val="0"/>
              </a:spcBef>
              <a:spcAft>
                <a:spcPct val="0"/>
              </a:spcAft>
              <a:defRPr sz="2400">
                <a:solidFill>
                  <a:schemeClr val="tx1"/>
                </a:solidFill>
                <a:latin typeface="Arial" charset="0"/>
                <a:ea typeface="ＭＳ Ｐゴシック" charset="0"/>
              </a:defRPr>
            </a:lvl6pPr>
            <a:lvl7pPr marL="2923062" indent="-224851" algn="ctr" defTabSz="915018" eaLnBrk="0" fontAlgn="base" hangingPunct="0">
              <a:spcBef>
                <a:spcPct val="0"/>
              </a:spcBef>
              <a:spcAft>
                <a:spcPct val="0"/>
              </a:spcAft>
              <a:defRPr sz="2400">
                <a:solidFill>
                  <a:schemeClr val="tx1"/>
                </a:solidFill>
                <a:latin typeface="Arial" charset="0"/>
                <a:ea typeface="ＭＳ Ｐゴシック" charset="0"/>
              </a:defRPr>
            </a:lvl7pPr>
            <a:lvl8pPr marL="3372764" indent="-224851" algn="ctr" defTabSz="915018" eaLnBrk="0" fontAlgn="base" hangingPunct="0">
              <a:spcBef>
                <a:spcPct val="0"/>
              </a:spcBef>
              <a:spcAft>
                <a:spcPct val="0"/>
              </a:spcAft>
              <a:defRPr sz="2400">
                <a:solidFill>
                  <a:schemeClr val="tx1"/>
                </a:solidFill>
                <a:latin typeface="Arial" charset="0"/>
                <a:ea typeface="ＭＳ Ｐゴシック" charset="0"/>
              </a:defRPr>
            </a:lvl8pPr>
            <a:lvl9pPr marL="3822466" indent="-224851" algn="ctr" defTabSz="91501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382B671-18CA-9B4E-9B0B-D2CBC6680910}" type="slidenum">
              <a:rPr lang="en-US" sz="1200"/>
              <a:pPr eaLnBrk="1" hangingPunct="1"/>
              <a:t>33</a:t>
            </a:fld>
            <a:endParaRPr lang="en-US" sz="1200"/>
          </a:p>
        </p:txBody>
      </p:sp>
      <p:sp>
        <p:nvSpPr>
          <p:cNvPr id="63491" name="Rectangle 2"/>
          <p:cNvSpPr>
            <a:spLocks noGrp="1" noRot="1" noChangeAspect="1" noChangeArrowheads="1" noTextEdit="1"/>
          </p:cNvSpPr>
          <p:nvPr>
            <p:ph type="sldImg"/>
          </p:nvPr>
        </p:nvSpPr>
        <p:spPr>
          <a:xfrm>
            <a:off x="1144588" y="685800"/>
            <a:ext cx="4572000" cy="3429000"/>
          </a:xfrm>
          <a:ln/>
        </p:spPr>
      </p:sp>
      <p:sp>
        <p:nvSpPr>
          <p:cNvPr id="6349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Stephanie</a:t>
            </a:r>
          </a:p>
        </p:txBody>
      </p:sp>
    </p:spTree>
    <p:extLst>
      <p:ext uri="{BB962C8B-B14F-4D97-AF65-F5344CB8AC3E}">
        <p14:creationId xmlns:p14="http://schemas.microsoft.com/office/powerpoint/2010/main" val="1825022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2647C9-D044-FF4B-A621-14D97CAB248F}" type="slidenum">
              <a:rPr lang="en-US"/>
              <a:pPr/>
              <a:t>34</a:t>
            </a:fld>
            <a:endParaRPr lang="en-US"/>
          </a:p>
        </p:txBody>
      </p:sp>
      <p:sp>
        <p:nvSpPr>
          <p:cNvPr id="3850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85027" name="Rectangle 3"/>
          <p:cNvSpPr>
            <a:spLocks noGrp="1" noChangeArrowheads="1"/>
          </p:cNvSpPr>
          <p:nvPr>
            <p:ph type="body" idx="1"/>
          </p:nvPr>
        </p:nvSpPr>
        <p:spPr/>
        <p:txBody>
          <a:bodyPr/>
          <a:lstStyle/>
          <a:p>
            <a:r>
              <a:rPr lang="en-US"/>
              <a:t>HIV ambulatory care sites that participate in the National HIVQUAL Project define the eligibility for records to be included in the measurement population as follows:</a:t>
            </a:r>
          </a:p>
          <a:p>
            <a:r>
              <a:rPr lang="en-US"/>
              <a:t>HIV-positive patients, who have had at least 2 primary care visits in last 12 months; with at least 1 primary care visit within the last 6 months. </a:t>
            </a:r>
          </a:p>
        </p:txBody>
      </p:sp>
    </p:spTree>
    <p:extLst>
      <p:ext uri="{BB962C8B-B14F-4D97-AF65-F5344CB8AC3E}">
        <p14:creationId xmlns:p14="http://schemas.microsoft.com/office/powerpoint/2010/main" val="1056210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B92A1-F42B-DD4D-8213-2D27791FCD38}" type="slidenum">
              <a:rPr lang="en-US"/>
              <a:pPr/>
              <a:t>35</a:t>
            </a:fld>
            <a:endParaRPr lang="en-US"/>
          </a:p>
        </p:txBody>
      </p:sp>
      <p:sp>
        <p:nvSpPr>
          <p:cNvPr id="3829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82979" name="Rectangle 3"/>
          <p:cNvSpPr>
            <a:spLocks noGrp="1" noChangeArrowheads="1"/>
          </p:cNvSpPr>
          <p:nvPr>
            <p:ph type="body" idx="1"/>
          </p:nvPr>
        </p:nvSpPr>
        <p:spPr/>
        <p:txBody>
          <a:bodyPr/>
          <a:lstStyle/>
          <a:p>
            <a:r>
              <a:rPr lang="en-US"/>
              <a:t>How do you define your eligibility criteria for the measurement population, the outer circle in our diagram? </a:t>
            </a:r>
          </a:p>
          <a:p>
            <a:r>
              <a:rPr lang="en-US"/>
              <a:t> </a:t>
            </a:r>
          </a:p>
          <a:p>
            <a:r>
              <a:rPr lang="en-US"/>
              <a:t>One approach is to answer the following questions:</a:t>
            </a:r>
          </a:p>
          <a:p>
            <a:r>
              <a:rPr lang="en-US"/>
              <a:t>- Location: What facilities within the care system will be included?</a:t>
            </a:r>
          </a:p>
          <a:p>
            <a:r>
              <a:rPr lang="en-US"/>
              <a:t>- Gender: Do we want to focus on one sex?</a:t>
            </a:r>
          </a:p>
          <a:p>
            <a:r>
              <a:rPr lang="en-US"/>
              <a:t>- Age: Are there particular age limits?</a:t>
            </a:r>
          </a:p>
          <a:p>
            <a:r>
              <a:rPr lang="en-US"/>
              <a:t>- Patient condition: Is a confirmed diagnosis required, or simply symptoms or signs? Do certain conditions make the patient ineligible?</a:t>
            </a:r>
          </a:p>
          <a:p>
            <a:r>
              <a:rPr lang="en-US"/>
              <a:t>- Active treatment status: How many visits are required for eligibility? Must the patient currently be in treatment? Patients on antiretroviral treatment only?</a:t>
            </a:r>
          </a:p>
          <a:p>
            <a:endParaRPr lang="en-US"/>
          </a:p>
          <a:p>
            <a:r>
              <a:rPr lang="en-US"/>
              <a:t>Answering these questions helps you define the parameters of the patient population you will then look at more closely.</a:t>
            </a:r>
          </a:p>
        </p:txBody>
      </p:sp>
    </p:spTree>
    <p:extLst>
      <p:ext uri="{BB962C8B-B14F-4D97-AF65-F5344CB8AC3E}">
        <p14:creationId xmlns:p14="http://schemas.microsoft.com/office/powerpoint/2010/main" val="916756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451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a:t>
            </a:r>
          </a:p>
        </p:txBody>
      </p:sp>
      <p:sp>
        <p:nvSpPr>
          <p:cNvPr id="6451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BED485D-3D96-6E41-BA1C-B14438DBE1AF}" type="slidenum">
              <a:rPr lang="en-US" sz="1200">
                <a:latin typeface="Calibri" charset="0"/>
              </a:rPr>
              <a:pPr eaLnBrk="1" hangingPunct="1"/>
              <a:t>36</a:t>
            </a:fld>
            <a:endParaRPr lang="en-US" sz="1200">
              <a:latin typeface="Calibri" charset="0"/>
            </a:endParaRPr>
          </a:p>
        </p:txBody>
      </p:sp>
    </p:spTree>
    <p:extLst>
      <p:ext uri="{BB962C8B-B14F-4D97-AF65-F5344CB8AC3E}">
        <p14:creationId xmlns:p14="http://schemas.microsoft.com/office/powerpoint/2010/main" val="3462867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65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	</a:t>
            </a:r>
          </a:p>
        </p:txBody>
      </p:sp>
      <p:sp>
        <p:nvSpPr>
          <p:cNvPr id="6656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7C38637-D050-1646-8B20-036917A1EAEA}" type="slidenum">
              <a:rPr lang="en-US" sz="1200">
                <a:latin typeface="Calibri" charset="0"/>
              </a:rPr>
              <a:pPr eaLnBrk="1" hangingPunct="1"/>
              <a:t>37</a:t>
            </a:fld>
            <a:endParaRPr lang="en-US" sz="1200">
              <a:latin typeface="Calibri" charset="0"/>
            </a:endParaRPr>
          </a:p>
        </p:txBody>
      </p:sp>
    </p:spTree>
    <p:extLst>
      <p:ext uri="{BB962C8B-B14F-4D97-AF65-F5344CB8AC3E}">
        <p14:creationId xmlns:p14="http://schemas.microsoft.com/office/powerpoint/2010/main" val="1031581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065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a:t>
            </a:r>
          </a:p>
        </p:txBody>
      </p:sp>
      <p:sp>
        <p:nvSpPr>
          <p:cNvPr id="70659"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324C73-AAB0-E94A-8B1C-64407BA4AD42}" type="slidenum">
              <a:rPr lang="en-US" sz="1200">
                <a:latin typeface="Calibri" charset="0"/>
              </a:rPr>
              <a:pPr eaLnBrk="1" hangingPunct="1"/>
              <a:t>38</a:t>
            </a:fld>
            <a:endParaRPr lang="en-US" sz="1200">
              <a:latin typeface="Calibri" charset="0"/>
            </a:endParaRPr>
          </a:p>
        </p:txBody>
      </p:sp>
    </p:spTree>
    <p:extLst>
      <p:ext uri="{BB962C8B-B14F-4D97-AF65-F5344CB8AC3E}">
        <p14:creationId xmlns:p14="http://schemas.microsoft.com/office/powerpoint/2010/main" val="511330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270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a:t>
            </a:r>
          </a:p>
        </p:txBody>
      </p:sp>
      <p:sp>
        <p:nvSpPr>
          <p:cNvPr id="7270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EF88C13-CC28-0542-B862-1C0DEC222EEC}" type="slidenum">
              <a:rPr lang="en-US" sz="1200">
                <a:latin typeface="Calibri" charset="0"/>
              </a:rPr>
              <a:pPr eaLnBrk="1" hangingPunct="1"/>
              <a:t>39</a:t>
            </a:fld>
            <a:endParaRPr lang="en-US" sz="1200">
              <a:latin typeface="Calibri" charset="0"/>
            </a:endParaRPr>
          </a:p>
        </p:txBody>
      </p:sp>
    </p:spTree>
    <p:extLst>
      <p:ext uri="{BB962C8B-B14F-4D97-AF65-F5344CB8AC3E}">
        <p14:creationId xmlns:p14="http://schemas.microsoft.com/office/powerpoint/2010/main" val="4143402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475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a:t>
            </a:r>
          </a:p>
        </p:txBody>
      </p:sp>
      <p:sp>
        <p:nvSpPr>
          <p:cNvPr id="7475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44CF65D-0C8C-EE4B-B32B-106547A8BB8A}" type="slidenum">
              <a:rPr lang="en-US" sz="1200">
                <a:latin typeface="Calibri" charset="0"/>
              </a:rPr>
              <a:pPr eaLnBrk="1" hangingPunct="1"/>
              <a:t>40</a:t>
            </a:fld>
            <a:endParaRPr lang="en-US" sz="1200">
              <a:latin typeface="Calibri" charset="0"/>
            </a:endParaRPr>
          </a:p>
        </p:txBody>
      </p:sp>
    </p:spTree>
    <p:extLst>
      <p:ext uri="{BB962C8B-B14F-4D97-AF65-F5344CB8AC3E}">
        <p14:creationId xmlns:p14="http://schemas.microsoft.com/office/powerpoint/2010/main" val="2623546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Garamond" charset="0"/>
                <a:ea typeface="MS PGothic" charset="0"/>
                <a:cs typeface="MS PGothic" charset="0"/>
              </a:defRPr>
            </a:lvl1pPr>
            <a:lvl2pPr marL="702756" indent="-270291" defTabSz="914485" eaLnBrk="0" hangingPunct="0">
              <a:defRPr>
                <a:solidFill>
                  <a:schemeClr val="tx1"/>
                </a:solidFill>
                <a:latin typeface="Garamond" charset="0"/>
                <a:ea typeface="MS PGothic" charset="0"/>
                <a:cs typeface="MS PGothic" charset="0"/>
              </a:defRPr>
            </a:lvl2pPr>
            <a:lvl3pPr marL="1081164" indent="-216233" defTabSz="914485" eaLnBrk="0" hangingPunct="0">
              <a:defRPr>
                <a:solidFill>
                  <a:schemeClr val="tx1"/>
                </a:solidFill>
                <a:latin typeface="Garamond" charset="0"/>
                <a:ea typeface="MS PGothic" charset="0"/>
                <a:cs typeface="MS PGothic" charset="0"/>
              </a:defRPr>
            </a:lvl3pPr>
            <a:lvl4pPr marL="1513629" indent="-216233" defTabSz="914485" eaLnBrk="0" hangingPunct="0">
              <a:defRPr>
                <a:solidFill>
                  <a:schemeClr val="tx1"/>
                </a:solidFill>
                <a:latin typeface="Garamond" charset="0"/>
                <a:ea typeface="MS PGothic" charset="0"/>
                <a:cs typeface="MS PGothic" charset="0"/>
              </a:defRPr>
            </a:lvl4pPr>
            <a:lvl5pPr marL="1946095" indent="-216233" defTabSz="914485" eaLnBrk="0" hangingPunct="0">
              <a:defRPr>
                <a:solidFill>
                  <a:schemeClr val="tx1"/>
                </a:solidFill>
                <a:latin typeface="Garamond" charset="0"/>
                <a:ea typeface="MS PGothic" charset="0"/>
                <a:cs typeface="MS PGothic" charset="0"/>
              </a:defRPr>
            </a:lvl5pPr>
            <a:lvl6pPr marL="2378560" indent="-216233" defTabSz="914485" eaLnBrk="0" fontAlgn="base" hangingPunct="0">
              <a:spcBef>
                <a:spcPct val="0"/>
              </a:spcBef>
              <a:spcAft>
                <a:spcPct val="0"/>
              </a:spcAft>
              <a:defRPr>
                <a:solidFill>
                  <a:schemeClr val="tx1"/>
                </a:solidFill>
                <a:latin typeface="Garamond" charset="0"/>
                <a:ea typeface="MS PGothic" charset="0"/>
                <a:cs typeface="MS PGothic" charset="0"/>
              </a:defRPr>
            </a:lvl6pPr>
            <a:lvl7pPr marL="2811026" indent="-216233" defTabSz="914485" eaLnBrk="0" fontAlgn="base" hangingPunct="0">
              <a:spcBef>
                <a:spcPct val="0"/>
              </a:spcBef>
              <a:spcAft>
                <a:spcPct val="0"/>
              </a:spcAft>
              <a:defRPr>
                <a:solidFill>
                  <a:schemeClr val="tx1"/>
                </a:solidFill>
                <a:latin typeface="Garamond" charset="0"/>
                <a:ea typeface="MS PGothic" charset="0"/>
                <a:cs typeface="MS PGothic" charset="0"/>
              </a:defRPr>
            </a:lvl7pPr>
            <a:lvl8pPr marL="3243491" indent="-216233" defTabSz="914485" eaLnBrk="0" fontAlgn="base" hangingPunct="0">
              <a:spcBef>
                <a:spcPct val="0"/>
              </a:spcBef>
              <a:spcAft>
                <a:spcPct val="0"/>
              </a:spcAft>
              <a:defRPr>
                <a:solidFill>
                  <a:schemeClr val="tx1"/>
                </a:solidFill>
                <a:latin typeface="Garamond" charset="0"/>
                <a:ea typeface="MS PGothic" charset="0"/>
                <a:cs typeface="MS PGothic" charset="0"/>
              </a:defRPr>
            </a:lvl8pPr>
            <a:lvl9pPr marL="3675957" indent="-216233" defTabSz="914485" eaLnBrk="0" fontAlgn="base" hangingPunct="0">
              <a:spcBef>
                <a:spcPct val="0"/>
              </a:spcBef>
              <a:spcAft>
                <a:spcPct val="0"/>
              </a:spcAft>
              <a:defRPr>
                <a:solidFill>
                  <a:schemeClr val="tx1"/>
                </a:solidFill>
                <a:latin typeface="Garamond" charset="0"/>
                <a:ea typeface="MS PGothic" charset="0"/>
                <a:cs typeface="MS PGothic" charset="0"/>
              </a:defRPr>
            </a:lvl9pPr>
          </a:lstStyle>
          <a:p>
            <a:pPr eaLnBrk="1" hangingPunct="1"/>
            <a:fld id="{11B4D6D6-9CE4-B74E-967C-71A5D35F2357}" type="slidenum">
              <a:rPr lang="en-US">
                <a:latin typeface="Arial" charset="0"/>
              </a:rPr>
              <a:pPr eaLnBrk="1" hangingPunct="1"/>
              <a:t>9</a:t>
            </a:fld>
            <a:endParaRPr lang="en-US">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latin typeface="Arial" charset="0"/>
              <a:ea typeface="MS PGothic" charset="0"/>
            </a:endParaRPr>
          </a:p>
        </p:txBody>
      </p:sp>
    </p:spTree>
    <p:extLst>
      <p:ext uri="{BB962C8B-B14F-4D97-AF65-F5344CB8AC3E}">
        <p14:creationId xmlns:p14="http://schemas.microsoft.com/office/powerpoint/2010/main" val="853747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68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rPr>
              <a:t>MARLENE</a:t>
            </a:r>
          </a:p>
          <a:p>
            <a:endParaRPr lang="en-US">
              <a:latin typeface="Calibri" charset="0"/>
            </a:endParaRPr>
          </a:p>
          <a:p>
            <a:r>
              <a:rPr lang="en-US">
                <a:latin typeface="Calibri" charset="0"/>
              </a:rPr>
              <a:t>And the measures make sense at and across levels of care.  In fact, the Bureau hopes that these measures will help to align the work of the different Ryan White Program Parts, so that – whatever the funding entity or type of program – the importance of key components of HIV care is emphasized.</a:t>
            </a:r>
          </a:p>
          <a:p>
            <a:endParaRPr lang="en-US">
              <a:latin typeface="Calibri" charset="0"/>
            </a:endParaRPr>
          </a:p>
          <a:p>
            <a:r>
              <a:rPr lang="en-US">
                <a:latin typeface="Calibri" charset="0"/>
              </a:rPr>
              <a:t>The measures also can be used either at the provider or system level:</a:t>
            </a:r>
          </a:p>
          <a:p>
            <a:pPr>
              <a:buFontTx/>
              <a:buChar char="•"/>
            </a:pPr>
            <a:r>
              <a:rPr lang="en-US">
                <a:latin typeface="Calibri" charset="0"/>
              </a:rPr>
              <a:t>The measures can be rolled up to look at issues from a system perspective, such as with Part A and B Programs. </a:t>
            </a:r>
          </a:p>
          <a:p>
            <a:pPr>
              <a:buFontTx/>
              <a:buChar char="•"/>
            </a:pPr>
            <a:r>
              <a:rPr lang="en-US">
                <a:latin typeface="Calibri" charset="0"/>
              </a:rPr>
              <a:t>Programs can also work with their subcontractors, vendors or sub-grantees to implement the performance measures at the provider level. </a:t>
            </a:r>
          </a:p>
          <a:p>
            <a:endParaRPr lang="en-US">
              <a:latin typeface="Calibri" charset="0"/>
            </a:endParaRPr>
          </a:p>
          <a:p>
            <a:r>
              <a:rPr lang="en-US">
                <a:latin typeface="Calibri" charset="0"/>
              </a:rPr>
              <a:t>And, at the discrete program level, as we</a:t>
            </a:r>
            <a:r>
              <a:rPr lang="ja-JP" altLang="en-US">
                <a:latin typeface="Calibri" charset="0"/>
              </a:rPr>
              <a:t>’</a:t>
            </a:r>
            <a:r>
              <a:rPr lang="en-US" altLang="ja-JP">
                <a:latin typeface="Calibri" charset="0"/>
              </a:rPr>
              <a:t>ve discussed, the core clinical performance measures can play a role in a program</a:t>
            </a:r>
            <a:r>
              <a:rPr lang="ja-JP" altLang="en-US">
                <a:latin typeface="Calibri" charset="0"/>
              </a:rPr>
              <a:t>’</a:t>
            </a:r>
            <a:r>
              <a:rPr lang="en-US" altLang="ja-JP">
                <a:latin typeface="Calibri" charset="0"/>
              </a:rPr>
              <a:t>s quality management plan.</a:t>
            </a:r>
            <a:endParaRPr lang="en-US">
              <a:latin typeface="Calibri" charset="0"/>
            </a:endParaRPr>
          </a:p>
        </p:txBody>
      </p:sp>
      <p:sp>
        <p:nvSpPr>
          <p:cNvPr id="768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sz="2400">
                <a:solidFill>
                  <a:schemeClr val="tx1"/>
                </a:solidFill>
                <a:latin typeface="Arial" charset="0"/>
                <a:ea typeface="ＭＳ Ｐゴシック" charset="0"/>
                <a:cs typeface="ＭＳ Ｐゴシック" charset="0"/>
              </a:defRPr>
            </a:lvl1pPr>
            <a:lvl2pPr marL="729057" indent="-280406" defTabSz="456440" eaLnBrk="0" hangingPunct="0">
              <a:defRPr sz="2400">
                <a:solidFill>
                  <a:schemeClr val="tx1"/>
                </a:solidFill>
                <a:latin typeface="Arial" charset="0"/>
                <a:ea typeface="ＭＳ Ｐゴシック" charset="0"/>
              </a:defRPr>
            </a:lvl2pPr>
            <a:lvl3pPr marL="1121626" indent="-224325" defTabSz="456440" eaLnBrk="0" hangingPunct="0">
              <a:defRPr sz="2400">
                <a:solidFill>
                  <a:schemeClr val="tx1"/>
                </a:solidFill>
                <a:latin typeface="Arial" charset="0"/>
                <a:ea typeface="ＭＳ Ｐゴシック" charset="0"/>
              </a:defRPr>
            </a:lvl3pPr>
            <a:lvl4pPr marL="1570276" indent="-224325" defTabSz="456440" eaLnBrk="0" hangingPunct="0">
              <a:defRPr sz="2400">
                <a:solidFill>
                  <a:schemeClr val="tx1"/>
                </a:solidFill>
                <a:latin typeface="Arial" charset="0"/>
                <a:ea typeface="ＭＳ Ｐゴシック" charset="0"/>
              </a:defRPr>
            </a:lvl4pPr>
            <a:lvl5pPr marL="2018927" indent="-224325" defTabSz="456440" eaLnBrk="0" hangingPunct="0">
              <a:defRPr sz="2400">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sz="2400">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sz="2400">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sz="2400">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E967BDD-07C2-FC47-92D6-ADA2A1A3481B}" type="slidenum">
              <a:rPr lang="en-US" sz="1200">
                <a:latin typeface="Calibri" charset="0"/>
              </a:rPr>
              <a:pPr eaLnBrk="1" hangingPunct="1"/>
              <a:t>41</a:t>
            </a:fld>
            <a:endParaRPr lang="en-US" sz="1200">
              <a:latin typeface="Calibri" charset="0"/>
            </a:endParaRPr>
          </a:p>
        </p:txBody>
      </p:sp>
    </p:spTree>
    <p:extLst>
      <p:ext uri="{BB962C8B-B14F-4D97-AF65-F5344CB8AC3E}">
        <p14:creationId xmlns:p14="http://schemas.microsoft.com/office/powerpoint/2010/main" val="3512901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987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cs typeface="Geneva" charset="0"/>
              </a:rPr>
              <a:t>MARLENE</a:t>
            </a:r>
          </a:p>
          <a:p>
            <a:endParaRPr lang="en-US">
              <a:latin typeface="Calibri" charset="0"/>
              <a:cs typeface="Geneva" charset="0"/>
            </a:endParaRPr>
          </a:p>
          <a:p>
            <a:r>
              <a:rPr lang="en-US">
                <a:latin typeface="Calibri" charset="0"/>
                <a:cs typeface="Geneva" charset="0"/>
              </a:rPr>
              <a:t>Data is a valuable tool for anyone managing a program.  The HIV/AIDS Bureau has identified the core clinical performance measures and expects Ryan White Program-funded sites to use the measures as just such a tool.  YOU DO NOT NEED TO REPORT YOUR PROGRAM</a:t>
            </a:r>
            <a:r>
              <a:rPr lang="ja-JP" altLang="en-US">
                <a:latin typeface="Calibri" charset="0"/>
                <a:cs typeface="Geneva" charset="0"/>
              </a:rPr>
              <a:t>’</a:t>
            </a:r>
            <a:r>
              <a:rPr lang="en-US" altLang="ja-JP">
                <a:latin typeface="Calibri" charset="0"/>
                <a:cs typeface="Geneva" charset="0"/>
              </a:rPr>
              <a:t>S DATA TO THE BUREAU.  Instead, make use of the measures for your own quality improvement work.  </a:t>
            </a:r>
          </a:p>
          <a:p>
            <a:endParaRPr lang="en-US">
              <a:latin typeface="Calibri" charset="0"/>
              <a:cs typeface="Geneva" charset="0"/>
            </a:endParaRPr>
          </a:p>
          <a:p>
            <a:r>
              <a:rPr lang="en-US">
                <a:latin typeface="Calibri" charset="0"/>
                <a:cs typeface="Geneva" charset="0"/>
              </a:rPr>
              <a:t>You might use the data to, for example:</a:t>
            </a:r>
          </a:p>
          <a:p>
            <a:pPr>
              <a:buFontTx/>
              <a:buChar char="•"/>
            </a:pPr>
            <a:r>
              <a:rPr lang="en-US" sz="800">
                <a:latin typeface="Calibri" charset="0"/>
                <a:cs typeface="Geneva" charset="0"/>
              </a:rPr>
              <a:t>Track and trend data on performance to monitor quality of care provided.  What is your program doing well? Is your performance getting better, worse, or staying the same?</a:t>
            </a:r>
          </a:p>
          <a:p>
            <a:pPr>
              <a:buFontTx/>
              <a:buChar char="•"/>
            </a:pPr>
            <a:endParaRPr lang="en-US" sz="800">
              <a:latin typeface="Calibri" charset="0"/>
              <a:cs typeface="Geneva" charset="0"/>
            </a:endParaRPr>
          </a:p>
          <a:p>
            <a:pPr>
              <a:buFontTx/>
              <a:buChar char="•"/>
            </a:pPr>
            <a:r>
              <a:rPr lang="en-US" sz="800">
                <a:latin typeface="Calibri" charset="0"/>
                <a:cs typeface="Geneva" charset="0"/>
              </a:rPr>
              <a:t>Identify areas for improvement.  Do the data show clinical performance levels that are too low?  Or a downward trend?   </a:t>
            </a:r>
          </a:p>
          <a:p>
            <a:pPr>
              <a:buFontTx/>
              <a:buChar char="•"/>
            </a:pPr>
            <a:endParaRPr lang="en-US" sz="800">
              <a:latin typeface="Calibri" charset="0"/>
              <a:cs typeface="Geneva" charset="0"/>
            </a:endParaRPr>
          </a:p>
          <a:p>
            <a:pPr>
              <a:buFontTx/>
              <a:buChar char="•"/>
            </a:pPr>
            <a:r>
              <a:rPr lang="en-US" sz="800">
                <a:latin typeface="Calibri" charset="0"/>
                <a:cs typeface="Geneva" charset="0"/>
              </a:rPr>
              <a:t>Strengthen your program</a:t>
            </a:r>
            <a:r>
              <a:rPr lang="ja-JP" altLang="en-US" sz="800">
                <a:latin typeface="Calibri" charset="0"/>
                <a:cs typeface="Geneva" charset="0"/>
              </a:rPr>
              <a:t>’</a:t>
            </a:r>
            <a:r>
              <a:rPr lang="en-US" altLang="ja-JP" sz="800">
                <a:latin typeface="Calibri" charset="0"/>
                <a:cs typeface="Geneva" charset="0"/>
              </a:rPr>
              <a:t>s quality management plan.  </a:t>
            </a:r>
          </a:p>
          <a:p>
            <a:pPr>
              <a:buFontTx/>
              <a:buChar char="•"/>
            </a:pPr>
            <a:endParaRPr lang="en-US" sz="800">
              <a:latin typeface="Calibri" charset="0"/>
              <a:cs typeface="Geneva" charset="0"/>
            </a:endParaRPr>
          </a:p>
          <a:p>
            <a:pPr>
              <a:buFontTx/>
              <a:buChar char="•"/>
            </a:pPr>
            <a:r>
              <a:rPr lang="en-US" sz="800">
                <a:latin typeface="Calibri" charset="0"/>
                <a:cs typeface="Geneva" charset="0"/>
              </a:rPr>
              <a:t>HAB released the PMM in 2012 to collect data for applying for national endorsement for a subset of HAB measures. Reports are generated that allow the user to compare performance regionally (PHS regions) and nationally</a:t>
            </a:r>
          </a:p>
          <a:p>
            <a:pPr>
              <a:buFontTx/>
              <a:buChar char="•"/>
            </a:pPr>
            <a:endParaRPr lang="en-US" sz="800">
              <a:latin typeface="Calibri" charset="0"/>
              <a:cs typeface="Geneva" charset="0"/>
            </a:endParaRPr>
          </a:p>
          <a:p>
            <a:pPr>
              <a:buFontTx/>
              <a:buChar char="•"/>
            </a:pPr>
            <a:r>
              <a:rPr lang="en-US" sz="800">
                <a:latin typeface="Calibri" charset="0"/>
                <a:cs typeface="Geneva" charset="0"/>
              </a:rPr>
              <a:t>Example of report is on next slide</a:t>
            </a:r>
            <a:endParaRPr lang="en-US">
              <a:latin typeface="Calibri" charset="0"/>
              <a:cs typeface="Geneva" charset="0"/>
            </a:endParaRPr>
          </a:p>
        </p:txBody>
      </p:sp>
      <p:sp>
        <p:nvSpPr>
          <p:cNvPr id="7987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a:solidFill>
                  <a:schemeClr val="tx1"/>
                </a:solidFill>
                <a:latin typeface="Arial" charset="0"/>
                <a:ea typeface="ＭＳ Ｐゴシック" charset="0"/>
                <a:cs typeface="ＭＳ Ｐゴシック" charset="0"/>
              </a:defRPr>
            </a:lvl1pPr>
            <a:lvl2pPr marL="729057" indent="-280406" defTabSz="456440" eaLnBrk="0" hangingPunct="0">
              <a:defRPr>
                <a:solidFill>
                  <a:schemeClr val="tx1"/>
                </a:solidFill>
                <a:latin typeface="Arial" charset="0"/>
                <a:ea typeface="ＭＳ Ｐゴシック" charset="0"/>
              </a:defRPr>
            </a:lvl2pPr>
            <a:lvl3pPr marL="1121626" indent="-224325" defTabSz="456440" eaLnBrk="0" hangingPunct="0">
              <a:defRPr>
                <a:solidFill>
                  <a:schemeClr val="tx1"/>
                </a:solidFill>
                <a:latin typeface="Arial" charset="0"/>
                <a:ea typeface="ＭＳ Ｐゴシック" charset="0"/>
              </a:defRPr>
            </a:lvl3pPr>
            <a:lvl4pPr marL="1570276" indent="-224325" defTabSz="456440" eaLnBrk="0" hangingPunct="0">
              <a:defRPr>
                <a:solidFill>
                  <a:schemeClr val="tx1"/>
                </a:solidFill>
                <a:latin typeface="Arial" charset="0"/>
                <a:ea typeface="ＭＳ Ｐゴシック" charset="0"/>
              </a:defRPr>
            </a:lvl4pPr>
            <a:lvl5pPr marL="2018927" indent="-224325" defTabSz="456440" eaLnBrk="0" hangingPunct="0">
              <a:defRPr>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3367A79-3A1A-D34B-BC29-238F91EE7790}" type="slidenum">
              <a:rPr lang="en-US">
                <a:latin typeface="Calibri" charset="0"/>
              </a:rPr>
              <a:pPr eaLnBrk="1" hangingPunct="1"/>
              <a:t>43</a:t>
            </a:fld>
            <a:endParaRPr lang="en-US">
              <a:latin typeface="Calibri" charset="0"/>
            </a:endParaRPr>
          </a:p>
        </p:txBody>
      </p:sp>
    </p:spTree>
    <p:extLst>
      <p:ext uri="{BB962C8B-B14F-4D97-AF65-F5344CB8AC3E}">
        <p14:creationId xmlns:p14="http://schemas.microsoft.com/office/powerpoint/2010/main" val="2700733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26ADE-7317-6D48-9A76-A2187E442703}" type="slidenum">
              <a:rPr lang="en-US" smtClean="0"/>
              <a:t>47</a:t>
            </a:fld>
            <a:endParaRPr lang="en-US"/>
          </a:p>
        </p:txBody>
      </p:sp>
    </p:spTree>
    <p:extLst>
      <p:ext uri="{BB962C8B-B14F-4D97-AF65-F5344CB8AC3E}">
        <p14:creationId xmlns:p14="http://schemas.microsoft.com/office/powerpoint/2010/main" val="2297129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a:solidFill>
                  <a:schemeClr val="tx1"/>
                </a:solidFill>
                <a:latin typeface="Arial" charset="0"/>
                <a:ea typeface="ＭＳ Ｐゴシック" charset="0"/>
                <a:cs typeface="ＭＳ Ｐゴシック" charset="0"/>
              </a:defRPr>
            </a:lvl1pPr>
            <a:lvl2pPr marL="729057" indent="-280406" defTabSz="456440" eaLnBrk="0" hangingPunct="0">
              <a:defRPr>
                <a:solidFill>
                  <a:schemeClr val="tx1"/>
                </a:solidFill>
                <a:latin typeface="Arial" charset="0"/>
                <a:ea typeface="ＭＳ Ｐゴシック" charset="0"/>
              </a:defRPr>
            </a:lvl2pPr>
            <a:lvl3pPr marL="1121626" indent="-224325" defTabSz="456440" eaLnBrk="0" hangingPunct="0">
              <a:defRPr>
                <a:solidFill>
                  <a:schemeClr val="tx1"/>
                </a:solidFill>
                <a:latin typeface="Arial" charset="0"/>
                <a:ea typeface="ＭＳ Ｐゴシック" charset="0"/>
              </a:defRPr>
            </a:lvl3pPr>
            <a:lvl4pPr marL="1570276" indent="-224325" defTabSz="456440" eaLnBrk="0" hangingPunct="0">
              <a:defRPr>
                <a:solidFill>
                  <a:schemeClr val="tx1"/>
                </a:solidFill>
                <a:latin typeface="Arial" charset="0"/>
                <a:ea typeface="ＭＳ Ｐゴシック" charset="0"/>
              </a:defRPr>
            </a:lvl4pPr>
            <a:lvl5pPr marL="2018927" indent="-224325" defTabSz="456440" eaLnBrk="0" hangingPunct="0">
              <a:defRPr>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E860766-9700-4241-B1F6-8E110B81548D}" type="slidenum">
              <a:rPr lang="en-US">
                <a:latin typeface="Calibri" charset="0"/>
              </a:rPr>
              <a:pPr eaLnBrk="1" hangingPunct="1"/>
              <a:t>12</a:t>
            </a:fld>
            <a:endParaRPr lang="en-US">
              <a:latin typeface="Calibri" charset="0"/>
            </a:endParaRPr>
          </a:p>
        </p:txBody>
      </p:sp>
      <p:sp>
        <p:nvSpPr>
          <p:cNvPr id="67587" name="Rectangle 2"/>
          <p:cNvSpPr>
            <a:spLocks noGrp="1" noRot="1" noChangeAspect="1" noChangeArrowheads="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ja-JP">
                <a:latin typeface="Calibri" charset="0"/>
                <a:cs typeface="Geneva" charset="0"/>
              </a:rPr>
              <a:t>LORI</a:t>
            </a:r>
          </a:p>
          <a:p>
            <a:endParaRPr lang="en-US" altLang="ja-JP">
              <a:latin typeface="Calibri" charset="0"/>
              <a:cs typeface="Geneva" charset="0"/>
            </a:endParaRPr>
          </a:p>
          <a:p>
            <a:r>
              <a:rPr lang="ja-JP" altLang="en-US">
                <a:latin typeface="Calibri" charset="0"/>
                <a:cs typeface="Geneva" charset="0"/>
              </a:rPr>
              <a:t>“</a:t>
            </a:r>
            <a:r>
              <a:rPr lang="en-US" altLang="ja-JP">
                <a:latin typeface="Calibri" charset="0"/>
                <a:cs typeface="Geneva" charset="0"/>
              </a:rPr>
              <a:t>You can</a:t>
            </a:r>
            <a:r>
              <a:rPr lang="ja-JP" altLang="en-US">
                <a:latin typeface="Calibri" charset="0"/>
                <a:cs typeface="Geneva" charset="0"/>
              </a:rPr>
              <a:t>’</a:t>
            </a:r>
            <a:r>
              <a:rPr lang="en-US" altLang="ja-JP">
                <a:latin typeface="Calibri" charset="0"/>
                <a:cs typeface="Geneva" charset="0"/>
              </a:rPr>
              <a:t>t improve what you can</a:t>
            </a:r>
            <a:r>
              <a:rPr lang="ja-JP" altLang="en-US">
                <a:latin typeface="Calibri" charset="0"/>
                <a:cs typeface="Geneva" charset="0"/>
              </a:rPr>
              <a:t>’</a:t>
            </a:r>
            <a:r>
              <a:rPr lang="en-US" altLang="ja-JP">
                <a:latin typeface="Calibri" charset="0"/>
                <a:cs typeface="Geneva" charset="0"/>
              </a:rPr>
              <a:t>t measure.</a:t>
            </a:r>
            <a:r>
              <a:rPr lang="ja-JP" altLang="en-US">
                <a:latin typeface="Calibri" charset="0"/>
                <a:cs typeface="Geneva" charset="0"/>
              </a:rPr>
              <a:t>”</a:t>
            </a:r>
            <a:r>
              <a:rPr lang="en-US" altLang="ja-JP">
                <a:latin typeface="Calibri" charset="0"/>
                <a:cs typeface="Geneva" charset="0"/>
              </a:rPr>
              <a:t> Measurement gives us power.  And, it enables us to see if we are improving.</a:t>
            </a:r>
            <a:endParaRPr lang="en-US">
              <a:latin typeface="Calibri" charset="0"/>
              <a:cs typeface="Geneva" charset="0"/>
            </a:endParaRPr>
          </a:p>
        </p:txBody>
      </p:sp>
    </p:spTree>
    <p:extLst>
      <p:ext uri="{BB962C8B-B14F-4D97-AF65-F5344CB8AC3E}">
        <p14:creationId xmlns:p14="http://schemas.microsoft.com/office/powerpoint/2010/main" val="2288089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456440" eaLnBrk="0" hangingPunct="0">
              <a:defRPr>
                <a:solidFill>
                  <a:schemeClr val="tx1"/>
                </a:solidFill>
                <a:latin typeface="Arial" charset="0"/>
                <a:ea typeface="ＭＳ Ｐゴシック" charset="0"/>
                <a:cs typeface="ＭＳ Ｐゴシック" charset="0"/>
              </a:defRPr>
            </a:lvl1pPr>
            <a:lvl2pPr marL="729057" indent="-280406" defTabSz="456440" eaLnBrk="0" hangingPunct="0">
              <a:defRPr>
                <a:solidFill>
                  <a:schemeClr val="tx1"/>
                </a:solidFill>
                <a:latin typeface="Arial" charset="0"/>
                <a:ea typeface="ＭＳ Ｐゴシック" charset="0"/>
              </a:defRPr>
            </a:lvl2pPr>
            <a:lvl3pPr marL="1121626" indent="-224325" defTabSz="456440" eaLnBrk="0" hangingPunct="0">
              <a:defRPr>
                <a:solidFill>
                  <a:schemeClr val="tx1"/>
                </a:solidFill>
                <a:latin typeface="Arial" charset="0"/>
                <a:ea typeface="ＭＳ Ｐゴシック" charset="0"/>
              </a:defRPr>
            </a:lvl3pPr>
            <a:lvl4pPr marL="1570276" indent="-224325" defTabSz="456440" eaLnBrk="0" hangingPunct="0">
              <a:defRPr>
                <a:solidFill>
                  <a:schemeClr val="tx1"/>
                </a:solidFill>
                <a:latin typeface="Arial" charset="0"/>
                <a:ea typeface="ＭＳ Ｐゴシック" charset="0"/>
              </a:defRPr>
            </a:lvl4pPr>
            <a:lvl5pPr marL="2018927" indent="-224325" defTabSz="456440" eaLnBrk="0" hangingPunct="0">
              <a:defRPr>
                <a:solidFill>
                  <a:schemeClr val="tx1"/>
                </a:solidFill>
                <a:latin typeface="Arial" charset="0"/>
                <a:ea typeface="ＭＳ Ｐゴシック" charset="0"/>
              </a:defRPr>
            </a:lvl5pPr>
            <a:lvl6pPr marL="2467577" indent="-224325" defTabSz="456440" eaLnBrk="0" fontAlgn="base" hangingPunct="0">
              <a:spcBef>
                <a:spcPct val="0"/>
              </a:spcBef>
              <a:spcAft>
                <a:spcPct val="0"/>
              </a:spcAft>
              <a:defRPr>
                <a:solidFill>
                  <a:schemeClr val="tx1"/>
                </a:solidFill>
                <a:latin typeface="Arial" charset="0"/>
                <a:ea typeface="ＭＳ Ｐゴシック" charset="0"/>
              </a:defRPr>
            </a:lvl6pPr>
            <a:lvl7pPr marL="2916227" indent="-224325" defTabSz="456440" eaLnBrk="0" fontAlgn="base" hangingPunct="0">
              <a:spcBef>
                <a:spcPct val="0"/>
              </a:spcBef>
              <a:spcAft>
                <a:spcPct val="0"/>
              </a:spcAft>
              <a:defRPr>
                <a:solidFill>
                  <a:schemeClr val="tx1"/>
                </a:solidFill>
                <a:latin typeface="Arial" charset="0"/>
                <a:ea typeface="ＭＳ Ｐゴシック" charset="0"/>
              </a:defRPr>
            </a:lvl7pPr>
            <a:lvl8pPr marL="3364878" indent="-224325" defTabSz="456440" eaLnBrk="0" fontAlgn="base" hangingPunct="0">
              <a:spcBef>
                <a:spcPct val="0"/>
              </a:spcBef>
              <a:spcAft>
                <a:spcPct val="0"/>
              </a:spcAft>
              <a:defRPr>
                <a:solidFill>
                  <a:schemeClr val="tx1"/>
                </a:solidFill>
                <a:latin typeface="Arial" charset="0"/>
                <a:ea typeface="ＭＳ Ｐゴシック" charset="0"/>
              </a:defRPr>
            </a:lvl8pPr>
            <a:lvl9pPr marL="3813528" indent="-224325" defTabSz="45644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E2138AE-5C41-D848-BC4F-7B420F2FC95A}" type="slidenum">
              <a:rPr lang="en-US">
                <a:latin typeface="Calibri" charset="0"/>
              </a:rPr>
              <a:pPr eaLnBrk="1" hangingPunct="1"/>
              <a:t>13</a:t>
            </a:fld>
            <a:endParaRPr lang="en-US">
              <a:latin typeface="Calibri" charset="0"/>
            </a:endParaRPr>
          </a:p>
        </p:txBody>
      </p:sp>
      <p:sp>
        <p:nvSpPr>
          <p:cNvPr id="69635" name="Rectangle 2"/>
          <p:cNvSpPr>
            <a:spLocks noGrp="1" noRot="1" noChangeAspect="1" noChangeArrowheads="1" noTextEdit="1"/>
          </p:cNvSpPr>
          <p:nvPr>
            <p:ph type="sldImg"/>
          </p:nvPr>
        </p:nvSpPr>
        <p:spPr>
          <a:noFill/>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96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atin typeface="Calibri" charset="0"/>
                <a:cs typeface="Geneva" charset="0"/>
              </a:rPr>
              <a:t>LORI</a:t>
            </a:r>
          </a:p>
          <a:p>
            <a:endParaRPr lang="en-US">
              <a:latin typeface="Calibri" charset="0"/>
              <a:cs typeface="Geneva" charset="0"/>
            </a:endParaRPr>
          </a:p>
          <a:p>
            <a:r>
              <a:rPr lang="en-US">
                <a:latin typeface="Calibri" charset="0"/>
                <a:cs typeface="Geneva" charset="0"/>
              </a:rPr>
              <a:t>Quality is defined as </a:t>
            </a:r>
            <a:r>
              <a:rPr lang="ja-JP" altLang="en-US">
                <a:latin typeface="Calibri" charset="0"/>
                <a:cs typeface="Geneva" charset="0"/>
              </a:rPr>
              <a:t>“</a:t>
            </a:r>
            <a:r>
              <a:rPr lang="en-US" altLang="ja-JP">
                <a:latin typeface="Calibri" charset="0"/>
                <a:cs typeface="Geneva" charset="0"/>
              </a:rPr>
              <a:t>the degree to which health services for individuals and populations increase the likelihood of desired health outcomes and are consistent with current professional knowledge.</a:t>
            </a:r>
            <a:r>
              <a:rPr lang="ja-JP" altLang="en-US">
                <a:latin typeface="Calibri" charset="0"/>
                <a:cs typeface="Geneva" charset="0"/>
              </a:rPr>
              <a:t>”</a:t>
            </a:r>
            <a:r>
              <a:rPr lang="en-US" altLang="ja-JP">
                <a:latin typeface="Calibri" charset="0"/>
                <a:cs typeface="Geneva" charset="0"/>
              </a:rPr>
              <a:t> </a:t>
            </a:r>
          </a:p>
          <a:p>
            <a:r>
              <a:rPr lang="en-US">
                <a:latin typeface="Calibri" charset="0"/>
                <a:cs typeface="Geneva" charset="0"/>
              </a:rPr>
              <a:t>An indicator is a way of measuring whether care and services you provide, as well as the activities you perform, are linked to improved health outcomes for clients. </a:t>
            </a:r>
          </a:p>
          <a:p>
            <a:r>
              <a:rPr lang="en-US">
                <a:latin typeface="Calibri" charset="0"/>
                <a:cs typeface="Geneva" charset="0"/>
              </a:rPr>
              <a:t>An indicator takes one aspect of HIV care, and provides a way of assessing how often this specific aspect of care is properly provided.</a:t>
            </a:r>
          </a:p>
          <a:p>
            <a:r>
              <a:rPr lang="en-US">
                <a:latin typeface="Calibri" charset="0"/>
                <a:cs typeface="Geneva" charset="0"/>
              </a:rPr>
              <a:t>By defining what </a:t>
            </a:r>
            <a:r>
              <a:rPr lang="ja-JP" altLang="en-US">
                <a:latin typeface="Calibri" charset="0"/>
                <a:cs typeface="Geneva" charset="0"/>
              </a:rPr>
              <a:t>“</a:t>
            </a:r>
            <a:r>
              <a:rPr lang="en-US" altLang="ja-JP">
                <a:latin typeface="Calibri" charset="0"/>
                <a:cs typeface="Geneva" charset="0"/>
              </a:rPr>
              <a:t>properly provided</a:t>
            </a:r>
            <a:r>
              <a:rPr lang="ja-JP" altLang="en-US">
                <a:latin typeface="Calibri" charset="0"/>
                <a:cs typeface="Geneva" charset="0"/>
              </a:rPr>
              <a:t>”</a:t>
            </a:r>
            <a:r>
              <a:rPr lang="en-US" altLang="ja-JP">
                <a:latin typeface="Calibri" charset="0"/>
                <a:cs typeface="Geneva" charset="0"/>
              </a:rPr>
              <a:t> means (this is where the </a:t>
            </a:r>
            <a:r>
              <a:rPr lang="ja-JP" altLang="en-US">
                <a:latin typeface="Calibri" charset="0"/>
                <a:cs typeface="Geneva" charset="0"/>
              </a:rPr>
              <a:t>“</a:t>
            </a:r>
            <a:r>
              <a:rPr lang="en-US" altLang="ja-JP">
                <a:latin typeface="Calibri" charset="0"/>
                <a:cs typeface="Geneva" charset="0"/>
              </a:rPr>
              <a:t>current professional knowledge</a:t>
            </a:r>
            <a:r>
              <a:rPr lang="ja-JP" altLang="en-US">
                <a:latin typeface="Calibri" charset="0"/>
                <a:cs typeface="Geneva" charset="0"/>
              </a:rPr>
              <a:t>”</a:t>
            </a:r>
            <a:r>
              <a:rPr lang="en-US" altLang="ja-JP">
                <a:latin typeface="Calibri" charset="0"/>
                <a:cs typeface="Geneva" charset="0"/>
              </a:rPr>
              <a:t> comes in), indicators enable you to learn about the level of quality in the care your HIV program provides.</a:t>
            </a:r>
            <a:endParaRPr lang="en-US">
              <a:latin typeface="Calibri" charset="0"/>
              <a:cs typeface="Geneva" charset="0"/>
            </a:endParaRPr>
          </a:p>
        </p:txBody>
      </p:sp>
    </p:spTree>
    <p:extLst>
      <p:ext uri="{BB962C8B-B14F-4D97-AF65-F5344CB8AC3E}">
        <p14:creationId xmlns:p14="http://schemas.microsoft.com/office/powerpoint/2010/main" val="1372813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Graphic representation of how improvement flows from organization to region to state to national</a:t>
            </a:r>
          </a:p>
        </p:txBody>
      </p:sp>
      <p:sp>
        <p:nvSpPr>
          <p:cNvPr id="4" name="Slide Number Placeholder 3"/>
          <p:cNvSpPr>
            <a:spLocks noGrp="1"/>
          </p:cNvSpPr>
          <p:nvPr>
            <p:ph type="sldNum" sz="quarter" idx="10"/>
          </p:nvPr>
        </p:nvSpPr>
        <p:spPr/>
        <p:txBody>
          <a:bodyPr/>
          <a:lstStyle/>
          <a:p>
            <a:fld id="{505C533E-3E33-401C-9A4F-B4F7F7BD69CB}" type="slidenum">
              <a:rPr lang="en-US" smtClean="0"/>
              <a:pPr/>
              <a:t>22</a:t>
            </a:fld>
            <a:endParaRPr lang="en-US" dirty="0"/>
          </a:p>
        </p:txBody>
      </p:sp>
    </p:spTree>
    <p:extLst>
      <p:ext uri="{BB962C8B-B14F-4D97-AF65-F5344CB8AC3E}">
        <p14:creationId xmlns:p14="http://schemas.microsoft.com/office/powerpoint/2010/main" val="57618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B84008-FB23-4442-B6CF-FEF263CECDD3}" type="slidenum">
              <a:rPr lang="en-US"/>
              <a:pPr/>
              <a:t>23</a:t>
            </a:fld>
            <a:endParaRPr lang="en-US"/>
          </a:p>
        </p:txBody>
      </p:sp>
      <p:sp>
        <p:nvSpPr>
          <p:cNvPr id="4003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0387" name="Rectangle 3"/>
          <p:cNvSpPr>
            <a:spLocks noGrp="1" noChangeArrowheads="1"/>
          </p:cNvSpPr>
          <p:nvPr>
            <p:ph type="body" idx="1"/>
          </p:nvPr>
        </p:nvSpPr>
        <p:spPr/>
        <p:txBody>
          <a:bodyPr/>
          <a:lstStyle/>
          <a:p>
            <a:r>
              <a:rPr lang="en-US"/>
              <a:t>In some cases, indicators look at outcomes - the results of care.  An outcome indicator could look at, for example, the CD4 levels of patients on antiretroviral therapy.  The patients viral load is a result or outcome of the therapy.</a:t>
            </a:r>
          </a:p>
          <a:p>
            <a:r>
              <a:rPr lang="en-US"/>
              <a:t>In other cases, indicators look at processes:  the actions that are taken.  A process indicator for antiretroviral therapy could look at, for example, whether patients were assessed for their adherence to antiretroviral treatment.  This process of treatment adherence assessment is a critical piece to optimizing antiretroviral therapy.</a:t>
            </a:r>
          </a:p>
        </p:txBody>
      </p:sp>
    </p:spTree>
    <p:extLst>
      <p:ext uri="{BB962C8B-B14F-4D97-AF65-F5344CB8AC3E}">
        <p14:creationId xmlns:p14="http://schemas.microsoft.com/office/powerpoint/2010/main" val="3415700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7DEFB4-C34A-7F47-91BB-172710A3F2EB}" type="slidenum">
              <a:rPr lang="en-US"/>
              <a:pPr/>
              <a:t>27</a:t>
            </a:fld>
            <a:endParaRPr lang="en-US"/>
          </a:p>
        </p:txBody>
      </p:sp>
      <p:sp>
        <p:nvSpPr>
          <p:cNvPr id="4024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2435" name="Rectangle 3"/>
          <p:cNvSpPr>
            <a:spLocks noGrp="1" noChangeArrowheads="1"/>
          </p:cNvSpPr>
          <p:nvPr>
            <p:ph type="body" idx="1"/>
          </p:nvPr>
        </p:nvSpPr>
        <p:spPr/>
        <p:txBody>
          <a:bodyPr/>
          <a:lstStyle/>
          <a:p>
            <a:r>
              <a:rPr lang="en-US" dirty="0"/>
              <a:t>A process can be anything you do to provide care and services.  As we said in Tutorial 2, processes are tangible targets of our quality improvement efforts.  Processes can also be easier to measure than outcomes. </a:t>
            </a:r>
          </a:p>
          <a:p>
            <a:r>
              <a:rPr lang="en-US" dirty="0"/>
              <a:t>When we know that an action or process relates to an outcome, then a measure of the process becomes a proxy of quality.  For example, annual pap smears allow for early detection of cervical cancer in women with HIV.</a:t>
            </a:r>
          </a:p>
          <a:p>
            <a:r>
              <a:rPr lang="en-US" dirty="0"/>
              <a:t>Many types of processes matter. In addition to medical care, case management processes, program management or administration, and large-scale management all relate to the quality of care.  For instance, the process of a case manager escorting a client to his or her appointment can be critical in linking patients to care.</a:t>
            </a:r>
          </a:p>
        </p:txBody>
      </p:sp>
    </p:spTree>
    <p:extLst>
      <p:ext uri="{BB962C8B-B14F-4D97-AF65-F5344CB8AC3E}">
        <p14:creationId xmlns:p14="http://schemas.microsoft.com/office/powerpoint/2010/main" val="288418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04EB16-CF1C-E64F-87C7-C6AE8E0C4BFD}" type="slidenum">
              <a:rPr lang="en-US"/>
              <a:pPr/>
              <a:t>29</a:t>
            </a:fld>
            <a:endParaRPr lang="en-US"/>
          </a:p>
        </p:txBody>
      </p:sp>
      <p:sp>
        <p:nvSpPr>
          <p:cNvPr id="403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3459" name="Rectangle 3"/>
          <p:cNvSpPr>
            <a:spLocks noGrp="1" noChangeArrowheads="1"/>
          </p:cNvSpPr>
          <p:nvPr>
            <p:ph type="body" idx="1"/>
          </p:nvPr>
        </p:nvSpPr>
        <p:spPr/>
        <p:txBody>
          <a:bodyPr/>
          <a:lstStyle/>
          <a:p>
            <a:r>
              <a:rPr lang="en-US"/>
              <a:t>Clearly, the universe of things that can be measured is vast.  How do we begin to select a manageable number of areas to track?</a:t>
            </a:r>
          </a:p>
          <a:p>
            <a:endParaRPr lang="en-US"/>
          </a:p>
          <a:p>
            <a:r>
              <a:rPr lang="en-US"/>
              <a:t>There are four main criteria to use in selecting sound indicators.  The first two are:</a:t>
            </a:r>
          </a:p>
          <a:p>
            <a:pPr>
              <a:buFontTx/>
              <a:buChar char="•"/>
            </a:pPr>
            <a:r>
              <a:rPr lang="en-US"/>
              <a:t>Relevance.  Are you looking at something that matters to your program?</a:t>
            </a:r>
          </a:p>
          <a:p>
            <a:pPr>
              <a:buFontTx/>
              <a:buChar char="•"/>
            </a:pPr>
            <a:r>
              <a:rPr lang="en-US"/>
              <a:t>And measurability.  Can you actually measure this aspect of care, given the resources you have?  </a:t>
            </a:r>
          </a:p>
        </p:txBody>
      </p:sp>
    </p:spTree>
    <p:extLst>
      <p:ext uri="{BB962C8B-B14F-4D97-AF65-F5344CB8AC3E}">
        <p14:creationId xmlns:p14="http://schemas.microsoft.com/office/powerpoint/2010/main" val="4212186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357344-98FF-8540-B97B-BE5A9CB58B90}" type="slidenum">
              <a:rPr lang="en-US"/>
              <a:pPr/>
              <a:t>30</a:t>
            </a:fld>
            <a:endParaRPr lang="en-US"/>
          </a:p>
        </p:txBody>
      </p:sp>
      <p:sp>
        <p:nvSpPr>
          <p:cNvPr id="4044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04483" name="Rectangle 3"/>
          <p:cNvSpPr>
            <a:spLocks noGrp="1" noChangeArrowheads="1"/>
          </p:cNvSpPr>
          <p:nvPr>
            <p:ph type="body" idx="1"/>
          </p:nvPr>
        </p:nvSpPr>
        <p:spPr/>
        <p:txBody>
          <a:bodyPr/>
          <a:lstStyle/>
          <a:p>
            <a:r>
              <a:rPr lang="en-US"/>
              <a:t>The next two criteria are:</a:t>
            </a:r>
          </a:p>
          <a:p>
            <a:pPr>
              <a:buFontTx/>
              <a:buChar char="•"/>
            </a:pPr>
            <a:r>
              <a:rPr lang="en-US"/>
              <a:t>Accuracy.  How valid is this indicator?  Does it really reflect current professional knowledge?  Does it build on accepted guidelines for HIV care?  If it deals with an aspect of care not yet covered by a guideline, has there been consensus by professionals and peers? And lastly,</a:t>
            </a:r>
          </a:p>
          <a:p>
            <a:pPr>
              <a:buFontTx/>
              <a:buChar char="•"/>
            </a:pPr>
            <a:r>
              <a:rPr lang="en-US"/>
              <a:t>Improvability: the ultimate goal is to improve the quality of care.  As you select indicators, focus first on those that will help you improve.  </a:t>
            </a:r>
          </a:p>
          <a:p>
            <a:r>
              <a:rPr lang="en-US"/>
              <a:t>If you answer "no" to any of these questions, the indicator—while still relevant to patient care—is probably either too difficult to measure or less than critical to patient care. On the other hand, if you answer "yes" to all of the questions, you have most likely found a viable indicator that will give you the most benefit for your measurement resources. </a:t>
            </a:r>
          </a:p>
        </p:txBody>
      </p:sp>
    </p:spTree>
    <p:extLst>
      <p:ext uri="{BB962C8B-B14F-4D97-AF65-F5344CB8AC3E}">
        <p14:creationId xmlns:p14="http://schemas.microsoft.com/office/powerpoint/2010/main" val="3714336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447800"/>
            <a:ext cx="7772400" cy="4191000"/>
          </a:xfrm>
        </p:spPr>
        <p:txBody>
          <a:bodyPr/>
          <a:lstStyle/>
          <a:p>
            <a:pPr lvl="0"/>
            <a:endParaRPr lang="en-US" noProof="0" smtClean="0"/>
          </a:p>
        </p:txBody>
      </p:sp>
    </p:spTree>
    <p:extLst>
      <p:ext uri="{BB962C8B-B14F-4D97-AF65-F5344CB8AC3E}">
        <p14:creationId xmlns:p14="http://schemas.microsoft.com/office/powerpoint/2010/main" val="1467175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6_Title Slide">
    <p:spTree>
      <p:nvGrpSpPr>
        <p:cNvPr id="1" name=""/>
        <p:cNvGrpSpPr/>
        <p:nvPr/>
      </p:nvGrpSpPr>
      <p:grpSpPr>
        <a:xfrm>
          <a:off x="0" y="0"/>
          <a:ext cx="0" cy="0"/>
          <a:chOff x="0" y="0"/>
          <a:chExt cx="0" cy="0"/>
        </a:xfrm>
      </p:grpSpPr>
      <p:sp>
        <p:nvSpPr>
          <p:cNvPr id="64514" name="Rectangle 2"/>
          <p:cNvSpPr>
            <a:spLocks noGrp="1"/>
          </p:cNvSpPr>
          <p:nvPr/>
        </p:nvSpPr>
        <p:spPr bwMode="auto">
          <a:xfrm>
            <a:off x="457200" y="274638"/>
            <a:ext cx="8229600" cy="1143000"/>
          </a:xfrm>
          <a:prstGeom prst="rect">
            <a:avLst/>
          </a:prstGeom>
        </p:spPr>
        <p:txBody>
          <a:bodyPr anchor="ctr"/>
          <a:lstStyle/>
          <a:p>
            <a:pPr algn="ctr" eaLnBrk="0" hangingPunct="0"/>
            <a:endParaRPr lang="en-US" sz="4400" b="1" dirty="0">
              <a:latin typeface="Calibri" pitchFamily="34" charset="0"/>
            </a:endParaRPr>
          </a:p>
        </p:txBody>
      </p:sp>
      <p:sp>
        <p:nvSpPr>
          <p:cNvPr id="64515" name="Rectangle 3"/>
          <p:cNvSpPr>
            <a:spLocks noGrp="1"/>
          </p:cNvSpPr>
          <p:nvPr/>
        </p:nvSpPr>
        <p:spPr bwMode="auto">
          <a:xfrm>
            <a:off x="457200" y="1600200"/>
            <a:ext cx="8229600" cy="4525963"/>
          </a:xfrm>
          <a:prstGeom prst="rect">
            <a:avLst/>
          </a:prstGeom>
        </p:spPr>
        <p:txBody>
          <a:bodyPr/>
          <a:lstStyle/>
          <a:p>
            <a:pPr marL="342900" indent="-342900" eaLnBrk="0" hangingPunct="0">
              <a:spcBef>
                <a:spcPct val="20000"/>
              </a:spcBef>
              <a:buFont typeface="Arial" charset="0"/>
              <a:buChar char="•"/>
            </a:pPr>
            <a:endParaRPr lang="en-US" sz="3200" b="1" dirty="0">
              <a:latin typeface="Calibri" pitchFamily="34" charset="0"/>
            </a:endParaRPr>
          </a:p>
        </p:txBody>
      </p:sp>
    </p:spTree>
    <p:extLst>
      <p:ext uri="{BB962C8B-B14F-4D97-AF65-F5344CB8AC3E}">
        <p14:creationId xmlns:p14="http://schemas.microsoft.com/office/powerpoint/2010/main" val="471812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00738F-D14B-458F-9A8A-B1A98B3A66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0738F-D14B-458F-9A8A-B1A98B3A66FA}"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730ECFF-37A2-4017-93C2-D3EFF23AF37F}" type="datetimeFigureOut">
              <a:rPr lang="en-US" smtClean="0"/>
              <a:pPr/>
              <a:t>9/6/2018</a:t>
            </a:fld>
            <a:endParaRPr lang="en-US" dirty="0"/>
          </a:p>
        </p:txBody>
      </p:sp>
      <p:sp>
        <p:nvSpPr>
          <p:cNvPr id="9" name="Slide Number Placeholder 8"/>
          <p:cNvSpPr>
            <a:spLocks noGrp="1"/>
          </p:cNvSpPr>
          <p:nvPr>
            <p:ph type="sldNum" sz="quarter" idx="11"/>
          </p:nvPr>
        </p:nvSpPr>
        <p:spPr/>
        <p:txBody>
          <a:bodyPr/>
          <a:lstStyle/>
          <a:p>
            <a:fld id="{1300738F-D14B-458F-9A8A-B1A98B3A66FA}"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300738F-D14B-458F-9A8A-B1A98B3A66FA}"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730ECFF-37A2-4017-93C2-D3EFF23AF37F}" type="datetimeFigureOut">
              <a:rPr lang="en-US" smtClean="0"/>
              <a:pPr/>
              <a:t>9/6/2018</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areacttarget.org/library/hrsahab-hiv-performance-measures" TargetMode="External"/><Relationship Id="rId2" Type="http://schemas.openxmlformats.org/officeDocument/2006/relationships/hyperlink" Target="https://careacttarget.org/category/topics/clinical-quality-manage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nationalqualitycenter.or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571" y="1498137"/>
            <a:ext cx="6566155" cy="2593975"/>
          </a:xfrm>
        </p:spPr>
        <p:txBody>
          <a:bodyPr/>
          <a:lstStyle/>
          <a:p>
            <a:pPr algn="ctr"/>
            <a:r>
              <a:rPr lang="en-US" sz="4400" dirty="0" smtClean="0"/>
              <a:t/>
            </a:r>
            <a:br>
              <a:rPr lang="en-US" sz="4400" dirty="0" smtClean="0"/>
            </a:br>
            <a:r>
              <a:rPr lang="en-US" sz="3600" dirty="0" smtClean="0"/>
              <a:t>Quality Management 101 Series</a:t>
            </a:r>
            <a:br>
              <a:rPr lang="en-US" sz="3600" dirty="0" smtClean="0"/>
            </a:br>
            <a:r>
              <a:rPr lang="en-US" sz="3600" dirty="0" smtClean="0"/>
              <a:t/>
            </a:r>
            <a:br>
              <a:rPr lang="en-US" sz="3600" dirty="0" smtClean="0"/>
            </a:br>
            <a:r>
              <a:rPr lang="en-US" sz="4400" dirty="0" smtClean="0"/>
              <a:t>Module 3 </a:t>
            </a:r>
            <a:br>
              <a:rPr lang="en-US" sz="4400" dirty="0" smtClean="0"/>
            </a:br>
            <a:r>
              <a:rPr lang="en-US" sz="4400" dirty="0" smtClean="0"/>
              <a:t>Performance Measurement</a:t>
            </a:r>
            <a:endParaRPr lang="en-US" sz="4400" dirty="0"/>
          </a:p>
        </p:txBody>
      </p:sp>
      <p:sp>
        <p:nvSpPr>
          <p:cNvPr id="3" name="Subtitle 2"/>
          <p:cNvSpPr>
            <a:spLocks noGrp="1"/>
          </p:cNvSpPr>
          <p:nvPr>
            <p:ph type="subTitle" idx="1"/>
          </p:nvPr>
        </p:nvSpPr>
        <p:spPr>
          <a:xfrm>
            <a:off x="321635" y="4720103"/>
            <a:ext cx="7599942" cy="1232591"/>
          </a:xfrm>
        </p:spPr>
        <p:txBody>
          <a:bodyPr>
            <a:noAutofit/>
          </a:bodyPr>
          <a:lstStyle/>
          <a:p>
            <a:r>
              <a:rPr lang="en-US" sz="2400" dirty="0" smtClean="0"/>
              <a:t>Nanette </a:t>
            </a:r>
            <a:r>
              <a:rPr lang="en-US" sz="2400" dirty="0" err="1" smtClean="0"/>
              <a:t>Brey</a:t>
            </a:r>
            <a:r>
              <a:rPr lang="en-US" sz="2400" dirty="0" smtClean="0"/>
              <a:t> </a:t>
            </a:r>
            <a:r>
              <a:rPr lang="en-US" sz="2400" dirty="0" err="1" smtClean="0"/>
              <a:t>Magnani</a:t>
            </a:r>
            <a:r>
              <a:rPr lang="en-US" sz="2400" dirty="0" smtClean="0"/>
              <a:t>, </a:t>
            </a:r>
            <a:r>
              <a:rPr lang="en-US" sz="2400" dirty="0" err="1" smtClean="0"/>
              <a:t>EdD</a:t>
            </a:r>
            <a:r>
              <a:rPr lang="en-US" sz="2400" dirty="0" smtClean="0"/>
              <a:t>, National QI Coach, Consultant</a:t>
            </a:r>
          </a:p>
          <a:p>
            <a:r>
              <a:rPr lang="en-US" sz="2400" dirty="0" err="1" smtClean="0"/>
              <a:t>Diona</a:t>
            </a:r>
            <a:r>
              <a:rPr lang="en-US" sz="2400" dirty="0" smtClean="0"/>
              <a:t> Walker, MSPH, Services Quality Manager</a:t>
            </a:r>
          </a:p>
          <a:p>
            <a:endParaRPr lang="en-US" sz="2400" dirty="0"/>
          </a:p>
        </p:txBody>
      </p:sp>
      <p:sp>
        <p:nvSpPr>
          <p:cNvPr id="4" name="TextBox 3"/>
          <p:cNvSpPr txBox="1"/>
          <p:nvPr/>
        </p:nvSpPr>
        <p:spPr>
          <a:xfrm>
            <a:off x="203200" y="6282497"/>
            <a:ext cx="6248400" cy="523220"/>
          </a:xfrm>
          <a:prstGeom prst="rect">
            <a:avLst/>
          </a:prstGeom>
          <a:noFill/>
        </p:spPr>
        <p:txBody>
          <a:bodyPr wrap="square" rtlCol="0">
            <a:spAutoFit/>
          </a:bodyPr>
          <a:lstStyle/>
          <a:p>
            <a:r>
              <a:rPr lang="en-US" sz="1400" b="1" dirty="0" smtClean="0"/>
              <a:t>Hosted by:  Louisiana Department of Health HIV/STD Program </a:t>
            </a:r>
            <a:r>
              <a:rPr lang="en-US" sz="1400" b="1" dirty="0" err="1" smtClean="0">
                <a:solidFill>
                  <a:schemeClr val="bg1"/>
                </a:solidFill>
              </a:rPr>
              <a:t>ste</a:t>
            </a:r>
            <a:r>
              <a:rPr lang="en-US" sz="1400" b="1" dirty="0" smtClean="0">
                <a:solidFill>
                  <a:schemeClr val="bg1"/>
                </a:solidFill>
              </a:rPr>
              <a:t> Louisiana Department of Health-STD/HIV Program </a:t>
            </a:r>
            <a:endParaRPr lang="en-US" sz="1400" b="1" dirty="0">
              <a:solidFill>
                <a:schemeClr val="bg1"/>
              </a:solidFill>
            </a:endParaRPr>
          </a:p>
        </p:txBody>
      </p:sp>
      <p:pic>
        <p:nvPicPr>
          <p:cNvPr id="7" name="Picture 6" descr="http://cliparts.co/cliparts/8iG/Erx/8iGErxdyT.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023780">
            <a:off x="7138943" y="1468159"/>
            <a:ext cx="1024455" cy="159572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692421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https://</a:t>
            </a:r>
            <a:r>
              <a:rPr lang="en-US" dirty="0" err="1"/>
              <a:t>careacttarget.org</a:t>
            </a:r>
            <a:r>
              <a:rPr lang="en-US" dirty="0"/>
              <a:t>/</a:t>
            </a:r>
            <a:r>
              <a:rPr lang="en-US" dirty="0" err="1"/>
              <a:t>cqii</a:t>
            </a:r>
            <a:endParaRPr lang="en-US" dirty="0"/>
          </a:p>
        </p:txBody>
      </p:sp>
      <p:sp>
        <p:nvSpPr>
          <p:cNvPr id="4" name="Rectangle 3"/>
          <p:cNvSpPr/>
          <p:nvPr/>
        </p:nvSpPr>
        <p:spPr>
          <a:xfrm>
            <a:off x="370360" y="1458606"/>
            <a:ext cx="7620000" cy="5416868"/>
          </a:xfrm>
          <a:prstGeom prst="rect">
            <a:avLst/>
          </a:prstGeom>
        </p:spPr>
        <p:txBody>
          <a:bodyPr wrap="square">
            <a:spAutoFit/>
          </a:bodyPr>
          <a:lstStyle/>
          <a:p>
            <a:pPr algn="ctr"/>
            <a:r>
              <a:rPr lang="en-US" dirty="0"/>
              <a:t>Center for Quality Improvement and Innovation</a:t>
            </a:r>
          </a:p>
          <a:p>
            <a:r>
              <a:rPr lang="en-US" sz="2400" b="1" dirty="0"/>
              <a:t>Review </a:t>
            </a:r>
            <a:r>
              <a:rPr lang="en-US" dirty="0"/>
              <a:t>NQC (CQII) tutorials before June webinar</a:t>
            </a:r>
            <a:r>
              <a:rPr lang="en-US" dirty="0" smtClean="0"/>
              <a:t>:</a:t>
            </a:r>
          </a:p>
          <a:p>
            <a:r>
              <a:rPr lang="en-US" sz="2000" dirty="0" smtClean="0"/>
              <a:t>Quality </a:t>
            </a:r>
            <a:r>
              <a:rPr lang="en-US" sz="2000" dirty="0"/>
              <a:t>Academy</a:t>
            </a:r>
          </a:p>
          <a:p>
            <a:r>
              <a:rPr lang="en-US" b="1" dirty="0" smtClean="0"/>
              <a:t>C</a:t>
            </a:r>
            <a:r>
              <a:rPr lang="en-US" b="1" dirty="0"/>
              <a:t>.  Measurement and Data</a:t>
            </a:r>
            <a:endParaRPr lang="en-US" dirty="0"/>
          </a:p>
          <a:p>
            <a:r>
              <a:rPr lang="en-US" dirty="0"/>
              <a:t>	</a:t>
            </a:r>
            <a:r>
              <a:rPr lang="en-US" dirty="0" smtClean="0"/>
              <a:t>7</a:t>
            </a:r>
            <a:r>
              <a:rPr lang="en-US" dirty="0"/>
              <a:t>.  Acting on Measurement – Overview – (Beginner)</a:t>
            </a:r>
          </a:p>
          <a:p>
            <a:r>
              <a:rPr lang="en-US" dirty="0"/>
              <a:t>	</a:t>
            </a:r>
            <a:r>
              <a:rPr lang="en-US" dirty="0" smtClean="0"/>
              <a:t>8</a:t>
            </a:r>
            <a:r>
              <a:rPr lang="en-US" dirty="0"/>
              <a:t>.  Choosing Performance Data (Intermediate)</a:t>
            </a:r>
          </a:p>
          <a:p>
            <a:r>
              <a:rPr lang="en-US" dirty="0"/>
              <a:t>	</a:t>
            </a:r>
            <a:r>
              <a:rPr lang="en-US" dirty="0" smtClean="0"/>
              <a:t>9</a:t>
            </a:r>
            <a:r>
              <a:rPr lang="en-US" dirty="0"/>
              <a:t>.  Collecting Performance Data  (intermediate)</a:t>
            </a:r>
          </a:p>
          <a:p>
            <a:r>
              <a:rPr lang="en-US" dirty="0"/>
              <a:t>	21.  Statistics 101 and Making Graphs in Microsoft Excel (Intermediate)</a:t>
            </a:r>
          </a:p>
          <a:p>
            <a:r>
              <a:rPr lang="en-US" dirty="0"/>
              <a:t>	25.  Introduction to the HAB measures (Intermediate)</a:t>
            </a:r>
          </a:p>
          <a:p>
            <a:r>
              <a:rPr lang="en-US" dirty="0"/>
              <a:t>	26.  Using the HAB measures  (intermediate)</a:t>
            </a:r>
          </a:p>
          <a:p>
            <a:endParaRPr lang="en-US" b="1" i="1" dirty="0" smtClean="0">
              <a:solidFill>
                <a:srgbClr val="262626"/>
              </a:solidFill>
              <a:latin typeface="Helvetica"/>
            </a:endParaRPr>
          </a:p>
          <a:p>
            <a:endParaRPr lang="en-US" b="1" i="1" dirty="0" smtClean="0">
              <a:solidFill>
                <a:srgbClr val="262626"/>
              </a:solidFill>
              <a:latin typeface="Helvetica"/>
            </a:endParaRPr>
          </a:p>
          <a:p>
            <a:endParaRPr lang="en-US" b="1" i="1" dirty="0">
              <a:solidFill>
                <a:srgbClr val="262626"/>
              </a:solidFill>
              <a:latin typeface="Helvetica"/>
            </a:endParaRPr>
          </a:p>
          <a:p>
            <a:endParaRPr lang="en-US" b="1" i="1" dirty="0" smtClean="0">
              <a:solidFill>
                <a:srgbClr val="262626"/>
              </a:solidFill>
              <a:latin typeface="Helvetica"/>
            </a:endParaRPr>
          </a:p>
          <a:p>
            <a:endParaRPr lang="en-US" b="1" i="1" dirty="0">
              <a:solidFill>
                <a:srgbClr val="262626"/>
              </a:solidFill>
              <a:latin typeface="Helvetica"/>
            </a:endParaRPr>
          </a:p>
          <a:p>
            <a:r>
              <a:rPr lang="en-US" sz="1400" b="1" i="1" dirty="0" smtClean="0">
                <a:solidFill>
                  <a:srgbClr val="262626"/>
                </a:solidFill>
                <a:latin typeface="Helvetica"/>
              </a:rPr>
              <a:t>Resource</a:t>
            </a:r>
            <a:r>
              <a:rPr lang="en-US" sz="1400" i="1" dirty="0" smtClean="0">
                <a:solidFill>
                  <a:srgbClr val="262626"/>
                </a:solidFill>
                <a:latin typeface="Helvetica"/>
              </a:rPr>
              <a:t> </a:t>
            </a:r>
            <a:r>
              <a:rPr lang="en-US" sz="1400" i="1" dirty="0">
                <a:solidFill>
                  <a:srgbClr val="262626"/>
                </a:solidFill>
                <a:latin typeface="Helvetica"/>
              </a:rPr>
              <a:t>updated on 03/15/2018</a:t>
            </a:r>
            <a:endParaRPr lang="en-US" sz="1400" dirty="0"/>
          </a:p>
          <a:p>
            <a:r>
              <a:rPr lang="en-US" sz="1400" dirty="0" smtClean="0"/>
              <a:t>Resources</a:t>
            </a:r>
            <a:endParaRPr lang="en-US" sz="1400" dirty="0"/>
          </a:p>
          <a:p>
            <a:r>
              <a:rPr lang="en-US" sz="1400" dirty="0"/>
              <a:t>Resources formerly found on the on the NQC website have been transferred to the </a:t>
            </a:r>
            <a:r>
              <a:rPr lang="en-US" sz="1400" u="sng" dirty="0">
                <a:hlinkClick r:id="rId2"/>
              </a:rPr>
              <a:t>Clinical Quality Management webpage of this site.</a:t>
            </a:r>
          </a:p>
          <a:p>
            <a:endParaRPr lang="en-US" sz="1400" dirty="0"/>
          </a:p>
        </p:txBody>
      </p:sp>
      <p:sp>
        <p:nvSpPr>
          <p:cNvPr id="5" name="Rectangle 4"/>
          <p:cNvSpPr/>
          <p:nvPr/>
        </p:nvSpPr>
        <p:spPr>
          <a:xfrm>
            <a:off x="370360" y="4844524"/>
            <a:ext cx="5790137" cy="1015663"/>
          </a:xfrm>
          <a:prstGeom prst="rect">
            <a:avLst/>
          </a:prstGeom>
        </p:spPr>
        <p:txBody>
          <a:bodyPr wrap="square">
            <a:spAutoFit/>
          </a:bodyPr>
          <a:lstStyle/>
          <a:p>
            <a:r>
              <a:rPr lang="en-US" sz="1200" b="1" u="sng" dirty="0" smtClean="0">
                <a:hlinkClick r:id="rId3"/>
              </a:rPr>
              <a:t>Review </a:t>
            </a:r>
            <a:r>
              <a:rPr lang="en-US" sz="1200" u="sng" dirty="0" smtClean="0">
                <a:hlinkClick r:id="rId3"/>
              </a:rPr>
              <a:t>HRSA</a:t>
            </a:r>
            <a:r>
              <a:rPr lang="en-US" sz="1200" u="sng" dirty="0">
                <a:hlinkClick r:id="rId3"/>
              </a:rPr>
              <a:t>/HAB HIV Performance Measures</a:t>
            </a:r>
          </a:p>
          <a:p>
            <a:r>
              <a:rPr lang="en-US" sz="1200" dirty="0"/>
              <a:t>HRSA HIV/AIDS Bureau (HAB)</a:t>
            </a:r>
          </a:p>
          <a:p>
            <a:r>
              <a:rPr lang="en-US" sz="1200" dirty="0"/>
              <a:t>September 2017</a:t>
            </a:r>
          </a:p>
          <a:p>
            <a:r>
              <a:rPr lang="en-US" sz="1200" dirty="0"/>
              <a:t>Performance measures to help Ryan White HIV/AIDS programs monitor and improve the quality of care they deliver.</a:t>
            </a:r>
          </a:p>
        </p:txBody>
      </p:sp>
    </p:spTree>
    <p:extLst>
      <p:ext uri="{BB962C8B-B14F-4D97-AF65-F5344CB8AC3E}">
        <p14:creationId xmlns:p14="http://schemas.microsoft.com/office/powerpoint/2010/main" val="2054848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3 Outcomes</a:t>
            </a:r>
            <a:endParaRPr lang="en-US" dirty="0"/>
          </a:p>
        </p:txBody>
      </p:sp>
      <p:sp>
        <p:nvSpPr>
          <p:cNvPr id="3" name="Content Placeholder 2"/>
          <p:cNvSpPr>
            <a:spLocks noGrp="1"/>
          </p:cNvSpPr>
          <p:nvPr>
            <p:ph idx="1"/>
          </p:nvPr>
        </p:nvSpPr>
        <p:spPr>
          <a:xfrm>
            <a:off x="457200" y="1600200"/>
            <a:ext cx="7620000" cy="4959968"/>
          </a:xfrm>
        </p:spPr>
        <p:txBody>
          <a:bodyPr>
            <a:normAutofit/>
          </a:bodyPr>
          <a:lstStyle/>
          <a:p>
            <a:pPr>
              <a:buFont typeface="Arial"/>
              <a:buChar char="•"/>
            </a:pPr>
            <a:r>
              <a:rPr lang="en-US" sz="2800" dirty="0" smtClean="0"/>
              <a:t>Understand importance of performance measurement and its relationship to goal achievement</a:t>
            </a:r>
          </a:p>
          <a:p>
            <a:pPr>
              <a:buFont typeface="Arial"/>
              <a:buChar char="•"/>
            </a:pPr>
            <a:r>
              <a:rPr lang="en-US" sz="2800" dirty="0" smtClean="0"/>
              <a:t>Understand defining elements and types of performance measures (PM)</a:t>
            </a:r>
          </a:p>
          <a:p>
            <a:pPr>
              <a:buFont typeface="Arial"/>
              <a:buChar char="•"/>
            </a:pPr>
            <a:r>
              <a:rPr lang="en-US" sz="3000" dirty="0" smtClean="0"/>
              <a:t>Understand how to report data for QMC and QI Projects to guide improvement work</a:t>
            </a:r>
            <a:endParaRPr lang="en-US" sz="3000" dirty="0"/>
          </a:p>
        </p:txBody>
      </p:sp>
    </p:spTree>
    <p:extLst>
      <p:ext uri="{BB962C8B-B14F-4D97-AF65-F5344CB8AC3E}">
        <p14:creationId xmlns:p14="http://schemas.microsoft.com/office/powerpoint/2010/main" val="2766227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test_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447800"/>
            <a:ext cx="76962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531" name="Rectangle 2"/>
          <p:cNvSpPr>
            <a:spLocks noGrp="1" noChangeArrowheads="1"/>
          </p:cNvSpPr>
          <p:nvPr>
            <p:ph type="title" idx="4294967295"/>
          </p:nvPr>
        </p:nvSpPr>
        <p:spPr>
          <a:xfrm>
            <a:off x="438150" y="706438"/>
            <a:ext cx="8153400" cy="508000"/>
          </a:xfrm>
        </p:spPr>
        <p:txBody>
          <a:bodyPr/>
          <a:lstStyle/>
          <a:p>
            <a:pPr eaLnBrk="1" hangingPunct="1"/>
            <a:r>
              <a:rPr lang="en-US">
                <a:solidFill>
                  <a:schemeClr val="tx1"/>
                </a:solidFill>
                <a:latin typeface="Garamond" charset="0"/>
                <a:ea typeface="ＭＳ Ｐゴシック" charset="0"/>
                <a:cs typeface="ＭＳ Ｐゴシック" charset="0"/>
              </a:rPr>
              <a:t>Why Measure?</a:t>
            </a:r>
          </a:p>
        </p:txBody>
      </p:sp>
      <p:sp>
        <p:nvSpPr>
          <p:cNvPr id="22532" name="Rectangle 3"/>
          <p:cNvSpPr>
            <a:spLocks noGrp="1" noChangeArrowheads="1"/>
          </p:cNvSpPr>
          <p:nvPr>
            <p:ph type="body" idx="4294967295"/>
          </p:nvPr>
        </p:nvSpPr>
        <p:spPr>
          <a:xfrm>
            <a:off x="533400" y="1447800"/>
            <a:ext cx="8153400" cy="3962400"/>
          </a:xfrm>
        </p:spPr>
        <p:txBody>
          <a:bodyPr/>
          <a:lstStyle/>
          <a:p>
            <a:pPr algn="ctr" eaLnBrk="1" hangingPunct="1">
              <a:buFontTx/>
              <a:buNone/>
            </a:pPr>
            <a:r>
              <a:rPr lang="en-US">
                <a:latin typeface="Garamond" charset="0"/>
                <a:ea typeface="ＭＳ Ｐゴシック" charset="0"/>
                <a:cs typeface="ＭＳ Ｐゴシック" charset="0"/>
              </a:rPr>
              <a:t>It</a:t>
            </a:r>
            <a:r>
              <a:rPr lang="ja-JP" altLang="en-US">
                <a:latin typeface="Garamond" charset="0"/>
                <a:ea typeface="ＭＳ Ｐゴシック" charset="0"/>
                <a:cs typeface="ＭＳ Ｐゴシック" charset="0"/>
              </a:rPr>
              <a:t>’</a:t>
            </a:r>
            <a:r>
              <a:rPr lang="en-US" altLang="ja-JP">
                <a:latin typeface="Garamond" charset="0"/>
                <a:ea typeface="ＭＳ Ｐゴシック" charset="0"/>
                <a:cs typeface="ＭＳ Ｐゴシック" charset="0"/>
              </a:rPr>
              <a:t>s very simple:</a:t>
            </a:r>
          </a:p>
          <a:p>
            <a:pPr eaLnBrk="1" hangingPunct="1">
              <a:buFontTx/>
              <a:buNone/>
            </a:pPr>
            <a:endParaRPr lang="en-US">
              <a:latin typeface="Garamond" charset="0"/>
              <a:ea typeface="ＭＳ Ｐゴシック" charset="0"/>
              <a:cs typeface="ＭＳ Ｐゴシック" charset="0"/>
            </a:endParaRPr>
          </a:p>
          <a:p>
            <a:pPr algn="ctr" eaLnBrk="1" hangingPunct="1">
              <a:buFontTx/>
              <a:buNone/>
            </a:pPr>
            <a:r>
              <a:rPr lang="ja-JP" altLang="en-US">
                <a:latin typeface="Garamond" charset="0"/>
                <a:ea typeface="ＭＳ Ｐゴシック" charset="0"/>
                <a:cs typeface="ＭＳ Ｐゴシック" charset="0"/>
              </a:rPr>
              <a:t>“</a:t>
            </a:r>
            <a:r>
              <a:rPr lang="en-US" altLang="ja-JP">
                <a:latin typeface="Garamond" charset="0"/>
                <a:ea typeface="ＭＳ Ｐゴシック" charset="0"/>
                <a:cs typeface="ＭＳ Ｐゴシック" charset="0"/>
              </a:rPr>
              <a:t>You can’t  improve what you can’t measure!</a:t>
            </a:r>
            <a:r>
              <a:rPr lang="ja-JP" altLang="en-US">
                <a:latin typeface="Garamond" charset="0"/>
                <a:ea typeface="ＭＳ Ｐゴシック" charset="0"/>
                <a:cs typeface="ＭＳ Ｐゴシック" charset="0"/>
              </a:rPr>
              <a:t>”</a:t>
            </a:r>
            <a:endParaRPr lang="en-US">
              <a:latin typeface="Garamond" charset="0"/>
              <a:ea typeface="ＭＳ Ｐゴシック" charset="0"/>
              <a:cs typeface="ＭＳ Ｐゴシック" charset="0"/>
            </a:endParaRPr>
          </a:p>
        </p:txBody>
      </p:sp>
    </p:spTree>
    <p:extLst>
      <p:ext uri="{BB962C8B-B14F-4D97-AF65-F5344CB8AC3E}">
        <p14:creationId xmlns:p14="http://schemas.microsoft.com/office/powerpoint/2010/main" val="3838934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ChangeArrowheads="1"/>
          </p:cNvSpPr>
          <p:nvPr/>
        </p:nvSpPr>
        <p:spPr bwMode="auto">
          <a:xfrm>
            <a:off x="4114800" y="1295400"/>
            <a:ext cx="4572000" cy="304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24579" name="Rectangle 2"/>
          <p:cNvSpPr>
            <a:spLocks noGrp="1" noChangeArrowheads="1"/>
          </p:cNvSpPr>
          <p:nvPr>
            <p:ph type="title"/>
          </p:nvPr>
        </p:nvSpPr>
        <p:spPr/>
        <p:txBody>
          <a:bodyPr/>
          <a:lstStyle/>
          <a:p>
            <a:pPr eaLnBrk="1" hangingPunct="1"/>
            <a:r>
              <a:rPr lang="en-US">
                <a:solidFill>
                  <a:schemeClr val="tx1"/>
                </a:solidFill>
                <a:latin typeface="Garamond" charset="0"/>
                <a:ea typeface="ＭＳ Ｐゴシック" charset="0"/>
                <a:cs typeface="ＭＳ Ｐゴシック" charset="0"/>
              </a:rPr>
              <a:t>What is a Quality Measure?</a:t>
            </a:r>
          </a:p>
        </p:txBody>
      </p:sp>
      <p:sp>
        <p:nvSpPr>
          <p:cNvPr id="350211" name="Rectangle 3"/>
          <p:cNvSpPr>
            <a:spLocks noGrp="1" noChangeArrowheads="1"/>
          </p:cNvSpPr>
          <p:nvPr>
            <p:ph idx="1"/>
          </p:nvPr>
        </p:nvSpPr>
        <p:spPr/>
        <p:txBody>
          <a:bodyPr/>
          <a:lstStyle/>
          <a:p>
            <a:pPr marL="0" indent="0" eaLnBrk="1" hangingPunct="1">
              <a:lnSpc>
                <a:spcPct val="90000"/>
              </a:lnSpc>
              <a:buFontTx/>
              <a:buNone/>
            </a:pPr>
            <a:r>
              <a:rPr lang="en-US">
                <a:latin typeface="Garamond" charset="0"/>
                <a:ea typeface="ＭＳ Ｐゴシック" charset="0"/>
                <a:cs typeface="ＭＳ Ｐゴシック" charset="0"/>
              </a:rPr>
              <a:t>A quality measure is a tool to assess specific aspects of care and services that are linked to better health outcomes while being consistent with current professional knowledge and meeting client needs. </a:t>
            </a:r>
          </a:p>
        </p:txBody>
      </p:sp>
    </p:spTree>
    <p:extLst>
      <p:ext uri="{BB962C8B-B14F-4D97-AF65-F5344CB8AC3E}">
        <p14:creationId xmlns:p14="http://schemas.microsoft.com/office/powerpoint/2010/main" val="2437062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02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Most Pressing Performance Measurement Question</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sz="3200" dirty="0" smtClean="0"/>
              <a:t>What are you struggling with the most as it relates to performance measurement?</a:t>
            </a:r>
            <a:endParaRPr lang="en-US" sz="3200" dirty="0"/>
          </a:p>
        </p:txBody>
      </p:sp>
    </p:spTree>
    <p:extLst>
      <p:ext uri="{BB962C8B-B14F-4D97-AF65-F5344CB8AC3E}">
        <p14:creationId xmlns:p14="http://schemas.microsoft.com/office/powerpoint/2010/main" val="3373659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Measures that Matter </a:t>
            </a:r>
            <a:r>
              <a:rPr lang="mr-IN" dirty="0" smtClean="0"/>
              <a:t>–</a:t>
            </a:r>
            <a:r>
              <a:rPr lang="en-US" dirty="0" smtClean="0"/>
              <a:t> Selection of Portfolio</a:t>
            </a:r>
            <a:endParaRPr lang="en-US" dirty="0"/>
          </a:p>
        </p:txBody>
      </p:sp>
      <p:sp>
        <p:nvSpPr>
          <p:cNvPr id="3" name="Content Placeholder 2"/>
          <p:cNvSpPr>
            <a:spLocks noGrp="1"/>
          </p:cNvSpPr>
          <p:nvPr>
            <p:ph sz="half" idx="1"/>
          </p:nvPr>
        </p:nvSpPr>
        <p:spPr>
          <a:xfrm>
            <a:off x="457200" y="1856566"/>
            <a:ext cx="7256820" cy="4590288"/>
          </a:xfrm>
        </p:spPr>
        <p:txBody>
          <a:bodyPr>
            <a:normAutofit/>
          </a:bodyPr>
          <a:lstStyle/>
          <a:p>
            <a:pPr marL="114300" indent="0">
              <a:buNone/>
            </a:pPr>
            <a:r>
              <a:rPr lang="en-US" sz="3200" dirty="0" smtClean="0">
                <a:latin typeface="Calibri" pitchFamily="34" charset="0"/>
              </a:rPr>
              <a:t>1.   </a:t>
            </a:r>
            <a:r>
              <a:rPr lang="en-US" sz="3200" dirty="0">
                <a:latin typeface="Calibri" pitchFamily="34" charset="0"/>
              </a:rPr>
              <a:t>Know your funders’ expectations</a:t>
            </a:r>
          </a:p>
          <a:p>
            <a:pPr>
              <a:buFont typeface="Arial"/>
              <a:buChar char="•"/>
            </a:pPr>
            <a:r>
              <a:rPr lang="en-US" sz="3200" dirty="0">
                <a:latin typeface="Calibri" pitchFamily="34" charset="0"/>
              </a:rPr>
              <a:t>RW Quality Management PCN #15-02:  Components of an Effective CQM Program</a:t>
            </a:r>
          </a:p>
          <a:p>
            <a:pPr lvl="1"/>
            <a:r>
              <a:rPr lang="en-US" dirty="0">
                <a:latin typeface="Calibri" pitchFamily="34" charset="0"/>
              </a:rPr>
              <a:t>Infrastructure</a:t>
            </a:r>
          </a:p>
          <a:p>
            <a:pPr lvl="1"/>
            <a:r>
              <a:rPr lang="en-US" b="1" dirty="0">
                <a:latin typeface="Calibri" pitchFamily="34" charset="0"/>
              </a:rPr>
              <a:t>Performance measurement </a:t>
            </a:r>
            <a:r>
              <a:rPr lang="mr-IN" b="1" dirty="0">
                <a:latin typeface="Calibri" pitchFamily="34" charset="0"/>
              </a:rPr>
              <a:t>–</a:t>
            </a:r>
            <a:r>
              <a:rPr lang="en-US" b="1" dirty="0">
                <a:latin typeface="Calibri" pitchFamily="34" charset="0"/>
              </a:rPr>
              <a:t> </a:t>
            </a:r>
            <a:r>
              <a:rPr lang="en-US" dirty="0">
                <a:latin typeface="Calibri" pitchFamily="34" charset="0"/>
              </a:rPr>
              <a:t>based on funded services</a:t>
            </a:r>
            <a:endParaRPr lang="en-US" b="1" dirty="0">
              <a:latin typeface="Calibri" pitchFamily="34" charset="0"/>
            </a:endParaRPr>
          </a:p>
          <a:p>
            <a:pPr lvl="1"/>
            <a:r>
              <a:rPr lang="en-US" dirty="0">
                <a:latin typeface="Calibri" pitchFamily="34" charset="0"/>
              </a:rPr>
              <a:t>Quality Improvement</a:t>
            </a:r>
            <a:br>
              <a:rPr lang="en-US" dirty="0">
                <a:latin typeface="Calibri" pitchFamily="34" charset="0"/>
              </a:rPr>
            </a:br>
            <a:endParaRPr lang="en-US" dirty="0">
              <a:latin typeface="Calibri" pitchFamily="34" charset="0"/>
            </a:endParaRPr>
          </a:p>
          <a:p>
            <a:pPr>
              <a:buFont typeface="Arial"/>
              <a:buChar char="•"/>
            </a:pPr>
            <a:endParaRPr lang="en-US" sz="3200" dirty="0"/>
          </a:p>
        </p:txBody>
      </p:sp>
    </p:spTree>
    <p:extLst>
      <p:ext uri="{BB962C8B-B14F-4D97-AF65-F5344CB8AC3E}">
        <p14:creationId xmlns:p14="http://schemas.microsoft.com/office/powerpoint/2010/main" val="840559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752" y="127690"/>
            <a:ext cx="7620000" cy="1143000"/>
          </a:xfrm>
        </p:spPr>
        <p:txBody>
          <a:bodyPr/>
          <a:lstStyle/>
          <a:p>
            <a:r>
              <a:rPr lang="en-US" dirty="0" smtClean="0"/>
              <a:t>Purpose</a:t>
            </a:r>
            <a:endParaRPr lang="en-US" dirty="0"/>
          </a:p>
        </p:txBody>
      </p:sp>
      <p:sp>
        <p:nvSpPr>
          <p:cNvPr id="3" name="Content Placeholder 2"/>
          <p:cNvSpPr>
            <a:spLocks noGrp="1"/>
          </p:cNvSpPr>
          <p:nvPr>
            <p:ph sz="half" idx="1"/>
          </p:nvPr>
        </p:nvSpPr>
        <p:spPr>
          <a:xfrm>
            <a:off x="268284" y="1887917"/>
            <a:ext cx="7781583" cy="4472821"/>
          </a:xfrm>
        </p:spPr>
        <p:txBody>
          <a:bodyPr>
            <a:normAutofit/>
          </a:bodyPr>
          <a:lstStyle/>
          <a:p>
            <a:r>
              <a:rPr lang="en-US" dirty="0" smtClean="0"/>
              <a:t>Use of data and measurable outcomes to determine improvements to achieve specific aims based on health outcomes.</a:t>
            </a:r>
          </a:p>
        </p:txBody>
      </p:sp>
    </p:spTree>
    <p:extLst>
      <p:ext uri="{BB962C8B-B14F-4D97-AF65-F5344CB8AC3E}">
        <p14:creationId xmlns:p14="http://schemas.microsoft.com/office/powerpoint/2010/main" val="3369446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Performance Measurement System?</a:t>
            </a:r>
            <a:endParaRPr lang="en-US" dirty="0"/>
          </a:p>
        </p:txBody>
      </p:sp>
      <p:sp>
        <p:nvSpPr>
          <p:cNvPr id="3" name="Content Placeholder 2"/>
          <p:cNvSpPr>
            <a:spLocks noGrp="1"/>
          </p:cNvSpPr>
          <p:nvPr>
            <p:ph sz="half" idx="1"/>
          </p:nvPr>
        </p:nvSpPr>
        <p:spPr>
          <a:xfrm>
            <a:off x="457200" y="1735621"/>
            <a:ext cx="7445735" cy="4590288"/>
          </a:xfrm>
        </p:spPr>
        <p:txBody>
          <a:bodyPr>
            <a:normAutofit fontScale="92500"/>
          </a:bodyPr>
          <a:lstStyle/>
          <a:p>
            <a:r>
              <a:rPr lang="mr-IN" dirty="0" smtClean="0"/>
              <a:t>…</a:t>
            </a:r>
            <a:r>
              <a:rPr lang="en-US" dirty="0" smtClean="0"/>
              <a:t>a regular </a:t>
            </a:r>
            <a:r>
              <a:rPr lang="en-US" dirty="0"/>
              <a:t>process of collecting, analyzing and reporting data regarding patient care, health outcomes on an individual or population level, and patient </a:t>
            </a:r>
            <a:r>
              <a:rPr lang="en-US" dirty="0" smtClean="0"/>
              <a:t>satisfaction, for example,</a:t>
            </a:r>
            <a:endParaRPr lang="en-US" dirty="0"/>
          </a:p>
          <a:p>
            <a:pPr lvl="1"/>
            <a:r>
              <a:rPr lang="en-US" dirty="0"/>
              <a:t>Annual RW HIV/AIDS Service Report (RSR)</a:t>
            </a:r>
          </a:p>
          <a:p>
            <a:pPr lvl="1"/>
            <a:r>
              <a:rPr lang="en-US" dirty="0"/>
              <a:t>Health disparities across different target populations</a:t>
            </a:r>
          </a:p>
          <a:p>
            <a:pPr lvl="1"/>
            <a:r>
              <a:rPr lang="en-US" dirty="0"/>
              <a:t>Quarterly data collection on CQM Performance Measures (PM) </a:t>
            </a:r>
          </a:p>
          <a:p>
            <a:r>
              <a:rPr lang="en-US" dirty="0"/>
              <a:t>All funded service categories need at least one PM</a:t>
            </a:r>
          </a:p>
          <a:p>
            <a:r>
              <a:rPr lang="en-US" dirty="0"/>
              <a:t>Highly utilized and prioritized service categories should select two</a:t>
            </a:r>
          </a:p>
          <a:p>
            <a:endParaRPr lang="en-US" dirty="0"/>
          </a:p>
        </p:txBody>
      </p:sp>
    </p:spTree>
    <p:extLst>
      <p:ext uri="{BB962C8B-B14F-4D97-AF65-F5344CB8AC3E}">
        <p14:creationId xmlns:p14="http://schemas.microsoft.com/office/powerpoint/2010/main" val="3099583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Elements of a Quality Management Plan</a:t>
            </a:r>
          </a:p>
        </p:txBody>
      </p:sp>
      <p:pic>
        <p:nvPicPr>
          <p:cNvPr id="4" name="Shape 166"/>
          <p:cNvPicPr preferRelativeResize="0"/>
          <p:nvPr/>
        </p:nvPicPr>
        <p:blipFill rotWithShape="1">
          <a:blip r:embed="rId2">
            <a:alphaModFix/>
          </a:blip>
          <a:srcRect/>
          <a:stretch/>
        </p:blipFill>
        <p:spPr>
          <a:xfrm>
            <a:off x="7403523" y="6265717"/>
            <a:ext cx="1737880" cy="570202"/>
          </a:xfrm>
          <a:prstGeom prst="rect">
            <a:avLst/>
          </a:prstGeom>
          <a:noFill/>
          <a:ln>
            <a:noFill/>
          </a:ln>
        </p:spPr>
      </p:pic>
      <p:sp>
        <p:nvSpPr>
          <p:cNvPr id="6" name="Content Placeholder 2"/>
          <p:cNvSpPr txBox="1">
            <a:spLocks/>
          </p:cNvSpPr>
          <p:nvPr/>
        </p:nvSpPr>
        <p:spPr>
          <a:xfrm>
            <a:off x="313792" y="1607635"/>
            <a:ext cx="82520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Quality statement</a:t>
            </a:r>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Quality improvement infrastructure, including participation of </a:t>
            </a:r>
            <a:r>
              <a:rPr lang="en-US" dirty="0" smtClean="0"/>
              <a:t>stakeholders, roles/responsibilities</a:t>
            </a:r>
            <a:endParaRPr lang="en-US" dirty="0"/>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b="1" dirty="0"/>
              <a:t>Performance </a:t>
            </a:r>
            <a:r>
              <a:rPr lang="en-US" b="1" dirty="0" smtClean="0"/>
              <a:t>measurement and Results</a:t>
            </a:r>
            <a:endParaRPr lang="en-US" b="1" dirty="0"/>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Annual quality goals</a:t>
            </a:r>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Capacity-building for quality improvement</a:t>
            </a:r>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Communication plan</a:t>
            </a:r>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Evaluation</a:t>
            </a:r>
          </a:p>
          <a:p>
            <a:pPr marL="514350" marR="0" lvl="0" indent="-514350" defTabSz="914400" eaLnBrk="1" fontAlgn="auto" latinLnBrk="0" hangingPunct="1">
              <a:lnSpc>
                <a:spcPct val="100000"/>
              </a:lnSpc>
              <a:spcBef>
                <a:spcPts val="0"/>
              </a:spcBef>
              <a:spcAft>
                <a:spcPts val="0"/>
              </a:spcAft>
              <a:buClrTx/>
              <a:buSzTx/>
              <a:buFontTx/>
              <a:buAutoNum type="arabicPeriod"/>
              <a:tabLst/>
              <a:defRPr/>
            </a:pPr>
            <a:r>
              <a:rPr lang="en-US" dirty="0"/>
              <a:t>Work plan (action plan)</a:t>
            </a:r>
          </a:p>
        </p:txBody>
      </p:sp>
    </p:spTree>
    <p:extLst>
      <p:ext uri="{BB962C8B-B14F-4D97-AF65-F5344CB8AC3E}">
        <p14:creationId xmlns:p14="http://schemas.microsoft.com/office/powerpoint/2010/main" val="3548229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Measures that Matter </a:t>
            </a:r>
            <a:r>
              <a:rPr lang="mr-IN" dirty="0" smtClean="0"/>
              <a:t>–</a:t>
            </a:r>
            <a:r>
              <a:rPr lang="en-US" dirty="0" smtClean="0"/>
              <a:t> Selection </a:t>
            </a:r>
            <a:r>
              <a:rPr lang="en-US" dirty="0" err="1" smtClean="0"/>
              <a:t>contd</a:t>
            </a:r>
            <a:endParaRPr lang="en-US" dirty="0"/>
          </a:p>
        </p:txBody>
      </p:sp>
      <p:sp>
        <p:nvSpPr>
          <p:cNvPr id="3" name="Content Placeholder 2"/>
          <p:cNvSpPr>
            <a:spLocks noGrp="1"/>
          </p:cNvSpPr>
          <p:nvPr>
            <p:ph sz="half" idx="1"/>
          </p:nvPr>
        </p:nvSpPr>
        <p:spPr>
          <a:xfrm>
            <a:off x="457200" y="1856566"/>
            <a:ext cx="7256820" cy="4590288"/>
          </a:xfrm>
        </p:spPr>
        <p:txBody>
          <a:bodyPr>
            <a:normAutofit/>
          </a:bodyPr>
          <a:lstStyle/>
          <a:p>
            <a:pPr marL="628650" indent="-514350">
              <a:buAutoNum type="arabicPeriod" startAt="2"/>
            </a:pPr>
            <a:r>
              <a:rPr lang="en-US" sz="3200" dirty="0" smtClean="0">
                <a:latin typeface="Calibri" pitchFamily="34" charset="0"/>
              </a:rPr>
              <a:t>Align your measures with your program and agency goals</a:t>
            </a:r>
          </a:p>
          <a:p>
            <a:pPr lvl="1">
              <a:buFont typeface="Arial"/>
              <a:buChar char="•"/>
            </a:pPr>
            <a:r>
              <a:rPr lang="en-US" dirty="0" smtClean="0">
                <a:latin typeface="Calibri" pitchFamily="34" charset="0"/>
              </a:rPr>
              <a:t>Patient care health outcomes</a:t>
            </a:r>
          </a:p>
          <a:p>
            <a:pPr lvl="1">
              <a:buFont typeface="Arial"/>
              <a:buChar char="•"/>
            </a:pPr>
            <a:r>
              <a:rPr lang="en-US" dirty="0" smtClean="0">
                <a:latin typeface="Calibri" pitchFamily="34" charset="0"/>
              </a:rPr>
              <a:t>Epidemiology data - community</a:t>
            </a:r>
          </a:p>
          <a:p>
            <a:pPr lvl="1">
              <a:buFont typeface="Arial"/>
              <a:buChar char="•"/>
            </a:pPr>
            <a:r>
              <a:rPr lang="en-US" dirty="0" smtClean="0">
                <a:latin typeface="Calibri" pitchFamily="34" charset="0"/>
              </a:rPr>
              <a:t>Continuum of Care </a:t>
            </a:r>
            <a:r>
              <a:rPr lang="mr-IN" dirty="0" smtClean="0">
                <a:latin typeface="Calibri" pitchFamily="34" charset="0"/>
              </a:rPr>
              <a:t>–</a:t>
            </a:r>
            <a:r>
              <a:rPr lang="en-US" dirty="0" smtClean="0">
                <a:latin typeface="Calibri" pitchFamily="34" charset="0"/>
              </a:rPr>
              <a:t> ending the epidemic</a:t>
            </a:r>
            <a:endParaRPr lang="en-US" dirty="0">
              <a:latin typeface="Calibri" pitchFamily="34" charset="0"/>
            </a:endParaRPr>
          </a:p>
          <a:p>
            <a:pPr>
              <a:buFont typeface="Arial"/>
              <a:buChar char="•"/>
            </a:pPr>
            <a:endParaRPr lang="en-US" sz="3200" dirty="0"/>
          </a:p>
        </p:txBody>
      </p:sp>
      <p:graphicFrame>
        <p:nvGraphicFramePr>
          <p:cNvPr id="4" name="Object 7"/>
          <p:cNvGraphicFramePr>
            <a:graphicFrameLocks noChangeAspect="1"/>
          </p:cNvGraphicFramePr>
          <p:nvPr>
            <p:extLst>
              <p:ext uri="{D42A27DB-BD31-4B8C-83A1-F6EECF244321}">
                <p14:modId xmlns:p14="http://schemas.microsoft.com/office/powerpoint/2010/main" val="438867074"/>
              </p:ext>
            </p:extLst>
          </p:nvPr>
        </p:nvGraphicFramePr>
        <p:xfrm>
          <a:off x="457200" y="4324144"/>
          <a:ext cx="7010400" cy="2122710"/>
        </p:xfrm>
        <a:graphic>
          <a:graphicData uri="http://schemas.openxmlformats.org/presentationml/2006/ole">
            <mc:AlternateContent xmlns:mc="http://schemas.openxmlformats.org/markup-compatibility/2006">
              <mc:Choice xmlns:v="urn:schemas-microsoft-com:vml" Requires="v">
                <p:oleObj spid="_x0000_s21522" name="Acrobat Document" r:id="rId3" imgW="3003452" imgH="1638886" progId="AcroExch.Document.7">
                  <p:embed/>
                </p:oleObj>
              </mc:Choice>
              <mc:Fallback>
                <p:oleObj name="Acrobat Document" r:id="rId3" imgW="3003452" imgH="1638886" progId="AcroExch.Document.7">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324144"/>
                        <a:ext cx="7010400" cy="21227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870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369332"/>
          </a:xfrm>
          <a:prstGeom prst="rect">
            <a:avLst/>
          </a:prstGeom>
        </p:spPr>
        <p:txBody>
          <a:bodyPr>
            <a:spAutoFit/>
          </a:bodyPr>
          <a:lstStyle/>
          <a:p>
            <a:endParaRPr lang="en-US" dirty="0"/>
          </a:p>
        </p:txBody>
      </p:sp>
      <p:pic>
        <p:nvPicPr>
          <p:cNvPr id="5" name="Picture 4"/>
          <p:cNvPicPr>
            <a:picLocks noChangeAspect="1"/>
          </p:cNvPicPr>
          <p:nvPr/>
        </p:nvPicPr>
        <p:blipFill>
          <a:blip r:embed="rId2"/>
          <a:stretch>
            <a:fillRect/>
          </a:stretch>
        </p:blipFill>
        <p:spPr>
          <a:xfrm>
            <a:off x="291692" y="847541"/>
            <a:ext cx="7656962" cy="4516587"/>
          </a:xfrm>
          <a:prstGeom prst="rect">
            <a:avLst/>
          </a:prstGeom>
        </p:spPr>
      </p:pic>
    </p:spTree>
    <p:extLst>
      <p:ext uri="{BB962C8B-B14F-4D97-AF65-F5344CB8AC3E}">
        <p14:creationId xmlns:p14="http://schemas.microsoft.com/office/powerpoint/2010/main" val="1448209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81050"/>
            <a:ext cx="7772400" cy="762000"/>
          </a:xfrm>
        </p:spPr>
        <p:txBody>
          <a:bodyPr rtlCol="0">
            <a:normAutofit fontScale="90000"/>
          </a:bodyPr>
          <a:lstStyle/>
          <a:p>
            <a:pPr eaLnBrk="1" fontAlgn="auto" hangingPunct="1">
              <a:spcAft>
                <a:spcPts val="0"/>
              </a:spcAft>
              <a:defRPr/>
            </a:pPr>
            <a:r>
              <a:rPr lang="en-US" dirty="0" smtClean="0">
                <a:ea typeface="+mj-ea"/>
              </a:rPr>
              <a:t>Measures to Evaluate Mission/Purpose Progress</a:t>
            </a:r>
            <a:endParaRPr lang="en-US" dirty="0">
              <a:ea typeface="+mj-ea"/>
            </a:endParaRPr>
          </a:p>
        </p:txBody>
      </p:sp>
      <p:sp>
        <p:nvSpPr>
          <p:cNvPr id="50178" name="Content Placeholder 2"/>
          <p:cNvSpPr>
            <a:spLocks noGrp="1"/>
          </p:cNvSpPr>
          <p:nvPr>
            <p:ph idx="1"/>
          </p:nvPr>
        </p:nvSpPr>
        <p:spPr>
          <a:xfrm>
            <a:off x="487423" y="2093919"/>
            <a:ext cx="7125925" cy="4191000"/>
          </a:xfrm>
        </p:spPr>
        <p:txBody>
          <a:bodyPr/>
          <a:lstStyle/>
          <a:p>
            <a:pPr marL="0" indent="0" eaLnBrk="1" hangingPunct="1">
              <a:buFontTx/>
              <a:buNone/>
            </a:pPr>
            <a:r>
              <a:rPr lang="en-US" sz="2800" dirty="0">
                <a:latin typeface="Garamond" charset="0"/>
              </a:rPr>
              <a:t>Our </a:t>
            </a:r>
            <a:r>
              <a:rPr lang="en-US" sz="2800" b="1" dirty="0">
                <a:latin typeface="Garamond" charset="0"/>
              </a:rPr>
              <a:t>mission</a:t>
            </a:r>
            <a:r>
              <a:rPr lang="en-US" sz="2800" dirty="0">
                <a:latin typeface="Garamond" charset="0"/>
              </a:rPr>
              <a:t> is to develop and maintain a network-wide quality program that improves </a:t>
            </a:r>
            <a:r>
              <a:rPr lang="en-US" sz="2800" b="1" dirty="0">
                <a:latin typeface="Garamond" charset="0"/>
              </a:rPr>
              <a:t>patient health outcomes for those individuals living with HIV</a:t>
            </a:r>
            <a:r>
              <a:rPr lang="en-US" sz="2800" dirty="0">
                <a:latin typeface="Garamond" charset="0"/>
              </a:rPr>
              <a:t>. </a:t>
            </a:r>
          </a:p>
          <a:p>
            <a:pPr marL="0" indent="0" eaLnBrk="1" hangingPunct="1">
              <a:buFontTx/>
              <a:buNone/>
            </a:pPr>
            <a:r>
              <a:rPr lang="en-US" sz="2800" dirty="0">
                <a:latin typeface="Garamond" charset="0"/>
              </a:rPr>
              <a:t>The </a:t>
            </a:r>
            <a:r>
              <a:rPr lang="en-US" sz="2800" b="1" dirty="0">
                <a:latin typeface="Garamond" charset="0"/>
              </a:rPr>
              <a:t>vision </a:t>
            </a:r>
            <a:r>
              <a:rPr lang="en-US" sz="2800" dirty="0">
                <a:latin typeface="Garamond" charset="0"/>
              </a:rPr>
              <a:t>is to become </a:t>
            </a:r>
            <a:r>
              <a:rPr lang="en-US" sz="2800" b="1" dirty="0">
                <a:latin typeface="Garamond" charset="0"/>
              </a:rPr>
              <a:t>trend-setters </a:t>
            </a:r>
            <a:r>
              <a:rPr lang="en-US" sz="2800" dirty="0">
                <a:latin typeface="Garamond" charset="0"/>
              </a:rPr>
              <a:t>in quality health care initiatives and family centered care. </a:t>
            </a:r>
          </a:p>
          <a:p>
            <a:pPr marL="0" indent="0" eaLnBrk="1" hangingPunct="1">
              <a:buFontTx/>
              <a:buNone/>
            </a:pPr>
            <a:endParaRPr lang="en-US" dirty="0">
              <a:latin typeface="Garamond" charset="0"/>
            </a:endParaRPr>
          </a:p>
          <a:p>
            <a:pPr marL="0" indent="0" eaLnBrk="1" hangingPunct="1">
              <a:buFontTx/>
              <a:buNone/>
            </a:pPr>
            <a:r>
              <a:rPr lang="en-US" dirty="0">
                <a:latin typeface="Garamond" charset="0"/>
              </a:rPr>
              <a:t>What are possible measures that might be selected to achieve this vision?</a:t>
            </a:r>
          </a:p>
        </p:txBody>
      </p:sp>
    </p:spTree>
    <p:extLst>
      <p:ext uri="{BB962C8B-B14F-4D97-AF65-F5344CB8AC3E}">
        <p14:creationId xmlns:p14="http://schemas.microsoft.com/office/powerpoint/2010/main" val="1284756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87363" y="568325"/>
            <a:ext cx="8143875" cy="762000"/>
          </a:xfrm>
        </p:spPr>
        <p:txBody>
          <a:bodyPr/>
          <a:lstStyle/>
          <a:p>
            <a:pPr eaLnBrk="1" hangingPunct="1"/>
            <a:r>
              <a:rPr lang="en-US" dirty="0">
                <a:latin typeface="Garamond" charset="0"/>
              </a:rPr>
              <a:t>Potential  </a:t>
            </a:r>
            <a:r>
              <a:rPr lang="en-US" dirty="0" smtClean="0">
                <a:latin typeface="Garamond" charset="0"/>
              </a:rPr>
              <a:t>Measures </a:t>
            </a:r>
            <a:r>
              <a:rPr lang="en-US" dirty="0">
                <a:latin typeface="Garamond" charset="0"/>
              </a:rPr>
              <a:t>for Improvement Focus</a:t>
            </a:r>
          </a:p>
        </p:txBody>
      </p:sp>
      <p:sp>
        <p:nvSpPr>
          <p:cNvPr id="51202" name="Content Placeholder 2"/>
          <p:cNvSpPr>
            <a:spLocks noGrp="1"/>
          </p:cNvSpPr>
          <p:nvPr>
            <p:ph idx="1"/>
          </p:nvPr>
        </p:nvSpPr>
        <p:spPr>
          <a:xfrm>
            <a:off x="235667" y="1778357"/>
            <a:ext cx="7874000" cy="4546600"/>
          </a:xfrm>
        </p:spPr>
        <p:txBody>
          <a:bodyPr/>
          <a:lstStyle/>
          <a:p>
            <a:pPr eaLnBrk="1" hangingPunct="1"/>
            <a:r>
              <a:rPr lang="en-US" dirty="0">
                <a:latin typeface="Garamond" charset="0"/>
              </a:rPr>
              <a:t>Patient </a:t>
            </a:r>
            <a:r>
              <a:rPr lang="en-US" dirty="0" smtClean="0">
                <a:latin typeface="Garamond" charset="0"/>
              </a:rPr>
              <a:t>outcome </a:t>
            </a:r>
            <a:r>
              <a:rPr lang="en-US" dirty="0">
                <a:latin typeface="Garamond" charset="0"/>
              </a:rPr>
              <a:t>measures</a:t>
            </a:r>
          </a:p>
          <a:p>
            <a:pPr lvl="1" eaLnBrk="1" hangingPunct="1">
              <a:buFont typeface="Arial" charset="0"/>
              <a:buChar char="–"/>
            </a:pPr>
            <a:r>
              <a:rPr lang="en-US" dirty="0">
                <a:latin typeface="Garamond" charset="0"/>
              </a:rPr>
              <a:t>Mortality</a:t>
            </a:r>
          </a:p>
          <a:p>
            <a:pPr lvl="1" eaLnBrk="1" hangingPunct="1">
              <a:buFont typeface="Arial" charset="0"/>
              <a:buChar char="–"/>
            </a:pPr>
            <a:r>
              <a:rPr lang="en-US" dirty="0">
                <a:latin typeface="Garamond" charset="0"/>
              </a:rPr>
              <a:t>Viral Load Suppression – </a:t>
            </a:r>
            <a:r>
              <a:rPr lang="en-US" dirty="0" smtClean="0">
                <a:latin typeface="Garamond" charset="0"/>
              </a:rPr>
              <a:t>(HAB,  </a:t>
            </a:r>
            <a:r>
              <a:rPr lang="en-US" dirty="0">
                <a:latin typeface="Garamond" charset="0"/>
              </a:rPr>
              <a:t>National </a:t>
            </a:r>
            <a:r>
              <a:rPr lang="en-US" dirty="0" smtClean="0">
                <a:latin typeface="Garamond" charset="0"/>
              </a:rPr>
              <a:t>HIV/AIDS Strategy-NHAS)</a:t>
            </a:r>
            <a:endParaRPr lang="en-US" dirty="0">
              <a:latin typeface="Garamond" charset="0"/>
            </a:endParaRPr>
          </a:p>
          <a:p>
            <a:pPr eaLnBrk="1" hangingPunct="1"/>
            <a:r>
              <a:rPr lang="en-US" dirty="0">
                <a:latin typeface="Garamond" charset="0"/>
              </a:rPr>
              <a:t>Process measures</a:t>
            </a:r>
          </a:p>
          <a:p>
            <a:pPr lvl="1" eaLnBrk="1" hangingPunct="1">
              <a:buFont typeface="Arial" charset="0"/>
              <a:buChar char="–"/>
            </a:pPr>
            <a:r>
              <a:rPr lang="en-US" dirty="0" smtClean="0">
                <a:latin typeface="Garamond" charset="0"/>
              </a:rPr>
              <a:t>Gap- </a:t>
            </a:r>
            <a:r>
              <a:rPr lang="en-US" dirty="0">
                <a:latin typeface="Garamond" charset="0"/>
              </a:rPr>
              <a:t>in</a:t>
            </a:r>
            <a:r>
              <a:rPr lang="en-US" dirty="0" smtClean="0">
                <a:latin typeface="Garamond" charset="0"/>
              </a:rPr>
              <a:t>-Care (visits);  on ARV medication </a:t>
            </a:r>
            <a:r>
              <a:rPr lang="en-US" dirty="0">
                <a:latin typeface="Garamond" charset="0"/>
              </a:rPr>
              <a:t>– </a:t>
            </a:r>
            <a:r>
              <a:rPr lang="en-US" dirty="0" smtClean="0">
                <a:latin typeface="Garamond" charset="0"/>
              </a:rPr>
              <a:t>(HAB, NHAS)</a:t>
            </a:r>
            <a:endParaRPr lang="en-US" dirty="0">
              <a:latin typeface="Garamond" charset="0"/>
            </a:endParaRPr>
          </a:p>
          <a:p>
            <a:pPr lvl="1" eaLnBrk="1" hangingPunct="1">
              <a:buFont typeface="Arial" charset="0"/>
              <a:buChar char="–"/>
            </a:pPr>
            <a:r>
              <a:rPr lang="en-US" dirty="0">
                <a:latin typeface="Garamond" charset="0"/>
              </a:rPr>
              <a:t>New </a:t>
            </a:r>
            <a:r>
              <a:rPr lang="en-US" dirty="0" smtClean="0">
                <a:latin typeface="Garamond" charset="0"/>
              </a:rPr>
              <a:t>patients linked to care</a:t>
            </a:r>
            <a:endParaRPr lang="en-US" dirty="0">
              <a:latin typeface="Garamond" charset="0"/>
            </a:endParaRPr>
          </a:p>
          <a:p>
            <a:pPr eaLnBrk="1" hangingPunct="1"/>
            <a:r>
              <a:rPr lang="en-US" dirty="0">
                <a:latin typeface="Garamond" charset="0"/>
              </a:rPr>
              <a:t>Results are in the </a:t>
            </a:r>
            <a:r>
              <a:rPr lang="ja-JP" altLang="en-US" dirty="0">
                <a:latin typeface="Garamond" charset="0"/>
              </a:rPr>
              <a:t>“</a:t>
            </a:r>
            <a:r>
              <a:rPr lang="en-US" altLang="ja-JP" dirty="0">
                <a:latin typeface="Garamond" charset="0"/>
              </a:rPr>
              <a:t>trendsetter class</a:t>
            </a:r>
            <a:r>
              <a:rPr lang="ja-JP" altLang="en-US" dirty="0">
                <a:latin typeface="Garamond" charset="0"/>
              </a:rPr>
              <a:t>”</a:t>
            </a:r>
            <a:endParaRPr lang="en-US" altLang="ja-JP" dirty="0">
              <a:latin typeface="Garamond" charset="0"/>
            </a:endParaRPr>
          </a:p>
          <a:p>
            <a:pPr lvl="1" eaLnBrk="1" hangingPunct="1">
              <a:buFont typeface="Arial" charset="0"/>
              <a:buChar char="–"/>
            </a:pPr>
            <a:r>
              <a:rPr lang="en-US" dirty="0" smtClean="0">
                <a:latin typeface="Garamond" charset="0"/>
              </a:rPr>
              <a:t>Benchmark with “best” clinics in the state</a:t>
            </a:r>
            <a:endParaRPr lang="en-US" dirty="0">
              <a:latin typeface="Garamond" charset="0"/>
            </a:endParaRPr>
          </a:p>
          <a:p>
            <a:pPr lvl="1" eaLnBrk="1" hangingPunct="1">
              <a:buFont typeface="Arial" charset="0"/>
              <a:buChar char="–"/>
            </a:pPr>
            <a:r>
              <a:rPr lang="en-US" dirty="0">
                <a:latin typeface="Garamond" charset="0"/>
              </a:rPr>
              <a:t>Top 10 percentile </a:t>
            </a:r>
            <a:r>
              <a:rPr lang="en-US" dirty="0" smtClean="0">
                <a:latin typeface="Garamond" charset="0"/>
              </a:rPr>
              <a:t>nationally ( RW state reports)</a:t>
            </a:r>
            <a:endParaRPr lang="en-US" dirty="0">
              <a:latin typeface="Garamond" charset="0"/>
            </a:endParaRPr>
          </a:p>
        </p:txBody>
      </p:sp>
    </p:spTree>
    <p:extLst>
      <p:ext uri="{BB962C8B-B14F-4D97-AF65-F5344CB8AC3E}">
        <p14:creationId xmlns:p14="http://schemas.microsoft.com/office/powerpoint/2010/main" val="3897319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331" y="890394"/>
            <a:ext cx="7515527" cy="48573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2097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5" name="Rectangle 7"/>
          <p:cNvSpPr>
            <a:spLocks noChangeArrowheads="1"/>
          </p:cNvSpPr>
          <p:nvPr/>
        </p:nvSpPr>
        <p:spPr bwMode="auto">
          <a:xfrm>
            <a:off x="3733800" y="1752600"/>
            <a:ext cx="4572000" cy="3962400"/>
          </a:xfrm>
          <a:prstGeom prst="rect">
            <a:avLst/>
          </a:prstGeom>
          <a:solidFill>
            <a:srgbClr val="F4F4B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5570" name="Rectangle 2"/>
          <p:cNvSpPr>
            <a:spLocks noGrp="1" noChangeArrowheads="1"/>
          </p:cNvSpPr>
          <p:nvPr>
            <p:ph type="title"/>
          </p:nvPr>
        </p:nvSpPr>
        <p:spPr/>
        <p:txBody>
          <a:bodyPr/>
          <a:lstStyle/>
          <a:p>
            <a:r>
              <a:rPr lang="en-US" dirty="0" smtClean="0"/>
              <a:t>Types of Measures…</a:t>
            </a:r>
            <a:endParaRPr lang="en-US" dirty="0"/>
          </a:p>
        </p:txBody>
      </p:sp>
      <p:sp>
        <p:nvSpPr>
          <p:cNvPr id="365571" name="Rectangle 3"/>
          <p:cNvSpPr>
            <a:spLocks noGrp="1" noChangeArrowheads="1"/>
          </p:cNvSpPr>
          <p:nvPr>
            <p:ph type="body" idx="1"/>
          </p:nvPr>
        </p:nvSpPr>
        <p:spPr>
          <a:xfrm>
            <a:off x="3886200" y="1752600"/>
            <a:ext cx="4419600" cy="4191000"/>
          </a:xfrm>
        </p:spPr>
        <p:txBody>
          <a:bodyPr/>
          <a:lstStyle/>
          <a:p>
            <a:r>
              <a:rPr lang="en-US" dirty="0"/>
              <a:t>Outcomes</a:t>
            </a:r>
          </a:p>
          <a:p>
            <a:pPr lvl="1"/>
            <a:r>
              <a:rPr lang="en-US" dirty="0"/>
              <a:t>The end result</a:t>
            </a:r>
          </a:p>
          <a:p>
            <a:pPr lvl="1"/>
            <a:r>
              <a:rPr lang="en-US" dirty="0"/>
              <a:t>The effect on the individual or the population</a:t>
            </a:r>
          </a:p>
          <a:p>
            <a:r>
              <a:rPr lang="en-US" dirty="0"/>
              <a:t>Processes</a:t>
            </a:r>
          </a:p>
          <a:p>
            <a:pPr lvl="1"/>
            <a:r>
              <a:rPr lang="en-US" dirty="0"/>
              <a:t>The actions taken to produce the outcome</a:t>
            </a:r>
          </a:p>
          <a:p>
            <a:pPr lvl="1"/>
            <a:r>
              <a:rPr lang="en-US" dirty="0"/>
              <a:t>The procedures for achieving the best outcomes</a:t>
            </a:r>
          </a:p>
        </p:txBody>
      </p:sp>
      <p:sp>
        <p:nvSpPr>
          <p:cNvPr id="365573" name="Text Box 5"/>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What is an Indicator?</a:t>
            </a:r>
            <a:endParaRPr lang="en-US" sz="1800">
              <a:solidFill>
                <a:schemeClr val="tx1"/>
              </a:solidFill>
            </a:endParaRPr>
          </a:p>
        </p:txBody>
      </p:sp>
      <p:pic>
        <p:nvPicPr>
          <p:cNvPr id="365574" name="Picture 6" descr="d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22363" y="1752600"/>
            <a:ext cx="2611437" cy="37528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037300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5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55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557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6557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65571">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55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a:bodyPr>
          <a:lstStyle/>
          <a:p>
            <a:r>
              <a:rPr lang="en-US" sz="2800" dirty="0" smtClean="0"/>
              <a:t>Look at the data report on the next slide</a:t>
            </a:r>
          </a:p>
          <a:p>
            <a:pPr lvl="1"/>
            <a:r>
              <a:rPr lang="en-US" sz="2800" dirty="0" smtClean="0"/>
              <a:t>Which measure(s) are </a:t>
            </a:r>
          </a:p>
          <a:p>
            <a:pPr lvl="2"/>
            <a:r>
              <a:rPr lang="en-US" sz="2800" dirty="0"/>
              <a:t>a</a:t>
            </a:r>
            <a:r>
              <a:rPr lang="en-US" sz="2800" dirty="0" smtClean="0"/>
              <a:t>lso public health measures</a:t>
            </a:r>
          </a:p>
          <a:p>
            <a:pPr lvl="2"/>
            <a:r>
              <a:rPr lang="en-US" sz="2800" dirty="0" smtClean="0"/>
              <a:t>Outcome measures</a:t>
            </a:r>
          </a:p>
          <a:p>
            <a:pPr lvl="2"/>
            <a:r>
              <a:rPr lang="en-US" sz="2800" dirty="0" smtClean="0"/>
              <a:t>Process measures</a:t>
            </a:r>
          </a:p>
          <a:p>
            <a:pPr marL="411480" lvl="1" indent="0">
              <a:buNone/>
            </a:pPr>
            <a:endParaRPr lang="en-US" sz="3000" dirty="0"/>
          </a:p>
        </p:txBody>
      </p:sp>
    </p:spTree>
    <p:extLst>
      <p:ext uri="{BB962C8B-B14F-4D97-AF65-F5344CB8AC3E}">
        <p14:creationId xmlns:p14="http://schemas.microsoft.com/office/powerpoint/2010/main" val="928562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01376689"/>
              </p:ext>
            </p:extLst>
          </p:nvPr>
        </p:nvGraphicFramePr>
        <p:xfrm>
          <a:off x="222591" y="2042667"/>
          <a:ext cx="8117806" cy="3832915"/>
        </p:xfrm>
        <a:graphic>
          <a:graphicData uri="http://schemas.openxmlformats.org/drawingml/2006/table">
            <a:tbl>
              <a:tblPr/>
              <a:tblGrid>
                <a:gridCol w="1473118"/>
                <a:gridCol w="553724"/>
                <a:gridCol w="553724"/>
                <a:gridCol w="553724"/>
                <a:gridCol w="553724"/>
                <a:gridCol w="553724"/>
                <a:gridCol w="553724"/>
                <a:gridCol w="553724"/>
                <a:gridCol w="553724"/>
                <a:gridCol w="553724"/>
                <a:gridCol w="553724"/>
                <a:gridCol w="553724"/>
                <a:gridCol w="553724"/>
              </a:tblGrid>
              <a:tr h="480115">
                <a:tc>
                  <a:txBody>
                    <a:bodyPr/>
                    <a:lstStyle/>
                    <a:p>
                      <a:pPr algn="l" fontAlgn="b"/>
                      <a:endParaRPr lang="en-US"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ctr" fontAlgn="b"/>
                      <a:r>
                        <a:rPr lang="en-US" sz="2000" b="1" i="0" u="none" strike="noStrike">
                          <a:solidFill>
                            <a:srgbClr val="000000"/>
                          </a:solidFill>
                          <a:effectLst/>
                          <a:latin typeface="Calibri"/>
                        </a:rPr>
                        <a:t>Apr 17</a:t>
                      </a:r>
                    </a:p>
                  </a:txBody>
                  <a:tcPr marL="0" marR="0" marT="0" marB="0" anchor="b">
                    <a:lnL>
                      <a:noFill/>
                    </a:lnL>
                    <a:lnR>
                      <a:noFill/>
                    </a:lnR>
                    <a:lnT>
                      <a:noFill/>
                    </a:lnT>
                    <a:lnB>
                      <a:noFill/>
                    </a:lnB>
                  </a:tcPr>
                </a:tc>
                <a:tc>
                  <a:txBody>
                    <a:bodyPr/>
                    <a:lstStyle/>
                    <a:p>
                      <a:pPr algn="ctr" fontAlgn="b"/>
                      <a:r>
                        <a:rPr lang="en-US" sz="2000" b="1" i="0" u="none" strike="noStrike">
                          <a:solidFill>
                            <a:srgbClr val="000000"/>
                          </a:solidFill>
                          <a:effectLst/>
                          <a:latin typeface="Calibri"/>
                        </a:rPr>
                        <a:t>May 17</a:t>
                      </a:r>
                    </a:p>
                  </a:txBody>
                  <a:tcPr marL="0" marR="0" marT="0" marB="0" anchor="b">
                    <a:lnL>
                      <a:noFill/>
                    </a:lnL>
                    <a:lnR>
                      <a:noFill/>
                    </a:lnR>
                    <a:lnT>
                      <a:noFill/>
                    </a:lnT>
                    <a:lnB>
                      <a:noFill/>
                    </a:lnB>
                  </a:tcPr>
                </a:tc>
                <a:tc>
                  <a:txBody>
                    <a:bodyPr/>
                    <a:lstStyle/>
                    <a:p>
                      <a:pPr algn="ctr" fontAlgn="b"/>
                      <a:r>
                        <a:rPr lang="de-DE" sz="2000" b="1" i="0" u="none" strike="noStrike">
                          <a:solidFill>
                            <a:srgbClr val="000000"/>
                          </a:solidFill>
                          <a:effectLst/>
                          <a:latin typeface="Calibri"/>
                        </a:rPr>
                        <a:t>Jun 17</a:t>
                      </a:r>
                    </a:p>
                  </a:txBody>
                  <a:tcPr marL="0" marR="0" marT="0" marB="0" anchor="b">
                    <a:lnL>
                      <a:noFill/>
                    </a:lnL>
                    <a:lnR>
                      <a:noFill/>
                    </a:lnR>
                    <a:lnT>
                      <a:noFill/>
                    </a:lnT>
                    <a:lnB>
                      <a:noFill/>
                    </a:lnB>
                  </a:tcPr>
                </a:tc>
                <a:tc>
                  <a:txBody>
                    <a:bodyPr/>
                    <a:lstStyle/>
                    <a:p>
                      <a:pPr algn="ctr" fontAlgn="b"/>
                      <a:r>
                        <a:rPr lang="it-IT" sz="2000" b="1" i="0" u="none" strike="noStrike">
                          <a:solidFill>
                            <a:srgbClr val="000000"/>
                          </a:solidFill>
                          <a:effectLst/>
                          <a:latin typeface="Calibri"/>
                        </a:rPr>
                        <a:t>Jul 17</a:t>
                      </a:r>
                    </a:p>
                  </a:txBody>
                  <a:tcPr marL="0" marR="0" marT="0" marB="0" anchor="b">
                    <a:lnL>
                      <a:noFill/>
                    </a:lnL>
                    <a:lnR>
                      <a:noFill/>
                    </a:lnR>
                    <a:lnT>
                      <a:noFill/>
                    </a:lnT>
                    <a:lnB>
                      <a:noFill/>
                    </a:lnB>
                  </a:tcPr>
                </a:tc>
                <a:tc>
                  <a:txBody>
                    <a:bodyPr/>
                    <a:lstStyle/>
                    <a:p>
                      <a:pPr algn="ctr" fontAlgn="b"/>
                      <a:r>
                        <a:rPr lang="de-DE" sz="2000" b="1" i="0" u="none" strike="noStrike">
                          <a:solidFill>
                            <a:srgbClr val="000000"/>
                          </a:solidFill>
                          <a:effectLst/>
                          <a:latin typeface="Calibri"/>
                        </a:rPr>
                        <a:t>Aug 17</a:t>
                      </a:r>
                    </a:p>
                  </a:txBody>
                  <a:tcPr marL="0" marR="0" marT="0" marB="0" anchor="b">
                    <a:lnL>
                      <a:noFill/>
                    </a:lnL>
                    <a:lnR>
                      <a:noFill/>
                    </a:lnR>
                    <a:lnT>
                      <a:noFill/>
                    </a:lnT>
                    <a:lnB>
                      <a:noFill/>
                    </a:lnB>
                  </a:tcPr>
                </a:tc>
                <a:tc>
                  <a:txBody>
                    <a:bodyPr/>
                    <a:lstStyle/>
                    <a:p>
                      <a:pPr algn="ctr" fontAlgn="b"/>
                      <a:r>
                        <a:rPr lang="nl-NL" sz="2000" b="1" i="0" u="none" strike="noStrike">
                          <a:solidFill>
                            <a:srgbClr val="000000"/>
                          </a:solidFill>
                          <a:effectLst/>
                          <a:latin typeface="Calibri"/>
                        </a:rPr>
                        <a:t>Sep 17</a:t>
                      </a:r>
                    </a:p>
                  </a:txBody>
                  <a:tcPr marL="0" marR="0" marT="0" marB="0" anchor="b">
                    <a:lnL>
                      <a:noFill/>
                    </a:lnL>
                    <a:lnR>
                      <a:noFill/>
                    </a:lnR>
                    <a:lnT>
                      <a:noFill/>
                    </a:lnT>
                    <a:lnB>
                      <a:noFill/>
                    </a:lnB>
                  </a:tcPr>
                </a:tc>
                <a:tc>
                  <a:txBody>
                    <a:bodyPr/>
                    <a:lstStyle/>
                    <a:p>
                      <a:pPr algn="ctr" fontAlgn="b"/>
                      <a:r>
                        <a:rPr lang="en-US" sz="2000" b="1" i="0" u="none" strike="noStrike">
                          <a:solidFill>
                            <a:srgbClr val="000000"/>
                          </a:solidFill>
                          <a:effectLst/>
                          <a:latin typeface="Calibri"/>
                        </a:rPr>
                        <a:t>Oct 17</a:t>
                      </a:r>
                    </a:p>
                  </a:txBody>
                  <a:tcPr marL="0" marR="0" marT="0" marB="0" anchor="b">
                    <a:lnL>
                      <a:noFill/>
                    </a:lnL>
                    <a:lnR>
                      <a:noFill/>
                    </a:lnR>
                    <a:lnT>
                      <a:noFill/>
                    </a:lnT>
                    <a:lnB>
                      <a:noFill/>
                    </a:lnB>
                  </a:tcPr>
                </a:tc>
                <a:tc>
                  <a:txBody>
                    <a:bodyPr/>
                    <a:lstStyle/>
                    <a:p>
                      <a:pPr algn="ctr" fontAlgn="b"/>
                      <a:r>
                        <a:rPr lang="sk-SK" sz="2000" b="1" i="0" u="none" strike="noStrike">
                          <a:solidFill>
                            <a:srgbClr val="000000"/>
                          </a:solidFill>
                          <a:effectLst/>
                          <a:latin typeface="Calibri"/>
                        </a:rPr>
                        <a:t>Nov 17</a:t>
                      </a:r>
                    </a:p>
                  </a:txBody>
                  <a:tcPr marL="0" marR="0" marT="0" marB="0" anchor="b">
                    <a:lnL>
                      <a:noFill/>
                    </a:lnL>
                    <a:lnR>
                      <a:noFill/>
                    </a:lnR>
                    <a:lnT>
                      <a:noFill/>
                    </a:lnT>
                    <a:lnB>
                      <a:noFill/>
                    </a:lnB>
                  </a:tcPr>
                </a:tc>
                <a:tc>
                  <a:txBody>
                    <a:bodyPr/>
                    <a:lstStyle/>
                    <a:p>
                      <a:pPr algn="ctr" fontAlgn="b"/>
                      <a:r>
                        <a:rPr lang="fr-FR" sz="2000" b="1" i="0" u="none" strike="noStrike">
                          <a:solidFill>
                            <a:srgbClr val="000000"/>
                          </a:solidFill>
                          <a:effectLst/>
                          <a:latin typeface="Calibri"/>
                        </a:rPr>
                        <a:t>Dec 17</a:t>
                      </a:r>
                    </a:p>
                  </a:txBody>
                  <a:tcPr marL="0" marR="0" marT="0" marB="0" anchor="b">
                    <a:lnL>
                      <a:noFill/>
                    </a:lnL>
                    <a:lnR>
                      <a:noFill/>
                    </a:lnR>
                    <a:lnT>
                      <a:noFill/>
                    </a:lnT>
                    <a:lnB>
                      <a:noFill/>
                    </a:lnB>
                  </a:tcPr>
                </a:tc>
                <a:tc>
                  <a:txBody>
                    <a:bodyPr/>
                    <a:lstStyle/>
                    <a:p>
                      <a:pPr algn="ctr" fontAlgn="b"/>
                      <a:r>
                        <a:rPr lang="fi-FI" sz="2000" b="1" i="0" u="none" strike="noStrike">
                          <a:solidFill>
                            <a:srgbClr val="000000"/>
                          </a:solidFill>
                          <a:effectLst/>
                          <a:latin typeface="Calibri"/>
                        </a:rPr>
                        <a:t>Jan 18</a:t>
                      </a:r>
                    </a:p>
                  </a:txBody>
                  <a:tcPr marL="0" marR="0" marT="0" marB="0" anchor="b">
                    <a:lnL>
                      <a:noFill/>
                    </a:lnL>
                    <a:lnR>
                      <a:noFill/>
                    </a:lnR>
                    <a:lnT>
                      <a:noFill/>
                    </a:lnT>
                    <a:lnB>
                      <a:noFill/>
                    </a:lnB>
                  </a:tcPr>
                </a:tc>
                <a:tc>
                  <a:txBody>
                    <a:bodyPr/>
                    <a:lstStyle/>
                    <a:p>
                      <a:pPr algn="ctr" fontAlgn="b"/>
                      <a:r>
                        <a:rPr lang="en-US" sz="2000" b="1" i="0" u="none" strike="noStrike">
                          <a:solidFill>
                            <a:srgbClr val="000000"/>
                          </a:solidFill>
                          <a:effectLst/>
                          <a:latin typeface="Calibri"/>
                        </a:rPr>
                        <a:t>Feb 18</a:t>
                      </a:r>
                    </a:p>
                  </a:txBody>
                  <a:tcPr marL="0" marR="0" marT="0" marB="0" anchor="b">
                    <a:lnL>
                      <a:noFill/>
                    </a:lnL>
                    <a:lnR>
                      <a:noFill/>
                    </a:lnR>
                    <a:lnT>
                      <a:noFill/>
                    </a:lnT>
                    <a:lnB>
                      <a:noFill/>
                    </a:lnB>
                  </a:tcPr>
                </a:tc>
                <a:tc>
                  <a:txBody>
                    <a:bodyPr/>
                    <a:lstStyle/>
                    <a:p>
                      <a:pPr algn="ctr" fontAlgn="b"/>
                      <a:r>
                        <a:rPr lang="pt-BR" sz="2000" b="1" i="0" u="none" strike="noStrike">
                          <a:solidFill>
                            <a:srgbClr val="000000"/>
                          </a:solidFill>
                          <a:effectLst/>
                          <a:latin typeface="Calibri"/>
                        </a:rPr>
                        <a:t>Mar 18</a:t>
                      </a:r>
                    </a:p>
                  </a:txBody>
                  <a:tcPr marL="0" marR="0" marT="0" marB="0" anchor="b">
                    <a:lnL>
                      <a:noFill/>
                    </a:lnL>
                    <a:lnR>
                      <a:noFill/>
                    </a:lnR>
                    <a:lnT>
                      <a:noFill/>
                    </a:lnT>
                    <a:lnB>
                      <a:noFill/>
                    </a:lnB>
                  </a:tcPr>
                </a:tc>
              </a:tr>
              <a:tr h="480115">
                <a:tc>
                  <a:txBody>
                    <a:bodyPr/>
                    <a:lstStyle/>
                    <a:p>
                      <a:pPr algn="l" fontAlgn="b"/>
                      <a:r>
                        <a:rPr lang="en-US" sz="2000" b="1" i="0" u="none" strike="noStrike">
                          <a:solidFill>
                            <a:srgbClr val="000000"/>
                          </a:solidFill>
                          <a:effectLst/>
                          <a:latin typeface="Calibri"/>
                        </a:rPr>
                        <a:t>Viral Load Suppression</a:t>
                      </a: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76%</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7</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7</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1</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1</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3</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3</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83%</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83%</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7</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r>
              <a:tr h="480115">
                <a:tc>
                  <a:txBody>
                    <a:bodyPr/>
                    <a:lstStyle/>
                    <a:p>
                      <a:pPr algn="l" fontAlgn="b"/>
                      <a:r>
                        <a:rPr lang="en-US" sz="2000" b="1" i="0" u="none" strike="noStrike">
                          <a:solidFill>
                            <a:srgbClr val="000000"/>
                          </a:solidFill>
                          <a:effectLst/>
                          <a:latin typeface="Calibri"/>
                        </a:rPr>
                        <a:t>Cervical Cancer Screening</a:t>
                      </a: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a:t>
                      </a:r>
                      <a:r>
                        <a:rPr lang="en-US" sz="2000" b="0" i="0" u="none" strike="noStrike" dirty="0" smtClean="0">
                          <a:solidFill>
                            <a:srgbClr val="000000"/>
                          </a:solidFill>
                          <a:effectLst/>
                          <a:latin typeface="Calibri"/>
                        </a:rPr>
                        <a:t>2</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hr-HR" sz="2000" b="0" i="0" u="none" strike="noStrike" dirty="0" smtClean="0">
                          <a:solidFill>
                            <a:srgbClr val="000000"/>
                          </a:solidFill>
                          <a:effectLst/>
                          <a:latin typeface="Calibri"/>
                        </a:rPr>
                        <a:t>22%</a:t>
                      </a:r>
                      <a:endParaRPr lang="hr-HR"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29%</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35%</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3</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5</a:t>
                      </a:r>
                      <a:r>
                        <a:rPr lang="en-US" sz="2000" b="0" i="0" u="none" strike="noStrike" dirty="0" smtClean="0">
                          <a:solidFill>
                            <a:srgbClr val="000000"/>
                          </a:solidFill>
                          <a:effectLst/>
                          <a:latin typeface="Calibri"/>
                        </a:rPr>
                        <a:t>2</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5</a:t>
                      </a:r>
                      <a:r>
                        <a:rPr lang="en-US" sz="2000" b="0" i="0" u="none" strike="noStrike" dirty="0" smtClean="0">
                          <a:solidFill>
                            <a:srgbClr val="000000"/>
                          </a:solidFill>
                          <a:effectLst/>
                          <a:latin typeface="Calibri"/>
                        </a:rPr>
                        <a:t>5</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65%</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6</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6</a:t>
                      </a:r>
                      <a:r>
                        <a:rPr lang="en-US" sz="2000" b="0" i="0" u="none" strike="noStrike" dirty="0" smtClean="0">
                          <a:solidFill>
                            <a:srgbClr val="000000"/>
                          </a:solidFill>
                          <a:effectLst/>
                          <a:latin typeface="Calibri"/>
                        </a:rPr>
                        <a:t>9</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2000" b="0" i="0" u="none" strike="noStrike" dirty="0" smtClean="0">
                          <a:solidFill>
                            <a:srgbClr val="000000"/>
                          </a:solidFill>
                          <a:effectLst/>
                          <a:latin typeface="Calibri"/>
                        </a:rPr>
                        <a:t>60</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6</a:t>
                      </a:r>
                      <a:r>
                        <a:rPr lang="en-US" sz="2000" b="0" i="0" u="none" strike="noStrike" dirty="0" smtClean="0">
                          <a:solidFill>
                            <a:srgbClr val="000000"/>
                          </a:solidFill>
                          <a:effectLst/>
                          <a:latin typeface="Calibri"/>
                        </a:rPr>
                        <a:t>1</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r>
              <a:tr h="480115">
                <a:tc>
                  <a:txBody>
                    <a:bodyPr/>
                    <a:lstStyle/>
                    <a:p>
                      <a:pPr algn="l" fontAlgn="b"/>
                      <a:r>
                        <a:rPr lang="en-US" sz="2000" b="1" i="0" u="none" strike="noStrike">
                          <a:solidFill>
                            <a:srgbClr val="000000"/>
                          </a:solidFill>
                          <a:effectLst/>
                          <a:latin typeface="Calibri"/>
                        </a:rPr>
                        <a:t>Oral Health Exam</a:t>
                      </a: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20%</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13%</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18%</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19%</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19%</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20%</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is-IS" sz="2000" b="0" i="0" u="none" strike="noStrike" dirty="0" smtClean="0">
                          <a:solidFill>
                            <a:srgbClr val="000000"/>
                          </a:solidFill>
                          <a:effectLst/>
                          <a:latin typeface="Calibri"/>
                        </a:rPr>
                        <a:t>22%</a:t>
                      </a:r>
                      <a:endParaRPr lang="is-IS"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a:t>
                      </a:r>
                      <a:r>
                        <a:rPr lang="en-US" sz="2000" b="0" i="0" u="none" strike="noStrike" dirty="0" smtClean="0">
                          <a:solidFill>
                            <a:srgbClr val="000000"/>
                          </a:solidFill>
                          <a:effectLst/>
                          <a:latin typeface="Calibri"/>
                        </a:rPr>
                        <a:t>5</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2</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r>
              <a:tr h="480115">
                <a:tc>
                  <a:txBody>
                    <a:bodyPr/>
                    <a:lstStyle/>
                    <a:p>
                      <a:pPr algn="l" fontAlgn="b"/>
                      <a:r>
                        <a:rPr lang="en-US" sz="2000" b="1" i="0" u="none" strike="noStrike">
                          <a:solidFill>
                            <a:srgbClr val="000000"/>
                          </a:solidFill>
                          <a:effectLst/>
                          <a:latin typeface="Calibri"/>
                        </a:rPr>
                        <a:t>Syphilis Screening</a:t>
                      </a: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73%</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en-US" sz="2000" b="0" i="0" u="none" strike="noStrike" dirty="0" smtClean="0">
                          <a:solidFill>
                            <a:srgbClr val="000000"/>
                          </a:solidFill>
                          <a:effectLst/>
                          <a:latin typeface="Calibri"/>
                        </a:rPr>
                        <a:t>80</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82%</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84%</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6</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8</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9</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89%</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86%</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4</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r" fontAlgn="b"/>
                      <a:r>
                        <a:rPr lang="mr-IN" sz="2000" b="0" i="0" u="none" strike="noStrike" dirty="0" smtClean="0">
                          <a:solidFill>
                            <a:srgbClr val="000000"/>
                          </a:solidFill>
                          <a:effectLst/>
                          <a:latin typeface="Calibri"/>
                        </a:rPr>
                        <a:t>8</a:t>
                      </a:r>
                      <a:r>
                        <a:rPr lang="en-US" sz="2000" b="0" i="0" u="none" strike="noStrike" dirty="0" smtClean="0">
                          <a:solidFill>
                            <a:srgbClr val="000000"/>
                          </a:solidFill>
                          <a:effectLst/>
                          <a:latin typeface="Calibri"/>
                        </a:rPr>
                        <a:t>4</a:t>
                      </a:r>
                      <a:r>
                        <a:rPr lang="mr-IN" sz="2000" b="0" i="0" u="none" strike="noStrike" dirty="0" smtClean="0">
                          <a:solidFill>
                            <a:srgbClr val="000000"/>
                          </a:solidFill>
                          <a:effectLst/>
                          <a:latin typeface="Calibri"/>
                        </a:rPr>
                        <a:t>%</a:t>
                      </a:r>
                      <a:endParaRPr lang="mr-IN" sz="2000" b="0" i="0" u="none" strike="noStrike" dirty="0">
                        <a:solidFill>
                          <a:srgbClr val="000000"/>
                        </a:solidFill>
                        <a:effectLst/>
                        <a:latin typeface="Calibri"/>
                      </a:endParaRPr>
                    </a:p>
                  </a:txBody>
                  <a:tcPr marL="0" marR="0" marT="0" marB="0" anchor="b">
                    <a:lnL>
                      <a:noFill/>
                    </a:lnL>
                    <a:lnR>
                      <a:noFill/>
                    </a:lnR>
                    <a:lnT>
                      <a:noFill/>
                    </a:lnT>
                    <a:lnB>
                      <a:noFill/>
                    </a:lnB>
                  </a:tcPr>
                </a:tc>
              </a:tr>
              <a:tr h="480115">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a:endParaRPr>
                    </a:p>
                  </a:txBody>
                  <a:tcPr marL="0" marR="0" marT="0" marB="0" anchor="b">
                    <a:lnL>
                      <a:noFill/>
                    </a:lnL>
                    <a:lnR>
                      <a:noFill/>
                    </a:lnR>
                    <a:lnT>
                      <a:noFill/>
                    </a:lnT>
                    <a:lnB>
                      <a:noFill/>
                    </a:lnB>
                  </a:tcPr>
                </a:tc>
              </a:tr>
            </a:tbl>
          </a:graphicData>
        </a:graphic>
      </p:graphicFrame>
      <p:sp>
        <p:nvSpPr>
          <p:cNvPr id="3" name="TextBox 2"/>
          <p:cNvSpPr txBox="1"/>
          <p:nvPr/>
        </p:nvSpPr>
        <p:spPr>
          <a:xfrm>
            <a:off x="222591" y="248787"/>
            <a:ext cx="7803579" cy="1200329"/>
          </a:xfrm>
          <a:prstGeom prst="rect">
            <a:avLst/>
          </a:prstGeom>
          <a:noFill/>
        </p:spPr>
        <p:txBody>
          <a:bodyPr wrap="square" rtlCol="0">
            <a:spAutoFit/>
          </a:bodyPr>
          <a:lstStyle/>
          <a:p>
            <a:pPr algn="ctr"/>
            <a:r>
              <a:rPr lang="en-US" sz="3600" dirty="0" smtClean="0"/>
              <a:t>GOCARE QI Performance Measures for 2017-2018</a:t>
            </a:r>
            <a:endParaRPr lang="en-US" sz="3600" dirty="0"/>
          </a:p>
        </p:txBody>
      </p:sp>
    </p:spTree>
    <p:extLst>
      <p:ext uri="{BB962C8B-B14F-4D97-AF65-F5344CB8AC3E}">
        <p14:creationId xmlns:p14="http://schemas.microsoft.com/office/powerpoint/2010/main" val="1897756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a:t>
            </a:r>
            <a:r>
              <a:rPr lang="en-US" dirty="0" err="1" smtClean="0"/>
              <a:t>contd</a:t>
            </a:r>
            <a:endParaRPr lang="en-US" dirty="0"/>
          </a:p>
        </p:txBody>
      </p:sp>
      <p:sp>
        <p:nvSpPr>
          <p:cNvPr id="3" name="Content Placeholder 2"/>
          <p:cNvSpPr>
            <a:spLocks noGrp="1"/>
          </p:cNvSpPr>
          <p:nvPr>
            <p:ph idx="1"/>
          </p:nvPr>
        </p:nvSpPr>
        <p:spPr/>
        <p:txBody>
          <a:bodyPr>
            <a:normAutofit/>
          </a:bodyPr>
          <a:lstStyle/>
          <a:p>
            <a:r>
              <a:rPr lang="en-US" sz="2800" dirty="0" smtClean="0"/>
              <a:t>Look at the data report on the prior slide</a:t>
            </a:r>
          </a:p>
          <a:p>
            <a:pPr lvl="1"/>
            <a:r>
              <a:rPr lang="en-US" sz="2800" dirty="0" smtClean="0"/>
              <a:t>Which could be an</a:t>
            </a:r>
          </a:p>
          <a:p>
            <a:pPr lvl="2"/>
            <a:r>
              <a:rPr lang="en-US" sz="2800" dirty="0" smtClean="0"/>
              <a:t>Outcome measure(s) for Cervical Cancer </a:t>
            </a:r>
            <a:r>
              <a:rPr lang="en-US" sz="2800" dirty="0" err="1" smtClean="0"/>
              <a:t>Sreening</a:t>
            </a:r>
            <a:r>
              <a:rPr lang="en-US" sz="2800" dirty="0" smtClean="0"/>
              <a:t>? Syphilis Screening?</a:t>
            </a:r>
          </a:p>
          <a:p>
            <a:pPr lvl="2"/>
            <a:r>
              <a:rPr lang="en-US" sz="2800" dirty="0" smtClean="0"/>
              <a:t>Process measure(s) for Viral Load Suppression?</a:t>
            </a:r>
          </a:p>
          <a:p>
            <a:pPr marL="411480" lvl="1" indent="0">
              <a:buNone/>
            </a:pPr>
            <a:endParaRPr lang="en-US" sz="3000" dirty="0"/>
          </a:p>
        </p:txBody>
      </p:sp>
    </p:spTree>
    <p:extLst>
      <p:ext uri="{BB962C8B-B14F-4D97-AF65-F5344CB8AC3E}">
        <p14:creationId xmlns:p14="http://schemas.microsoft.com/office/powerpoint/2010/main" val="2122817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328635" y="247696"/>
            <a:ext cx="7772400" cy="762000"/>
          </a:xfrm>
        </p:spPr>
        <p:txBody>
          <a:bodyPr/>
          <a:lstStyle/>
          <a:p>
            <a:r>
              <a:rPr lang="en-US" dirty="0"/>
              <a:t>Relevant </a:t>
            </a:r>
            <a:r>
              <a:rPr lang="en-US" dirty="0" smtClean="0"/>
              <a:t>Processes </a:t>
            </a:r>
            <a:r>
              <a:rPr lang="en-US" dirty="0"/>
              <a:t>Include… </a:t>
            </a:r>
          </a:p>
        </p:txBody>
      </p:sp>
      <p:sp>
        <p:nvSpPr>
          <p:cNvPr id="354309" name="Text Box 5"/>
          <p:cNvSpPr txBox="1">
            <a:spLocks noChangeArrowheads="1"/>
          </p:cNvSpPr>
          <p:nvPr/>
        </p:nvSpPr>
        <p:spPr bwMode="auto">
          <a:xfrm>
            <a:off x="873688" y="613989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What is an Indicator?</a:t>
            </a:r>
            <a:endParaRPr lang="en-US" sz="1800">
              <a:solidFill>
                <a:schemeClr val="tx1"/>
              </a:solidFill>
            </a:endParaRPr>
          </a:p>
        </p:txBody>
      </p:sp>
      <p:pic>
        <p:nvPicPr>
          <p:cNvPr id="354310" name="Picture 6" descr="white_rectang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35" y="1287190"/>
            <a:ext cx="3924300" cy="2286000"/>
          </a:xfrm>
          <a:prstGeom prst="rect">
            <a:avLst/>
          </a:prstGeom>
          <a:noFill/>
          <a:extLst>
            <a:ext uri="{909E8E84-426E-40dd-AFC4-6F175D3DCCD1}">
              <a14:hiddenFill xmlns="" xmlns:a14="http://schemas.microsoft.com/office/drawing/2010/main">
                <a:solidFill>
                  <a:srgbClr val="FFFFFF"/>
                </a:solidFill>
              </a14:hiddenFill>
            </a:ext>
          </a:extLst>
        </p:spPr>
      </p:pic>
      <p:pic>
        <p:nvPicPr>
          <p:cNvPr id="354311" name="Picture 7" descr="white_rectang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853890"/>
            <a:ext cx="3924300" cy="2286000"/>
          </a:xfrm>
          <a:prstGeom prst="rect">
            <a:avLst/>
          </a:prstGeom>
          <a:noFill/>
          <a:extLst>
            <a:ext uri="{909E8E84-426E-40dd-AFC4-6F175D3DCCD1}">
              <a14:hiddenFill xmlns="" xmlns:a14="http://schemas.microsoft.com/office/drawing/2010/main">
                <a:solidFill>
                  <a:srgbClr val="FFFFFF"/>
                </a:solidFill>
              </a14:hiddenFill>
            </a:ext>
          </a:extLst>
        </p:spPr>
      </p:pic>
      <p:pic>
        <p:nvPicPr>
          <p:cNvPr id="354312" name="Picture 8" descr="white_rectang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35" y="3853890"/>
            <a:ext cx="3924300" cy="2286000"/>
          </a:xfrm>
          <a:prstGeom prst="rect">
            <a:avLst/>
          </a:prstGeom>
          <a:noFill/>
          <a:extLst>
            <a:ext uri="{909E8E84-426E-40dd-AFC4-6F175D3DCCD1}">
              <a14:hiddenFill xmlns="" xmlns:a14="http://schemas.microsoft.com/office/drawing/2010/main">
                <a:solidFill>
                  <a:srgbClr val="FFFFFF"/>
                </a:solidFill>
              </a14:hiddenFill>
            </a:ext>
          </a:extLst>
        </p:spPr>
      </p:pic>
      <p:pic>
        <p:nvPicPr>
          <p:cNvPr id="354313" name="Picture 9" descr="white_rectang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295400"/>
            <a:ext cx="3924300" cy="2286000"/>
          </a:xfrm>
          <a:prstGeom prst="rect">
            <a:avLst/>
          </a:prstGeom>
          <a:noFill/>
          <a:extLst>
            <a:ext uri="{909E8E84-426E-40dd-AFC4-6F175D3DCCD1}">
              <a14:hiddenFill xmlns="" xmlns:a14="http://schemas.microsoft.com/office/drawing/2010/main">
                <a:solidFill>
                  <a:srgbClr val="FFFFFF"/>
                </a:solidFill>
              </a14:hiddenFill>
            </a:ext>
          </a:extLst>
        </p:spPr>
      </p:pic>
      <p:sp>
        <p:nvSpPr>
          <p:cNvPr id="354314" name="Text Box 10"/>
          <p:cNvSpPr txBox="1">
            <a:spLocks noChangeArrowheads="1"/>
          </p:cNvSpPr>
          <p:nvPr/>
        </p:nvSpPr>
        <p:spPr bwMode="auto">
          <a:xfrm>
            <a:off x="1905000" y="1371600"/>
            <a:ext cx="1295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chemeClr val="tx1"/>
                </a:solidFill>
              </a:rPr>
              <a:t>Medical care</a:t>
            </a:r>
          </a:p>
        </p:txBody>
      </p:sp>
      <p:sp>
        <p:nvSpPr>
          <p:cNvPr id="354315" name="Text Box 11"/>
          <p:cNvSpPr txBox="1">
            <a:spLocks noChangeArrowheads="1"/>
          </p:cNvSpPr>
          <p:nvPr/>
        </p:nvSpPr>
        <p:spPr bwMode="auto">
          <a:xfrm>
            <a:off x="5791200" y="1371600"/>
            <a:ext cx="1789113"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chemeClr val="tx1"/>
                </a:solidFill>
              </a:rPr>
              <a:t>Case management</a:t>
            </a:r>
          </a:p>
        </p:txBody>
      </p:sp>
      <p:sp>
        <p:nvSpPr>
          <p:cNvPr id="354316" name="Text Box 12"/>
          <p:cNvSpPr txBox="1">
            <a:spLocks noChangeArrowheads="1"/>
          </p:cNvSpPr>
          <p:nvPr/>
        </p:nvSpPr>
        <p:spPr bwMode="auto">
          <a:xfrm>
            <a:off x="463573" y="4054475"/>
            <a:ext cx="3751262"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buClr>
                <a:schemeClr val="tx1"/>
              </a:buClr>
            </a:pPr>
            <a:r>
              <a:rPr lang="en-US" sz="1800" dirty="0">
                <a:solidFill>
                  <a:schemeClr val="tx1"/>
                </a:solidFill>
              </a:rPr>
              <a:t>Clinic, program or hospital management</a:t>
            </a:r>
          </a:p>
          <a:p>
            <a:endParaRPr lang="en-US" sz="1800" dirty="0"/>
          </a:p>
        </p:txBody>
      </p:sp>
      <p:sp>
        <p:nvSpPr>
          <p:cNvPr id="354317" name="Text Box 13"/>
          <p:cNvSpPr txBox="1">
            <a:spLocks noChangeArrowheads="1"/>
          </p:cNvSpPr>
          <p:nvPr/>
        </p:nvSpPr>
        <p:spPr bwMode="auto">
          <a:xfrm>
            <a:off x="4677338" y="3930134"/>
            <a:ext cx="2560955"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dirty="0" smtClean="0">
                <a:solidFill>
                  <a:schemeClr val="tx1"/>
                </a:solidFill>
              </a:rPr>
              <a:t>Cross agency coordination</a:t>
            </a:r>
            <a:endParaRPr lang="en-US" sz="1800" dirty="0">
              <a:solidFill>
                <a:schemeClr val="tx1"/>
              </a:solidFill>
            </a:endParaRPr>
          </a:p>
        </p:txBody>
      </p:sp>
      <p:pic>
        <p:nvPicPr>
          <p:cNvPr id="354319" name="Picture 15" descr="social_servic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828800"/>
            <a:ext cx="1270000" cy="1524000"/>
          </a:xfrm>
          <a:prstGeom prst="rect">
            <a:avLst/>
          </a:prstGeom>
          <a:noFill/>
          <a:extLst>
            <a:ext uri="{909E8E84-426E-40dd-AFC4-6F175D3DCCD1}">
              <a14:hiddenFill xmlns="" xmlns:a14="http://schemas.microsoft.com/office/drawing/2010/main">
                <a:solidFill>
                  <a:srgbClr val="FFFFFF"/>
                </a:solidFill>
              </a14:hiddenFill>
            </a:ext>
          </a:extLst>
        </p:spPr>
      </p:pic>
      <p:pic>
        <p:nvPicPr>
          <p:cNvPr id="354320" name="Picture 16" descr="medical_ca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5163" y="1752600"/>
            <a:ext cx="1189037" cy="1600200"/>
          </a:xfrm>
          <a:prstGeom prst="rect">
            <a:avLst/>
          </a:prstGeom>
          <a:noFill/>
          <a:extLst>
            <a:ext uri="{909E8E84-426E-40dd-AFC4-6F175D3DCCD1}">
              <a14:hiddenFill xmlns="" xmlns:a14="http://schemas.microsoft.com/office/drawing/2010/main">
                <a:solidFill>
                  <a:srgbClr val="FFFFFF"/>
                </a:solidFill>
              </a14:hiddenFill>
            </a:ext>
          </a:extLst>
        </p:spPr>
      </p:pic>
      <p:pic>
        <p:nvPicPr>
          <p:cNvPr id="354321" name="Picture 17" descr="tamperin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502456" y="4427779"/>
            <a:ext cx="1625600" cy="1519893"/>
          </a:xfrm>
          <a:prstGeom prst="rect">
            <a:avLst/>
          </a:prstGeom>
          <a:noFill/>
          <a:extLst>
            <a:ext uri="{909E8E84-426E-40dd-AFC4-6F175D3DCCD1}">
              <a14:hiddenFill xmlns="" xmlns:a14="http://schemas.microsoft.com/office/drawing/2010/main">
                <a:solidFill>
                  <a:srgbClr val="FFFFFF"/>
                </a:solidFill>
              </a14:hiddenFill>
            </a:ext>
          </a:extLst>
        </p:spPr>
      </p:pic>
      <p:pic>
        <p:nvPicPr>
          <p:cNvPr id="354322" name="Picture 18" descr="buildings"/>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336593" y="4427779"/>
            <a:ext cx="1803400" cy="16097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324480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43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432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43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5431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43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432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43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54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14" grpId="0"/>
      <p:bldP spid="354315" grpId="0"/>
      <p:bldP spid="354316" grpId="0"/>
      <p:bldP spid="3543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bwMode="auto">
          <a:xfrm>
            <a:off x="142962" y="289342"/>
            <a:ext cx="8229600" cy="685800"/>
          </a:xfrm>
          <a:prstGeom prst="rect">
            <a:avLst/>
          </a:prstGeom>
          <a:solidFill>
            <a:srgbClr val="FFFFFF"/>
          </a:solidFill>
          <a:ln>
            <a:noFill/>
            <a:miter lim="800000"/>
            <a:headEnd/>
            <a:tailEnd/>
          </a:ln>
        </p:spPr>
        <p:txBody>
          <a:bodyPr anchor="ctr"/>
          <a:lstStyle/>
          <a:p>
            <a:pPr eaLnBrk="1" hangingPunct="1"/>
            <a:r>
              <a:rPr lang="en-US" sz="3600" dirty="0" smtClean="0"/>
              <a:t>Types of Data Commonly Used In HIV QI</a:t>
            </a:r>
          </a:p>
        </p:txBody>
      </p:sp>
      <p:graphicFrame>
        <p:nvGraphicFramePr>
          <p:cNvPr id="5" name="Table 4"/>
          <p:cNvGraphicFramePr>
            <a:graphicFrameLocks noGrp="1"/>
          </p:cNvGraphicFramePr>
          <p:nvPr>
            <p:extLst>
              <p:ext uri="{D42A27DB-BD31-4B8C-83A1-F6EECF244321}">
                <p14:modId xmlns:p14="http://schemas.microsoft.com/office/powerpoint/2010/main" val="2795072237"/>
              </p:ext>
            </p:extLst>
          </p:nvPr>
        </p:nvGraphicFramePr>
        <p:xfrm>
          <a:off x="219162" y="1524000"/>
          <a:ext cx="8153400" cy="3962400"/>
        </p:xfrm>
        <a:graphic>
          <a:graphicData uri="http://schemas.openxmlformats.org/drawingml/2006/table">
            <a:tbl>
              <a:tblPr>
                <a:tableStyleId>{5DA37D80-6434-44D0-A028-1B22A696006F}</a:tableStyleId>
              </a:tblPr>
              <a:tblGrid>
                <a:gridCol w="1318068"/>
                <a:gridCol w="3621011"/>
                <a:gridCol w="3214321"/>
              </a:tblGrid>
              <a:tr h="277813">
                <a:tc>
                  <a:txBody>
                    <a:bodyPr/>
                    <a:lstStyle/>
                    <a:p>
                      <a:pPr marL="0" marR="0" lvl="0" indent="0" algn="l" defTabSz="914400" rtl="0" eaLnBrk="1" fontAlgn="base" latinLnBrk="0" hangingPunct="1">
                        <a:lnSpc>
                          <a:spcPct val="100000"/>
                        </a:lnSpc>
                        <a:spcBef>
                          <a:spcPts val="300"/>
                        </a:spcBef>
                        <a:spcAft>
                          <a:spcPts val="300"/>
                        </a:spcAft>
                        <a:buClrTx/>
                        <a:buSzTx/>
                        <a:buFontTx/>
                        <a:buNone/>
                        <a:tabLst>
                          <a:tab pos="2092325" algn="l"/>
                          <a:tab pos="3086100" algn="l"/>
                          <a:tab pos="4079875" algn="l"/>
                          <a:tab pos="5073650" algn="l"/>
                        </a:tabLst>
                      </a:pPr>
                      <a:r>
                        <a:rPr kumimoji="0" lang="en-US" sz="2000" b="1" u="none" strike="noStrike" cap="none" normalizeH="0" baseline="0" dirty="0" smtClean="0">
                          <a:ln>
                            <a:noFill/>
                          </a:ln>
                          <a:effectLst/>
                        </a:rPr>
                        <a:t>Data Type</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tab pos="2092325" algn="l"/>
                          <a:tab pos="3086100" algn="l"/>
                          <a:tab pos="4079875" algn="l"/>
                          <a:tab pos="5073650" algn="l"/>
                        </a:tabLst>
                      </a:pPr>
                      <a:r>
                        <a:rPr kumimoji="0" lang="en-US" sz="2000" b="1" u="none" strike="noStrike" cap="none" normalizeH="0" baseline="0" dirty="0" smtClean="0">
                          <a:ln>
                            <a:noFill/>
                          </a:ln>
                          <a:effectLst/>
                        </a:rPr>
                        <a:t>Characteristics</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tab pos="2092325" algn="l"/>
                          <a:tab pos="3086100" algn="l"/>
                          <a:tab pos="4079875" algn="l"/>
                          <a:tab pos="5073650" algn="l"/>
                        </a:tabLst>
                      </a:pPr>
                      <a:r>
                        <a:rPr kumimoji="0" lang="en-US" sz="2000" b="1" u="none" strike="noStrike" cap="none" normalizeH="0" baseline="0" dirty="0" smtClean="0">
                          <a:ln>
                            <a:noFill/>
                          </a:ln>
                          <a:effectLst/>
                        </a:rPr>
                        <a:t>Example</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r>
              <a:tr h="1284288">
                <a:tc>
                  <a:txBody>
                    <a:bodyPr/>
                    <a:lstStyle/>
                    <a:p>
                      <a:pPr marL="0" marR="0" lvl="0" indent="0" algn="l" defTabSz="914400" rtl="0" eaLnBrk="1" fontAlgn="base" latinLnBrk="0" hangingPunct="1">
                        <a:lnSpc>
                          <a:spcPct val="100000"/>
                        </a:lnSpc>
                        <a:spcBef>
                          <a:spcPts val="300"/>
                        </a:spcBef>
                        <a:spcAft>
                          <a:spcPts val="300"/>
                        </a:spcAft>
                        <a:buClrTx/>
                        <a:buSzTx/>
                        <a:buFontTx/>
                        <a:buNone/>
                        <a:tabLst>
                          <a:tab pos="2092325" algn="l"/>
                          <a:tab pos="3086100" algn="l"/>
                          <a:tab pos="4079875" algn="l"/>
                          <a:tab pos="5073650" algn="l"/>
                        </a:tabLst>
                      </a:pPr>
                      <a:r>
                        <a:rPr kumimoji="0" lang="en-US" sz="2000" b="1" u="none" strike="noStrike" cap="none" normalizeH="0" baseline="0" dirty="0" smtClean="0">
                          <a:ln>
                            <a:noFill/>
                          </a:ln>
                          <a:effectLst/>
                        </a:rPr>
                        <a:t>Quantita-tive</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anchor="ctr" horzOverflow="overflow"/>
                </a:tc>
                <a:tc>
                  <a:txBody>
                    <a:bodyPr/>
                    <a:lstStyle/>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225675" algn="l"/>
                          <a:tab pos="3086100" algn="l"/>
                          <a:tab pos="4079875" algn="l"/>
                          <a:tab pos="5073650" algn="l"/>
                        </a:tabLst>
                      </a:pPr>
                      <a:r>
                        <a:rPr kumimoji="0" lang="en-US" sz="2000" b="1" u="none" strike="noStrike" cap="none" normalizeH="0" baseline="0" dirty="0" smtClean="0">
                          <a:ln>
                            <a:noFill/>
                          </a:ln>
                          <a:effectLst/>
                        </a:rPr>
                        <a:t>From the same root word as quantity</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225675" algn="l"/>
                          <a:tab pos="3086100" algn="l"/>
                          <a:tab pos="4079875" algn="l"/>
                          <a:tab pos="5073650" algn="l"/>
                        </a:tabLst>
                      </a:pPr>
                      <a:r>
                        <a:rPr kumimoji="0" lang="en-US" sz="2000" b="1" u="none" strike="noStrike" cap="none" normalizeH="0" baseline="0" dirty="0" smtClean="0">
                          <a:ln>
                            <a:noFill/>
                          </a:ln>
                          <a:effectLst/>
                        </a:rPr>
                        <a:t>Based on measureable information</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c>
                  <a:txBody>
                    <a:bodyPr/>
                    <a:lstStyle/>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Laboratory test values</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Patient height, weight</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Number of patients receiving a screening test</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Number of patients with undetectable viral load</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r>
              <a:tr h="1370013">
                <a:tc>
                  <a:txBody>
                    <a:bodyPr/>
                    <a:lstStyle/>
                    <a:p>
                      <a:pPr marL="0" marR="0" lvl="0" indent="0" algn="l" defTabSz="914400" rtl="0" eaLnBrk="1" fontAlgn="base" latinLnBrk="0" hangingPunct="1">
                        <a:lnSpc>
                          <a:spcPct val="100000"/>
                        </a:lnSpc>
                        <a:spcBef>
                          <a:spcPts val="300"/>
                        </a:spcBef>
                        <a:spcAft>
                          <a:spcPts val="300"/>
                        </a:spcAft>
                        <a:buClrTx/>
                        <a:buSzTx/>
                        <a:buFontTx/>
                        <a:buNone/>
                        <a:tabLst>
                          <a:tab pos="2092325" algn="l"/>
                          <a:tab pos="3086100" algn="l"/>
                          <a:tab pos="4079875" algn="l"/>
                          <a:tab pos="5073650" algn="l"/>
                        </a:tabLst>
                      </a:pPr>
                      <a:r>
                        <a:rPr kumimoji="0" lang="en-US" sz="2000" b="1" u="none" strike="noStrike" cap="none" normalizeH="0" baseline="0" dirty="0" smtClean="0">
                          <a:ln>
                            <a:noFill/>
                          </a:ln>
                          <a:effectLst/>
                        </a:rPr>
                        <a:t>Qualitative</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anchor="ctr" horzOverflow="overflow"/>
                </a:tc>
                <a:tc>
                  <a:txBody>
                    <a:bodyPr/>
                    <a:lstStyle/>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From the same root word as quality</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Descriptive information</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Observed but not measure </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c>
                  <a:txBody>
                    <a:bodyPr/>
                    <a:lstStyle/>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Observation of patient flow</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Client satisfaction surveys</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Focus groups</a:t>
                      </a:r>
                    </a:p>
                    <a:p>
                      <a:pPr marL="342900" marR="0" lvl="0" indent="-342900" algn="l" defTabSz="914400" rtl="0" eaLnBrk="1" fontAlgn="base" latinLnBrk="0" hangingPunct="1">
                        <a:lnSpc>
                          <a:spcPct val="100000"/>
                        </a:lnSpc>
                        <a:spcBef>
                          <a:spcPts val="200"/>
                        </a:spcBef>
                        <a:spcAft>
                          <a:spcPts val="200"/>
                        </a:spcAft>
                        <a:buClr>
                          <a:schemeClr val="tx1"/>
                        </a:buClr>
                        <a:buSzPct val="80000"/>
                        <a:buFont typeface="Wingdings 2" pitchFamily="18" charset="2"/>
                        <a:buChar char="º"/>
                        <a:tabLst>
                          <a:tab pos="2092325" algn="l"/>
                          <a:tab pos="3086100" algn="l"/>
                          <a:tab pos="4079875" algn="l"/>
                          <a:tab pos="5073650" algn="l"/>
                        </a:tabLst>
                      </a:pPr>
                      <a:r>
                        <a:rPr kumimoji="0" lang="en-US" sz="2000" b="1" u="none" strike="noStrike" cap="none" normalizeH="0" baseline="0" dirty="0" smtClean="0">
                          <a:ln>
                            <a:noFill/>
                          </a:ln>
                          <a:effectLst/>
                        </a:rPr>
                        <a:t>Key informant interviews</a:t>
                      </a:r>
                      <a:endParaRPr kumimoji="0" lang="en-US" sz="2000" b="1" i="0" u="none" strike="noStrike" cap="none" normalizeH="0" baseline="0" dirty="0" smtClean="0">
                        <a:ln>
                          <a:noFill/>
                        </a:ln>
                        <a:solidFill>
                          <a:schemeClr val="tx1"/>
                        </a:solidFill>
                        <a:effectLst/>
                        <a:latin typeface="Arial" charset="0"/>
                        <a:ea typeface="Calibri" pitchFamily="34" charset="0"/>
                        <a:cs typeface="Calibri" pitchFamily="34" charset="0"/>
                      </a:endParaRPr>
                    </a:p>
                  </a:txBody>
                  <a:tcPr marL="68580" marR="68580" marT="0" marB="0" horzOverflow="overflow"/>
                </a:tc>
              </a:tr>
            </a:tbl>
          </a:graphicData>
        </a:graphic>
      </p:graphicFrame>
    </p:spTree>
    <p:extLst>
      <p:ext uri="{BB962C8B-B14F-4D97-AF65-F5344CB8AC3E}">
        <p14:creationId xmlns:p14="http://schemas.microsoft.com/office/powerpoint/2010/main" val="2762572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81" name="Rectangle 5"/>
          <p:cNvSpPr>
            <a:spLocks noChangeArrowheads="1"/>
          </p:cNvSpPr>
          <p:nvPr/>
        </p:nvSpPr>
        <p:spPr bwMode="auto">
          <a:xfrm>
            <a:off x="198712" y="1524000"/>
            <a:ext cx="8229600" cy="3657600"/>
          </a:xfrm>
          <a:prstGeom prst="rect">
            <a:avLst/>
          </a:prstGeom>
          <a:solidFill>
            <a:srgbClr val="DDEAF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57378" name="Rectangle 2"/>
          <p:cNvSpPr>
            <a:spLocks noGrp="1" noChangeArrowheads="1"/>
          </p:cNvSpPr>
          <p:nvPr>
            <p:ph type="title"/>
          </p:nvPr>
        </p:nvSpPr>
        <p:spPr>
          <a:xfrm>
            <a:off x="457200" y="533400"/>
            <a:ext cx="8229600" cy="609600"/>
          </a:xfrm>
        </p:spPr>
        <p:txBody>
          <a:bodyPr/>
          <a:lstStyle/>
          <a:p>
            <a:r>
              <a:rPr lang="en-US" dirty="0">
                <a:cs typeface="Times New Roman" charset="0"/>
              </a:rPr>
              <a:t>What Makes a Good </a:t>
            </a:r>
            <a:r>
              <a:rPr lang="en-US" dirty="0" smtClean="0">
                <a:cs typeface="Times New Roman" charset="0"/>
              </a:rPr>
              <a:t>Measure?</a:t>
            </a:r>
            <a:endParaRPr lang="en-US" dirty="0">
              <a:cs typeface="Times New Roman" charset="0"/>
            </a:endParaRPr>
          </a:p>
        </p:txBody>
      </p:sp>
      <p:sp>
        <p:nvSpPr>
          <p:cNvPr id="357379" name="Rectangle 3"/>
          <p:cNvSpPr>
            <a:spLocks noGrp="1" noChangeArrowheads="1"/>
          </p:cNvSpPr>
          <p:nvPr>
            <p:ph type="body" idx="1"/>
          </p:nvPr>
        </p:nvSpPr>
        <p:spPr>
          <a:xfrm>
            <a:off x="533400" y="1676400"/>
            <a:ext cx="8001000" cy="3352800"/>
          </a:xfrm>
        </p:spPr>
        <p:txBody>
          <a:bodyPr/>
          <a:lstStyle/>
          <a:p>
            <a:pPr>
              <a:spcBef>
                <a:spcPct val="0"/>
              </a:spcBef>
              <a:spcAft>
                <a:spcPct val="25000"/>
              </a:spcAft>
            </a:pPr>
            <a:r>
              <a:rPr lang="en-US" dirty="0"/>
              <a:t>Relevance</a:t>
            </a:r>
          </a:p>
          <a:p>
            <a:pPr lvl="1">
              <a:spcBef>
                <a:spcPct val="0"/>
              </a:spcBef>
              <a:spcAft>
                <a:spcPct val="25000"/>
              </a:spcAft>
            </a:pPr>
            <a:r>
              <a:rPr lang="en-US" dirty="0"/>
              <a:t>Does the </a:t>
            </a:r>
            <a:r>
              <a:rPr lang="en-US" dirty="0" smtClean="0"/>
              <a:t>measure </a:t>
            </a:r>
            <a:r>
              <a:rPr lang="en-US" dirty="0"/>
              <a:t>affect a lot of people or programs?</a:t>
            </a:r>
          </a:p>
          <a:p>
            <a:pPr lvl="1">
              <a:spcBef>
                <a:spcPct val="0"/>
              </a:spcBef>
              <a:spcAft>
                <a:spcPct val="25000"/>
              </a:spcAft>
            </a:pPr>
            <a:r>
              <a:rPr lang="en-US" dirty="0"/>
              <a:t>Does the </a:t>
            </a:r>
            <a:r>
              <a:rPr lang="en-US" dirty="0" smtClean="0"/>
              <a:t>measure </a:t>
            </a:r>
            <a:r>
              <a:rPr lang="en-US" dirty="0"/>
              <a:t>have a great impact on the programs or patients/clients in </a:t>
            </a:r>
            <a:r>
              <a:rPr lang="en-US" dirty="0" smtClean="0"/>
              <a:t>your substance use program?</a:t>
            </a:r>
            <a:endParaRPr lang="en-US" dirty="0"/>
          </a:p>
          <a:p>
            <a:pPr>
              <a:spcBef>
                <a:spcPct val="0"/>
              </a:spcBef>
              <a:spcAft>
                <a:spcPct val="25000"/>
              </a:spcAft>
            </a:pPr>
            <a:r>
              <a:rPr lang="en-US" dirty="0"/>
              <a:t>Measurability</a:t>
            </a:r>
          </a:p>
          <a:p>
            <a:pPr lvl="1">
              <a:spcBef>
                <a:spcPct val="0"/>
              </a:spcBef>
              <a:spcAft>
                <a:spcPct val="25000"/>
              </a:spcAft>
            </a:pPr>
            <a:r>
              <a:rPr lang="en-US" dirty="0"/>
              <a:t>Can </a:t>
            </a:r>
            <a:r>
              <a:rPr lang="en-US" dirty="0" smtClean="0"/>
              <a:t>we realistically and efficiently use the measure(s) given </a:t>
            </a:r>
            <a:r>
              <a:rPr lang="en-US" dirty="0"/>
              <a:t>finite resources?</a:t>
            </a:r>
          </a:p>
        </p:txBody>
      </p:sp>
      <p:sp>
        <p:nvSpPr>
          <p:cNvPr id="357380" name="Text Box 4"/>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Selecting Indicators</a:t>
            </a:r>
            <a:endParaRPr lang="en-US" sz="1800">
              <a:solidFill>
                <a:schemeClr val="tx1"/>
              </a:solidFill>
            </a:endParaRPr>
          </a:p>
        </p:txBody>
      </p:sp>
    </p:spTree>
    <p:extLst>
      <p:ext uri="{BB962C8B-B14F-4D97-AF65-F5344CB8AC3E}">
        <p14:creationId xmlns:p14="http://schemas.microsoft.com/office/powerpoint/2010/main" val="1808761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7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73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73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737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573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itle 1"/>
          <p:cNvSpPr>
            <a:spLocks noGrp="1"/>
          </p:cNvSpPr>
          <p:nvPr>
            <p:ph type="title" idx="4294967295"/>
          </p:nvPr>
        </p:nvSpPr>
        <p:spPr>
          <a:xfrm>
            <a:off x="762000" y="457200"/>
            <a:ext cx="7772400" cy="762000"/>
          </a:xfrm>
        </p:spPr>
        <p:txBody>
          <a:bodyPr/>
          <a:lstStyle/>
          <a:p>
            <a:pPr>
              <a:defRPr/>
            </a:pPr>
            <a:r>
              <a:rPr lang="en-US" altLang="en-US" sz="3300" dirty="0" smtClean="0"/>
              <a:t>First Things, First</a:t>
            </a:r>
            <a:r>
              <a:rPr lang="is-IS" altLang="en-US" sz="3300" dirty="0" smtClean="0"/>
              <a:t>…</a:t>
            </a:r>
            <a:endParaRPr lang="en-US" altLang="en-US" sz="3300" dirty="0" smtClean="0"/>
          </a:p>
        </p:txBody>
      </p:sp>
      <p:sp>
        <p:nvSpPr>
          <p:cNvPr id="314371" name="Content Placeholder 2"/>
          <p:cNvSpPr>
            <a:spLocks noGrp="1"/>
          </p:cNvSpPr>
          <p:nvPr>
            <p:ph idx="4294967295"/>
          </p:nvPr>
        </p:nvSpPr>
        <p:spPr>
          <a:xfrm>
            <a:off x="585850" y="1947159"/>
            <a:ext cx="6399541" cy="4191000"/>
          </a:xfrm>
        </p:spPr>
        <p:txBody>
          <a:bodyPr/>
          <a:lstStyle/>
          <a:p>
            <a:pPr marL="0" indent="0">
              <a:buFontTx/>
              <a:buNone/>
              <a:defRPr/>
            </a:pPr>
            <a:r>
              <a:rPr lang="en-US" sz="1800" dirty="0" smtClean="0">
                <a:latin typeface="Garamond" charset="0"/>
                <a:ea typeface="MS PGothic" charset="0"/>
              </a:rPr>
              <a:t>In the chat room, write:</a:t>
            </a:r>
            <a:endParaRPr lang="en-US" sz="1800" dirty="0">
              <a:latin typeface="Garamond" charset="0"/>
              <a:ea typeface="MS PGothic" charset="0"/>
            </a:endParaRPr>
          </a:p>
          <a:p>
            <a:pPr marL="0" indent="0">
              <a:buFont typeface="Garamond" charset="0"/>
              <a:buAutoNum type="arabicPeriod"/>
              <a:defRPr/>
            </a:pPr>
            <a:r>
              <a:rPr lang="en-US" dirty="0">
                <a:latin typeface="Garamond" charset="0"/>
                <a:ea typeface="MS PGothic" charset="0"/>
              </a:rPr>
              <a:t>Your</a:t>
            </a:r>
            <a:r>
              <a:rPr lang="en-US" dirty="0">
                <a:solidFill>
                  <a:srgbClr val="FF0000"/>
                </a:solidFill>
                <a:latin typeface="Garamond" charset="0"/>
                <a:ea typeface="MS PGothic" charset="0"/>
              </a:rPr>
              <a:t> </a:t>
            </a:r>
            <a:r>
              <a:rPr lang="en-US" b="1" u="sng" dirty="0">
                <a:solidFill>
                  <a:srgbClr val="FF0000"/>
                </a:solidFill>
                <a:latin typeface="Garamond" charset="0"/>
                <a:ea typeface="MS PGothic" charset="0"/>
              </a:rPr>
              <a:t>Name</a:t>
            </a:r>
            <a:r>
              <a:rPr lang="en-US" dirty="0">
                <a:latin typeface="Garamond" charset="0"/>
                <a:ea typeface="MS PGothic" charset="0"/>
              </a:rPr>
              <a:t>    </a:t>
            </a:r>
          </a:p>
          <a:p>
            <a:pPr marL="0" indent="0">
              <a:buFont typeface="Garamond" charset="0"/>
              <a:buAutoNum type="arabicPeriod"/>
              <a:defRPr/>
            </a:pPr>
            <a:r>
              <a:rPr lang="en-US" dirty="0" smtClean="0">
                <a:latin typeface="Garamond" charset="0"/>
                <a:ea typeface="MS PGothic" charset="0"/>
              </a:rPr>
              <a:t>Your </a:t>
            </a:r>
            <a:r>
              <a:rPr lang="en-US" b="1" u="sng" dirty="0" smtClean="0">
                <a:solidFill>
                  <a:srgbClr val="FF0000"/>
                </a:solidFill>
                <a:latin typeface="Garamond" charset="0"/>
                <a:ea typeface="MS PGothic" charset="0"/>
              </a:rPr>
              <a:t>Role</a:t>
            </a:r>
          </a:p>
          <a:p>
            <a:pPr marL="0" indent="0">
              <a:buNone/>
              <a:defRPr/>
            </a:pPr>
            <a:r>
              <a:rPr lang="en-US" b="1" u="sng" dirty="0" smtClean="0">
                <a:solidFill>
                  <a:srgbClr val="FF0000"/>
                </a:solidFill>
                <a:latin typeface="Garamond" charset="0"/>
                <a:ea typeface="MS PGothic" charset="0"/>
              </a:rPr>
              <a:t> </a:t>
            </a:r>
          </a:p>
          <a:p>
            <a:pPr marL="0" indent="0">
              <a:buNone/>
              <a:defRPr/>
            </a:pPr>
            <a:endParaRPr lang="en-US" b="1" u="sng" dirty="0">
              <a:solidFill>
                <a:srgbClr val="FF0000"/>
              </a:solidFill>
              <a:latin typeface="Garamond" charset="0"/>
              <a:ea typeface="MS PGothic" charset="0"/>
            </a:endParaRPr>
          </a:p>
          <a:p>
            <a:pPr marL="0" indent="0">
              <a:buNone/>
              <a:defRPr/>
            </a:pPr>
            <a:endParaRPr lang="en-US" b="1" u="sng" dirty="0">
              <a:solidFill>
                <a:srgbClr val="FF0000"/>
              </a:solidFill>
              <a:latin typeface="Garamond" charset="0"/>
              <a:ea typeface="MS PGothic" charset="0"/>
            </a:endParaRPr>
          </a:p>
        </p:txBody>
      </p:sp>
      <p:pic>
        <p:nvPicPr>
          <p:cNvPr id="9219" name="Picture 9" descr="http://www.imagefully.com/wp-content/uploads/2015/07/Hello-There-Calender-Picture.p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90950" y="186307"/>
            <a:ext cx="4038600" cy="274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473199" y="4089400"/>
            <a:ext cx="5012267"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3391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6" name="Rectangle 6"/>
          <p:cNvSpPr>
            <a:spLocks noChangeArrowheads="1"/>
          </p:cNvSpPr>
          <p:nvPr/>
        </p:nvSpPr>
        <p:spPr bwMode="auto">
          <a:xfrm>
            <a:off x="252435" y="1785783"/>
            <a:ext cx="8229600" cy="3733800"/>
          </a:xfrm>
          <a:prstGeom prst="rect">
            <a:avLst/>
          </a:prstGeom>
          <a:solidFill>
            <a:srgbClr val="DFDFD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58402" name="Rectangle 2"/>
          <p:cNvSpPr>
            <a:spLocks noGrp="1" noChangeArrowheads="1"/>
          </p:cNvSpPr>
          <p:nvPr>
            <p:ph type="title"/>
          </p:nvPr>
        </p:nvSpPr>
        <p:spPr>
          <a:xfrm>
            <a:off x="152400" y="533400"/>
            <a:ext cx="8763000" cy="685800"/>
          </a:xfrm>
        </p:spPr>
        <p:txBody>
          <a:bodyPr/>
          <a:lstStyle/>
          <a:p>
            <a:r>
              <a:rPr lang="en-US" dirty="0">
                <a:cs typeface="Times New Roman" charset="0"/>
              </a:rPr>
              <a:t>What Makes a Good </a:t>
            </a:r>
            <a:r>
              <a:rPr lang="en-US" dirty="0" smtClean="0">
                <a:cs typeface="Times New Roman" charset="0"/>
              </a:rPr>
              <a:t>Measure? </a:t>
            </a:r>
            <a:r>
              <a:rPr lang="en-US" dirty="0">
                <a:cs typeface="Times New Roman" charset="0"/>
              </a:rPr>
              <a:t>(cont.)</a:t>
            </a:r>
          </a:p>
        </p:txBody>
      </p:sp>
      <p:sp>
        <p:nvSpPr>
          <p:cNvPr id="358403" name="Rectangle 3"/>
          <p:cNvSpPr>
            <a:spLocks noGrp="1" noChangeArrowheads="1"/>
          </p:cNvSpPr>
          <p:nvPr>
            <p:ph type="body" idx="1"/>
          </p:nvPr>
        </p:nvSpPr>
        <p:spPr>
          <a:xfrm>
            <a:off x="252435" y="1981200"/>
            <a:ext cx="8001000" cy="3352800"/>
          </a:xfrm>
        </p:spPr>
        <p:txBody>
          <a:bodyPr/>
          <a:lstStyle/>
          <a:p>
            <a:pPr>
              <a:spcBef>
                <a:spcPct val="0"/>
              </a:spcBef>
              <a:spcAft>
                <a:spcPct val="25000"/>
              </a:spcAft>
            </a:pPr>
            <a:r>
              <a:rPr lang="en-US" dirty="0"/>
              <a:t>Accuracy</a:t>
            </a:r>
          </a:p>
          <a:p>
            <a:pPr lvl="1">
              <a:spcBef>
                <a:spcPct val="0"/>
              </a:spcBef>
              <a:spcAft>
                <a:spcPct val="25000"/>
              </a:spcAft>
            </a:pPr>
            <a:r>
              <a:rPr lang="en-US" dirty="0"/>
              <a:t>Is the </a:t>
            </a:r>
            <a:r>
              <a:rPr lang="en-US" dirty="0" smtClean="0"/>
              <a:t>measure </a:t>
            </a:r>
            <a:r>
              <a:rPr lang="en-US" dirty="0"/>
              <a:t>based on accepted guidelines or developed through formal group-decision making methods?</a:t>
            </a:r>
          </a:p>
          <a:p>
            <a:pPr>
              <a:spcBef>
                <a:spcPct val="0"/>
              </a:spcBef>
              <a:spcAft>
                <a:spcPct val="25000"/>
              </a:spcAft>
            </a:pPr>
            <a:r>
              <a:rPr lang="en-US" dirty="0"/>
              <a:t>Improvability</a:t>
            </a:r>
          </a:p>
          <a:p>
            <a:pPr lvl="1">
              <a:spcBef>
                <a:spcPct val="0"/>
              </a:spcBef>
              <a:spcAft>
                <a:spcPct val="25000"/>
              </a:spcAft>
            </a:pPr>
            <a:r>
              <a:rPr lang="en-US" dirty="0"/>
              <a:t>Can the performance rate associated with the </a:t>
            </a:r>
            <a:r>
              <a:rPr lang="en-US" dirty="0" smtClean="0"/>
              <a:t>measure </a:t>
            </a:r>
            <a:r>
              <a:rPr lang="en-US" dirty="0"/>
              <a:t>realistically be improved given the limitations of your services and population?</a:t>
            </a:r>
          </a:p>
        </p:txBody>
      </p:sp>
      <p:sp>
        <p:nvSpPr>
          <p:cNvPr id="358405" name="Text Box 5"/>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Selecting Indicators</a:t>
            </a:r>
            <a:endParaRPr lang="en-US" sz="1800">
              <a:solidFill>
                <a:schemeClr val="tx1"/>
              </a:solidFill>
            </a:endParaRPr>
          </a:p>
        </p:txBody>
      </p:sp>
    </p:spTree>
    <p:extLst>
      <p:ext uri="{BB962C8B-B14F-4D97-AF65-F5344CB8AC3E}">
        <p14:creationId xmlns:p14="http://schemas.microsoft.com/office/powerpoint/2010/main" val="1237982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518" name="Rectangle 206"/>
          <p:cNvSpPr>
            <a:spLocks noChangeArrowheads="1"/>
          </p:cNvSpPr>
          <p:nvPr/>
        </p:nvSpPr>
        <p:spPr bwMode="auto">
          <a:xfrm>
            <a:off x="198713" y="1665637"/>
            <a:ext cx="8229600" cy="457200"/>
          </a:xfrm>
          <a:prstGeom prst="rect">
            <a:avLst/>
          </a:prstGeom>
          <a:solidFill>
            <a:srgbClr val="CCDEC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7517" name="Rectangle 205"/>
          <p:cNvSpPr>
            <a:spLocks noChangeArrowheads="1"/>
          </p:cNvSpPr>
          <p:nvPr/>
        </p:nvSpPr>
        <p:spPr bwMode="auto">
          <a:xfrm>
            <a:off x="108804" y="2122837"/>
            <a:ext cx="8207756" cy="4492276"/>
          </a:xfrm>
          <a:prstGeom prst="rect">
            <a:avLst/>
          </a:prstGeom>
          <a:solidFill>
            <a:srgbClr val="F4F4B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7314" name="Rectangle 2"/>
          <p:cNvSpPr>
            <a:spLocks noGrp="1" noChangeArrowheads="1"/>
          </p:cNvSpPr>
          <p:nvPr>
            <p:ph type="title"/>
          </p:nvPr>
        </p:nvSpPr>
        <p:spPr>
          <a:xfrm>
            <a:off x="303688" y="454734"/>
            <a:ext cx="7772400" cy="762000"/>
          </a:xfrm>
        </p:spPr>
        <p:txBody>
          <a:bodyPr/>
          <a:lstStyle/>
          <a:p>
            <a:r>
              <a:rPr lang="en-US" dirty="0"/>
              <a:t>Common HIV-Related </a:t>
            </a:r>
            <a:r>
              <a:rPr lang="en-US" dirty="0" smtClean="0"/>
              <a:t>Measures</a:t>
            </a:r>
            <a:endParaRPr lang="en-US" dirty="0"/>
          </a:p>
        </p:txBody>
      </p:sp>
      <p:graphicFrame>
        <p:nvGraphicFramePr>
          <p:cNvPr id="397519" name="Group 207"/>
          <p:cNvGraphicFramePr>
            <a:graphicFrameLocks noGrp="1"/>
          </p:cNvGraphicFramePr>
          <p:nvPr>
            <p:ph type="tbl" idx="1"/>
            <p:extLst>
              <p:ext uri="{D42A27DB-BD31-4B8C-83A1-F6EECF244321}">
                <p14:modId xmlns:p14="http://schemas.microsoft.com/office/powerpoint/2010/main" val="1732283526"/>
              </p:ext>
            </p:extLst>
          </p:nvPr>
        </p:nvGraphicFramePr>
        <p:xfrm>
          <a:off x="198713" y="1593112"/>
          <a:ext cx="8229600" cy="5022001"/>
        </p:xfrm>
        <a:graphic>
          <a:graphicData uri="http://schemas.openxmlformats.org/drawingml/2006/table">
            <a:tbl>
              <a:tblPr/>
              <a:tblGrid>
                <a:gridCol w="4114800"/>
                <a:gridCol w="4114800"/>
              </a:tblGrid>
              <a:tr h="489305">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rgbClr val="FF0000"/>
                          </a:solidFill>
                          <a:effectLst/>
                          <a:latin typeface="Garamond" charset="0"/>
                          <a:ea typeface="ＭＳ Ｐゴシック" charset="0"/>
                        </a:rPr>
                        <a:t>Aspect of HIV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rgbClr val="FF0000"/>
                          </a:solidFill>
                          <a:effectLst/>
                          <a:latin typeface="Garamond" charset="0"/>
                          <a:ea typeface="ＭＳ Ｐゴシック" charset="0"/>
                        </a:rPr>
                        <a:t>Quality of Care </a:t>
                      </a:r>
                      <a:r>
                        <a:rPr kumimoji="0" lang="en-US" sz="2200" b="0" i="0" u="none" strike="noStrike" cap="none" normalizeH="0" baseline="0" dirty="0" smtClean="0">
                          <a:ln>
                            <a:noFill/>
                          </a:ln>
                          <a:solidFill>
                            <a:srgbClr val="FF0000"/>
                          </a:solidFill>
                          <a:effectLst/>
                          <a:latin typeface="Garamond" charset="0"/>
                          <a:ea typeface="ＭＳ Ｐゴシック" charset="0"/>
                        </a:rPr>
                        <a:t>Measure</a:t>
                      </a:r>
                      <a:endParaRPr kumimoji="0" lang="en-US" sz="2200" b="0" i="0" u="none" strike="noStrike" cap="none" normalizeH="0" baseline="0" dirty="0">
                        <a:ln>
                          <a:noFill/>
                        </a:ln>
                        <a:solidFill>
                          <a:srgbClr val="FF0000"/>
                        </a:solidFill>
                        <a:effectLst/>
                        <a:latin typeface="Garamond"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89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Garamond" charset="0"/>
                          <a:ea typeface="ＭＳ Ｐゴシック" charset="0"/>
                        </a:rPr>
                        <a:t>HIV Monitoring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smtClean="0">
                          <a:ln>
                            <a:noFill/>
                          </a:ln>
                          <a:solidFill>
                            <a:schemeClr val="tx1"/>
                          </a:solidFill>
                          <a:effectLst/>
                          <a:latin typeface="Garamond" charset="0"/>
                          <a:ea typeface="ＭＳ Ｐゴシック" charset="0"/>
                        </a:rPr>
                        <a:t>Viral </a:t>
                      </a:r>
                      <a:r>
                        <a:rPr kumimoji="0" lang="en-US" sz="2200" b="0" i="0" u="none" strike="noStrike" cap="none" normalizeH="0" baseline="0" dirty="0">
                          <a:ln>
                            <a:noFill/>
                          </a:ln>
                          <a:solidFill>
                            <a:schemeClr val="tx1"/>
                          </a:solidFill>
                          <a:effectLst/>
                          <a:latin typeface="Garamond" charset="0"/>
                          <a:ea typeface="ＭＳ Ｐゴシック" charset="0"/>
                        </a:rPr>
                        <a:t>Load tests performed </a:t>
                      </a:r>
                      <a:r>
                        <a:rPr kumimoji="0" lang="en-US" sz="2200" b="0" i="0" u="none" strike="noStrike" cap="none" normalizeH="0" baseline="0" dirty="0" smtClean="0">
                          <a:ln>
                            <a:noFill/>
                          </a:ln>
                          <a:solidFill>
                            <a:schemeClr val="tx1"/>
                          </a:solidFill>
                          <a:effectLst/>
                          <a:latin typeface="Garamond" charset="0"/>
                          <a:ea typeface="ＭＳ Ｐゴシック" charset="0"/>
                        </a:rPr>
                        <a:t>at least once/year</a:t>
                      </a:r>
                      <a:endParaRPr kumimoji="0" lang="en-US" sz="2200" b="0" i="0" u="none" strike="noStrike" cap="none" normalizeH="0" baseline="0" dirty="0">
                        <a:ln>
                          <a:noFill/>
                        </a:ln>
                        <a:solidFill>
                          <a:schemeClr val="tx1"/>
                        </a:solidFill>
                        <a:effectLst/>
                        <a:latin typeface="Garamond"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89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Garamond" charset="0"/>
                          <a:ea typeface="ＭＳ Ｐゴシック" charset="0"/>
                        </a:rPr>
                        <a:t>Antiretroviral therapy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Adherence assessment every 4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93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Garamond" charset="0"/>
                          <a:ea typeface="ＭＳ Ｐゴシック" charset="0"/>
                        </a:rPr>
                        <a:t>TB screening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Annual PPD testing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89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Prophylaxis of opportunistic infections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PCP prophylaxis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53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Gynecologic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Annual pelvic exam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86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Substance 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a:ln>
                            <a:noFill/>
                          </a:ln>
                          <a:solidFill>
                            <a:schemeClr val="tx1"/>
                          </a:solidFill>
                          <a:effectLst/>
                          <a:latin typeface="Garamond" charset="0"/>
                          <a:ea typeface="ＭＳ Ｐゴシック" charset="0"/>
                        </a:rPr>
                        <a:t>Annual substance use assessment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93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Garamond" charset="0"/>
                          <a:ea typeface="ＭＳ Ｐゴシック" charset="0"/>
                        </a:rPr>
                        <a:t>Coordination of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Garamond" charset="0"/>
                          <a:ea typeface="ＭＳ Ｐゴシック" charset="0"/>
                        </a:rPr>
                        <a:t>Annual dental exam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73310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7" name="Rectangle 5"/>
          <p:cNvSpPr>
            <a:spLocks noChangeArrowheads="1"/>
          </p:cNvSpPr>
          <p:nvPr/>
        </p:nvSpPr>
        <p:spPr bwMode="auto">
          <a:xfrm>
            <a:off x="164996" y="1981200"/>
            <a:ext cx="8153400" cy="3581400"/>
          </a:xfrm>
          <a:prstGeom prst="rect">
            <a:avLst/>
          </a:prstGeom>
          <a:solidFill>
            <a:srgbClr val="DDEAF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6594" name="Rectangle 2"/>
          <p:cNvSpPr>
            <a:spLocks noGrp="1" noChangeArrowheads="1"/>
          </p:cNvSpPr>
          <p:nvPr>
            <p:ph type="title"/>
          </p:nvPr>
        </p:nvSpPr>
        <p:spPr>
          <a:xfrm>
            <a:off x="609600" y="685800"/>
            <a:ext cx="7848600" cy="762000"/>
          </a:xfrm>
        </p:spPr>
        <p:txBody>
          <a:bodyPr/>
          <a:lstStyle/>
          <a:p>
            <a:r>
              <a:rPr lang="en-US" dirty="0"/>
              <a:t/>
            </a:r>
            <a:br>
              <a:rPr lang="en-US" dirty="0"/>
            </a:br>
            <a:r>
              <a:rPr lang="en-US" dirty="0"/>
              <a:t> </a:t>
            </a:r>
            <a:r>
              <a:rPr lang="en-US" dirty="0" smtClean="0"/>
              <a:t>Measures </a:t>
            </a:r>
            <a:r>
              <a:rPr lang="en-US" dirty="0"/>
              <a:t>Should Be Clearly Defined</a:t>
            </a:r>
            <a:br>
              <a:rPr lang="en-US" dirty="0"/>
            </a:br>
            <a:endParaRPr lang="en-US" dirty="0"/>
          </a:p>
        </p:txBody>
      </p:sp>
      <p:sp>
        <p:nvSpPr>
          <p:cNvPr id="366595" name="Rectangle 3"/>
          <p:cNvSpPr>
            <a:spLocks noGrp="1" noChangeArrowheads="1"/>
          </p:cNvSpPr>
          <p:nvPr>
            <p:ph type="body" idx="1"/>
          </p:nvPr>
        </p:nvSpPr>
        <p:spPr>
          <a:xfrm>
            <a:off x="371119" y="2057400"/>
            <a:ext cx="7772400" cy="3429000"/>
          </a:xfrm>
        </p:spPr>
        <p:txBody>
          <a:bodyPr/>
          <a:lstStyle/>
          <a:p>
            <a:pPr>
              <a:buFontTx/>
              <a:buNone/>
            </a:pPr>
            <a:r>
              <a:rPr lang="en-US" dirty="0"/>
              <a:t>This definition includes:</a:t>
            </a:r>
          </a:p>
          <a:p>
            <a:pPr lvl="1"/>
            <a:r>
              <a:rPr lang="en-US" dirty="0"/>
              <a:t>Who is eligible to be evaluated?</a:t>
            </a:r>
          </a:p>
          <a:p>
            <a:pPr lvl="1"/>
            <a:r>
              <a:rPr lang="en-US" dirty="0"/>
              <a:t>What part of this population should have received the care being measured?  (Who should be counted in the denominator?)</a:t>
            </a:r>
          </a:p>
          <a:p>
            <a:pPr lvl="1"/>
            <a:r>
              <a:rPr lang="en-US" dirty="0"/>
              <a:t>What part of those who should have received the care </a:t>
            </a:r>
            <a:r>
              <a:rPr lang="en-US" b="1" dirty="0"/>
              <a:t>did</a:t>
            </a:r>
            <a:r>
              <a:rPr lang="en-US" dirty="0"/>
              <a:t> receive the recommended care?  (Who should be counted in the numerator?)</a:t>
            </a:r>
          </a:p>
        </p:txBody>
      </p:sp>
      <p:sp>
        <p:nvSpPr>
          <p:cNvPr id="366596" name="Text Box 4"/>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Defining Indicators</a:t>
            </a:r>
            <a:endParaRPr lang="en-US" sz="1800">
              <a:solidFill>
                <a:schemeClr val="tx1"/>
              </a:solidFill>
            </a:endParaRPr>
          </a:p>
        </p:txBody>
      </p:sp>
    </p:spTree>
    <p:extLst>
      <p:ext uri="{BB962C8B-B14F-4D97-AF65-F5344CB8AC3E}">
        <p14:creationId xmlns:p14="http://schemas.microsoft.com/office/powerpoint/2010/main" val="16450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6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6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665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66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4"/>
          <p:cNvSpPr>
            <a:spLocks noGrp="1"/>
          </p:cNvSpPr>
          <p:nvPr>
            <p:ph type="sldNum" sz="quarter" idx="4294967295"/>
          </p:nvPr>
        </p:nvSpPr>
        <p:spPr bwMode="auto">
          <a:xfrm>
            <a:off x="6553200" y="6356350"/>
            <a:ext cx="2133600" cy="36512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E5B8535-921E-3F45-B469-E0A2A7D9C36B}" type="slidenum">
              <a:rPr lang="en-US" sz="1800"/>
              <a:pPr eaLnBrk="1" hangingPunct="1"/>
              <a:t>33</a:t>
            </a:fld>
            <a:endParaRPr lang="en-US" sz="1800"/>
          </a:p>
        </p:txBody>
      </p:sp>
      <p:sp>
        <p:nvSpPr>
          <p:cNvPr id="62466" name="Oval 2"/>
          <p:cNvSpPr>
            <a:spLocks noChangeArrowheads="1"/>
          </p:cNvSpPr>
          <p:nvPr/>
        </p:nvSpPr>
        <p:spPr bwMode="auto">
          <a:xfrm>
            <a:off x="609600" y="152400"/>
            <a:ext cx="6477000" cy="6477000"/>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US"/>
          </a:p>
        </p:txBody>
      </p:sp>
      <p:sp>
        <p:nvSpPr>
          <p:cNvPr id="62467" name="Oval 3"/>
          <p:cNvSpPr>
            <a:spLocks noChangeArrowheads="1"/>
          </p:cNvSpPr>
          <p:nvPr/>
        </p:nvSpPr>
        <p:spPr bwMode="auto">
          <a:xfrm>
            <a:off x="685800" y="228600"/>
            <a:ext cx="6172200" cy="6248400"/>
          </a:xfrm>
          <a:prstGeom prst="ellipse">
            <a:avLst/>
          </a:prstGeom>
          <a:solidFill>
            <a:srgbClr val="993366"/>
          </a:solidFill>
          <a:ln>
            <a:noFill/>
          </a:ln>
          <a:extLs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US"/>
          </a:p>
        </p:txBody>
      </p:sp>
      <p:sp>
        <p:nvSpPr>
          <p:cNvPr id="62468" name="Text Box 4"/>
          <p:cNvSpPr txBox="1">
            <a:spLocks noChangeArrowheads="1"/>
          </p:cNvSpPr>
          <p:nvPr/>
        </p:nvSpPr>
        <p:spPr bwMode="auto">
          <a:xfrm>
            <a:off x="6056313" y="155224"/>
            <a:ext cx="3087687"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solidFill>
                  <a:schemeClr val="tx2"/>
                </a:solidFill>
                <a:latin typeface="Verdana" charset="0"/>
              </a:rPr>
              <a:t>Eligible Patients/</a:t>
            </a:r>
            <a:r>
              <a:rPr lang="en-US" sz="2000" dirty="0" smtClean="0">
                <a:solidFill>
                  <a:schemeClr val="tx2"/>
                </a:solidFill>
                <a:latin typeface="Verdana" charset="0"/>
              </a:rPr>
              <a:t>Sample</a:t>
            </a:r>
            <a:endParaRPr lang="en-US" sz="2000" dirty="0">
              <a:solidFill>
                <a:schemeClr val="tx2"/>
              </a:solidFill>
              <a:latin typeface="Verdana" charset="0"/>
            </a:endParaRPr>
          </a:p>
        </p:txBody>
      </p:sp>
      <p:sp>
        <p:nvSpPr>
          <p:cNvPr id="62469" name="Text Box 5"/>
          <p:cNvSpPr txBox="1">
            <a:spLocks noChangeArrowheads="1"/>
          </p:cNvSpPr>
          <p:nvPr/>
        </p:nvSpPr>
        <p:spPr bwMode="auto">
          <a:xfrm>
            <a:off x="1973264" y="670342"/>
            <a:ext cx="3817936" cy="21544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solidFill>
                  <a:schemeClr val="bg1"/>
                </a:solidFill>
                <a:latin typeface="Verdana" charset="0"/>
              </a:rPr>
              <a:t>Denominator</a:t>
            </a:r>
          </a:p>
          <a:p>
            <a:pPr eaLnBrk="1" hangingPunct="1"/>
            <a:endParaRPr lang="en-US" sz="1800" dirty="0" smtClean="0">
              <a:latin typeface="Garamond" charset="0"/>
            </a:endParaRPr>
          </a:p>
          <a:p>
            <a:pPr eaLnBrk="1" hangingPunct="1"/>
            <a:r>
              <a:rPr lang="en-US" dirty="0" smtClean="0">
                <a:latin typeface="Garamond" charset="0"/>
              </a:rPr>
              <a:t>Number of active patients with at least one HIV medical visit in 2017</a:t>
            </a:r>
            <a:endParaRPr lang="en-US" dirty="0">
              <a:solidFill>
                <a:schemeClr val="bg1"/>
              </a:solidFill>
              <a:latin typeface="Verdana" charset="0"/>
            </a:endParaRPr>
          </a:p>
          <a:p>
            <a:pPr eaLnBrk="1" hangingPunct="1"/>
            <a:r>
              <a:rPr lang="en-US" dirty="0">
                <a:solidFill>
                  <a:schemeClr val="bg1"/>
                </a:solidFill>
                <a:latin typeface="Verdana" charset="0"/>
              </a:rPr>
              <a:t>  </a:t>
            </a:r>
          </a:p>
        </p:txBody>
      </p:sp>
      <p:sp>
        <p:nvSpPr>
          <p:cNvPr id="62470" name="Oval 6"/>
          <p:cNvSpPr>
            <a:spLocks noChangeArrowheads="1"/>
          </p:cNvSpPr>
          <p:nvPr/>
        </p:nvSpPr>
        <p:spPr bwMode="auto">
          <a:xfrm>
            <a:off x="1905000" y="2438400"/>
            <a:ext cx="3886200" cy="3733800"/>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US"/>
          </a:p>
        </p:txBody>
      </p:sp>
      <p:sp>
        <p:nvSpPr>
          <p:cNvPr id="62471" name="Text Box 7"/>
          <p:cNvSpPr txBox="1">
            <a:spLocks noChangeArrowheads="1"/>
          </p:cNvSpPr>
          <p:nvPr/>
        </p:nvSpPr>
        <p:spPr bwMode="auto">
          <a:xfrm>
            <a:off x="2315151" y="3048000"/>
            <a:ext cx="3191760" cy="2677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solidFill>
                  <a:schemeClr val="bg1"/>
                </a:solidFill>
                <a:latin typeface="Verdana" charset="0"/>
              </a:rPr>
              <a:t>Numerator</a:t>
            </a:r>
          </a:p>
          <a:p>
            <a:pPr eaLnBrk="1" hangingPunct="1"/>
            <a:endParaRPr lang="en-US" sz="2000" dirty="0">
              <a:solidFill>
                <a:schemeClr val="bg1"/>
              </a:solidFill>
              <a:latin typeface="Verdana" charset="0"/>
            </a:endParaRPr>
          </a:p>
          <a:p>
            <a:pPr eaLnBrk="1" hangingPunct="1"/>
            <a:r>
              <a:rPr lang="en-US" sz="1800" dirty="0">
                <a:latin typeface="Garamond" charset="0"/>
              </a:rPr>
              <a:t>Number of </a:t>
            </a:r>
            <a:r>
              <a:rPr lang="en-US" sz="1800" dirty="0" smtClean="0">
                <a:latin typeface="Garamond" charset="0"/>
              </a:rPr>
              <a:t>patients in the denominator with an HIV viral load test &lt;200 copies/ml at last HIV viral load test during </a:t>
            </a:r>
            <a:r>
              <a:rPr lang="en-US" sz="1800" dirty="0">
                <a:latin typeface="Garamond" charset="0"/>
              </a:rPr>
              <a:t>the measurement </a:t>
            </a:r>
            <a:r>
              <a:rPr lang="en-US" sz="1800" dirty="0" smtClean="0">
                <a:latin typeface="Garamond" charset="0"/>
              </a:rPr>
              <a:t>year</a:t>
            </a:r>
            <a:endParaRPr lang="en-US" sz="1800" dirty="0">
              <a:latin typeface="Garamond" charset="0"/>
            </a:endParaRPr>
          </a:p>
          <a:p>
            <a:pPr eaLnBrk="1" hangingPunct="1"/>
            <a:endParaRPr lang="en-US" sz="1800" dirty="0">
              <a:solidFill>
                <a:schemeClr val="bg1"/>
              </a:solidFill>
              <a:latin typeface="Verdana" charset="0"/>
            </a:endParaRPr>
          </a:p>
          <a:p>
            <a:pPr eaLnBrk="1" hangingPunct="1"/>
            <a:endParaRPr lang="en-US" sz="2000" dirty="0">
              <a:solidFill>
                <a:schemeClr val="bg1"/>
              </a:solidFill>
              <a:latin typeface="Verdana" charset="0"/>
            </a:endParaRPr>
          </a:p>
        </p:txBody>
      </p:sp>
      <p:sp>
        <p:nvSpPr>
          <p:cNvPr id="62472" name="TextBox 1"/>
          <p:cNvSpPr txBox="1">
            <a:spLocks noChangeArrowheads="1"/>
          </p:cNvSpPr>
          <p:nvPr/>
        </p:nvSpPr>
        <p:spPr bwMode="auto">
          <a:xfrm>
            <a:off x="133350" y="228600"/>
            <a:ext cx="1839913"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How to think </a:t>
            </a:r>
          </a:p>
          <a:p>
            <a:pPr eaLnBrk="1" hangingPunct="1"/>
            <a:r>
              <a:rPr lang="en-US" sz="1800"/>
              <a:t>about measures</a:t>
            </a:r>
          </a:p>
        </p:txBody>
      </p:sp>
    </p:spTree>
    <p:extLst>
      <p:ext uri="{BB962C8B-B14F-4D97-AF65-F5344CB8AC3E}">
        <p14:creationId xmlns:p14="http://schemas.microsoft.com/office/powerpoint/2010/main" val="307853984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4009" name="Rectangle 9"/>
          <p:cNvSpPr>
            <a:spLocks noChangeArrowheads="1"/>
          </p:cNvSpPr>
          <p:nvPr/>
        </p:nvSpPr>
        <p:spPr bwMode="auto">
          <a:xfrm>
            <a:off x="247249" y="1629512"/>
            <a:ext cx="7923208" cy="4618888"/>
          </a:xfrm>
          <a:prstGeom prst="rect">
            <a:avLst/>
          </a:prstGeom>
          <a:solidFill>
            <a:srgbClr val="DFDFD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84002" name="Rectangle 2"/>
          <p:cNvSpPr>
            <a:spLocks noGrp="1" noChangeArrowheads="1"/>
          </p:cNvSpPr>
          <p:nvPr>
            <p:ph type="title"/>
          </p:nvPr>
        </p:nvSpPr>
        <p:spPr>
          <a:xfrm>
            <a:off x="537503" y="304800"/>
            <a:ext cx="7513638" cy="762000"/>
          </a:xfrm>
        </p:spPr>
        <p:txBody>
          <a:bodyPr/>
          <a:lstStyle/>
          <a:p>
            <a:r>
              <a:rPr lang="en-US" sz="4000" dirty="0"/>
              <a:t>Example:  </a:t>
            </a:r>
            <a:r>
              <a:rPr lang="en-US" sz="4000" dirty="0" smtClean="0"/>
              <a:t>Viral Suppression Measure by HRSA/HAB</a:t>
            </a:r>
            <a:endParaRPr lang="en-US" sz="4000" dirty="0"/>
          </a:p>
        </p:txBody>
      </p:sp>
      <p:sp>
        <p:nvSpPr>
          <p:cNvPr id="384006" name="Text Box 6"/>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Defining Indicators</a:t>
            </a:r>
            <a:endParaRPr lang="en-US" sz="1800">
              <a:solidFill>
                <a:schemeClr val="tx1"/>
              </a:solidFill>
            </a:endParaRPr>
          </a:p>
        </p:txBody>
      </p:sp>
      <p:sp>
        <p:nvSpPr>
          <p:cNvPr id="3" name="Content Placeholder 2"/>
          <p:cNvSpPr>
            <a:spLocks noGrp="1"/>
          </p:cNvSpPr>
          <p:nvPr>
            <p:ph idx="1"/>
          </p:nvPr>
        </p:nvSpPr>
        <p:spPr>
          <a:xfrm>
            <a:off x="537503" y="1989129"/>
            <a:ext cx="7273319" cy="3910830"/>
          </a:xfrm>
        </p:spPr>
        <p:txBody>
          <a:bodyPr>
            <a:normAutofit/>
          </a:bodyPr>
          <a:lstStyle/>
          <a:p>
            <a:pPr indent="-342900">
              <a:spcBef>
                <a:spcPts val="0"/>
              </a:spcBef>
              <a:buFont typeface="Arial"/>
              <a:buChar char="•"/>
              <a:defRPr/>
            </a:pPr>
            <a:r>
              <a:rPr lang="en-US" sz="2400" dirty="0" smtClean="0">
                <a:latin typeface="Garamond" panose="02020404030301010803" pitchFamily="18" charset="0"/>
              </a:rPr>
              <a:t>Percentage </a:t>
            </a:r>
            <a:r>
              <a:rPr lang="en-US" sz="2400" dirty="0">
                <a:latin typeface="Garamond" panose="02020404030301010803" pitchFamily="18" charset="0"/>
              </a:rPr>
              <a:t>of patients, regardless of age, with a diagnosis of HIV with a HIV viral load less than 200 copies/ml at last HIV viral load test during the measurement year </a:t>
            </a:r>
            <a:r>
              <a:rPr lang="en-US" dirty="0">
                <a:latin typeface="Garamond" panose="02020404030301010803" pitchFamily="18" charset="0"/>
              </a:rPr>
              <a:t>	</a:t>
            </a:r>
          </a:p>
          <a:p>
            <a:pPr marL="742950" lvl="1" indent="-285750">
              <a:spcBef>
                <a:spcPts val="0"/>
              </a:spcBef>
              <a:buFont typeface="Arial"/>
              <a:buChar char="•"/>
              <a:defRPr/>
            </a:pPr>
            <a:r>
              <a:rPr lang="en-US" b="1" dirty="0">
                <a:latin typeface="Garamond" panose="02020404030301010803" pitchFamily="18" charset="0"/>
              </a:rPr>
              <a:t>Numerator:  </a:t>
            </a:r>
            <a:r>
              <a:rPr lang="en-US" dirty="0">
                <a:latin typeface="Garamond" panose="02020404030301010803" pitchFamily="18" charset="0"/>
              </a:rPr>
              <a:t>Number of patients in the denominator with a HIV viral load less than 200 copies/mL at last HIV viral load test during the measurement year </a:t>
            </a:r>
          </a:p>
          <a:p>
            <a:pPr marL="742950" lvl="1" indent="-285750">
              <a:spcBef>
                <a:spcPts val="0"/>
              </a:spcBef>
              <a:buFont typeface="Arial"/>
              <a:buChar char="•"/>
              <a:defRPr/>
            </a:pPr>
            <a:r>
              <a:rPr lang="en-US" b="1" dirty="0">
                <a:latin typeface="Garamond" panose="02020404030301010803" pitchFamily="18" charset="0"/>
              </a:rPr>
              <a:t>Denominator: </a:t>
            </a:r>
            <a:r>
              <a:rPr lang="en-US" dirty="0">
                <a:latin typeface="Garamond" panose="02020404030301010803" pitchFamily="18" charset="0"/>
              </a:rPr>
              <a:t> Number of patients, regardless of age, with a diagnosis of HIV with at least one medical visit in the measurement year 	</a:t>
            </a:r>
          </a:p>
          <a:p>
            <a:pPr>
              <a:spcBef>
                <a:spcPts val="0"/>
              </a:spcBef>
              <a:defRPr/>
            </a:pPr>
            <a:r>
              <a:rPr lang="en-US" b="1" dirty="0">
                <a:latin typeface="Garamond" panose="02020404030301010803" pitchFamily="18" charset="0"/>
              </a:rPr>
              <a:t>Patient Exclusions: </a:t>
            </a:r>
            <a:r>
              <a:rPr lang="en-US" dirty="0">
                <a:latin typeface="Garamond" panose="02020404030301010803" pitchFamily="18" charset="0"/>
              </a:rPr>
              <a:t> None </a:t>
            </a:r>
            <a:endParaRPr lang="en-US" dirty="0"/>
          </a:p>
        </p:txBody>
      </p:sp>
    </p:spTree>
    <p:extLst>
      <p:ext uri="{BB962C8B-B14F-4D97-AF65-F5344CB8AC3E}">
        <p14:creationId xmlns:p14="http://schemas.microsoft.com/office/powerpoint/2010/main" val="3590693610"/>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60" name="Rectangle 8"/>
          <p:cNvSpPr>
            <a:spLocks noChangeArrowheads="1"/>
          </p:cNvSpPr>
          <p:nvPr/>
        </p:nvSpPr>
        <p:spPr bwMode="auto">
          <a:xfrm>
            <a:off x="202295" y="2390701"/>
            <a:ext cx="8229600" cy="3505200"/>
          </a:xfrm>
          <a:prstGeom prst="rect">
            <a:avLst/>
          </a:prstGeom>
          <a:solidFill>
            <a:srgbClr val="F4F4B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81954" name="Rectangle 2"/>
          <p:cNvSpPr>
            <a:spLocks noGrp="1" noChangeArrowheads="1"/>
          </p:cNvSpPr>
          <p:nvPr>
            <p:ph type="title"/>
          </p:nvPr>
        </p:nvSpPr>
        <p:spPr>
          <a:xfrm>
            <a:off x="708523" y="646061"/>
            <a:ext cx="7079822" cy="762000"/>
          </a:xfrm>
        </p:spPr>
        <p:txBody>
          <a:bodyPr/>
          <a:lstStyle/>
          <a:p>
            <a:r>
              <a:rPr lang="en-US" dirty="0"/>
              <a:t>How Will You Define Who is Eligible to be Evaluated?</a:t>
            </a:r>
          </a:p>
        </p:txBody>
      </p:sp>
      <p:sp>
        <p:nvSpPr>
          <p:cNvPr id="381955" name="Rectangle 3"/>
          <p:cNvSpPr>
            <a:spLocks noGrp="1" noChangeArrowheads="1"/>
          </p:cNvSpPr>
          <p:nvPr>
            <p:ph type="body" idx="1"/>
          </p:nvPr>
        </p:nvSpPr>
        <p:spPr>
          <a:xfrm>
            <a:off x="202295" y="2390701"/>
            <a:ext cx="7772400" cy="3276600"/>
          </a:xfrm>
        </p:spPr>
        <p:txBody>
          <a:bodyPr/>
          <a:lstStyle/>
          <a:p>
            <a:r>
              <a:rPr lang="en-US" dirty="0"/>
              <a:t>Location: all sites, or only some?</a:t>
            </a:r>
          </a:p>
          <a:p>
            <a:r>
              <a:rPr lang="en-US" dirty="0"/>
              <a:t>Gender: men, women, or both</a:t>
            </a:r>
            <a:r>
              <a:rPr lang="en-US" dirty="0" smtClean="0"/>
              <a:t>?</a:t>
            </a:r>
          </a:p>
          <a:p>
            <a:r>
              <a:rPr lang="en-US" dirty="0" smtClean="0"/>
              <a:t>NHAS Disparity:  MSM of color, women of color, youth, transgender people</a:t>
            </a:r>
            <a:endParaRPr lang="en-US" dirty="0"/>
          </a:p>
          <a:p>
            <a:r>
              <a:rPr lang="en-US" dirty="0"/>
              <a:t>Age: any limits?</a:t>
            </a:r>
          </a:p>
          <a:p>
            <a:r>
              <a:rPr lang="en-US" dirty="0" smtClean="0"/>
              <a:t>Patient </a:t>
            </a:r>
            <a:r>
              <a:rPr lang="en-US" dirty="0"/>
              <a:t>conditions:  </a:t>
            </a:r>
            <a:r>
              <a:rPr lang="en-US" dirty="0" smtClean="0"/>
              <a:t>patients who are co-infected</a:t>
            </a:r>
            <a:endParaRPr lang="en-US" dirty="0"/>
          </a:p>
          <a:p>
            <a:r>
              <a:rPr lang="en-US" dirty="0"/>
              <a:t>Treatment </a:t>
            </a:r>
            <a:r>
              <a:rPr lang="en-US" dirty="0" smtClean="0"/>
              <a:t>status: suppressed, undetectable</a:t>
            </a:r>
            <a:endParaRPr lang="en-US" dirty="0"/>
          </a:p>
        </p:txBody>
      </p:sp>
      <p:sp>
        <p:nvSpPr>
          <p:cNvPr id="381959" name="Text Box 7"/>
          <p:cNvSpPr txBox="1">
            <a:spLocks noChangeArrowheads="1"/>
          </p:cNvSpPr>
          <p:nvPr/>
        </p:nvSpPr>
        <p:spPr bwMode="auto">
          <a:xfrm>
            <a:off x="844550" y="6248400"/>
            <a:ext cx="3803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a:solidFill>
                  <a:schemeClr val="bg1"/>
                </a:solidFill>
              </a:rPr>
              <a:t>Defining Indicators</a:t>
            </a:r>
            <a:endParaRPr lang="en-US" sz="1800">
              <a:solidFill>
                <a:schemeClr val="tx1"/>
              </a:solidFill>
            </a:endParaRPr>
          </a:p>
        </p:txBody>
      </p:sp>
    </p:spTree>
    <p:extLst>
      <p:ext uri="{BB962C8B-B14F-4D97-AF65-F5344CB8AC3E}">
        <p14:creationId xmlns:p14="http://schemas.microsoft.com/office/powerpoint/2010/main" val="26363140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1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19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19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19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19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1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2"/>
          <p:cNvSpPr>
            <a:spLocks noGrp="1"/>
          </p:cNvSpPr>
          <p:nvPr>
            <p:ph type="title"/>
          </p:nvPr>
        </p:nvSpPr>
        <p:spPr/>
        <p:txBody>
          <a:bodyPr/>
          <a:lstStyle/>
          <a:p>
            <a:r>
              <a:rPr lang="en-US">
                <a:latin typeface="Garamond" charset="0"/>
                <a:ea typeface="ＭＳ Ｐゴシック" charset="0"/>
                <a:cs typeface="ＭＳ Ｐゴシック" charset="0"/>
              </a:rPr>
              <a:t>Range of Performance Measures Available</a:t>
            </a:r>
          </a:p>
        </p:txBody>
      </p:sp>
      <p:sp>
        <p:nvSpPr>
          <p:cNvPr id="63490" name="Content Placeholder 3"/>
          <p:cNvSpPr>
            <a:spLocks noGrp="1"/>
          </p:cNvSpPr>
          <p:nvPr>
            <p:ph idx="1"/>
          </p:nvPr>
        </p:nvSpPr>
        <p:spPr/>
        <p:txBody>
          <a:bodyPr/>
          <a:lstStyle/>
          <a:p>
            <a:r>
              <a:rPr lang="en-US">
                <a:latin typeface="Garamond" charset="0"/>
                <a:ea typeface="ＭＳ Ｐゴシック" charset="0"/>
                <a:cs typeface="ＭＳ Ｐゴシック" charset="0"/>
              </a:rPr>
              <a:t>HRSA HIV/AIDS Bureau (HAB)</a:t>
            </a:r>
          </a:p>
          <a:p>
            <a:r>
              <a:rPr lang="en-US">
                <a:latin typeface="Garamond" charset="0"/>
                <a:ea typeface="ＭＳ Ｐゴシック" charset="0"/>
                <a:cs typeface="ＭＳ Ｐゴシック" charset="0"/>
              </a:rPr>
              <a:t>HHS HIV Measures </a:t>
            </a:r>
          </a:p>
          <a:p>
            <a:r>
              <a:rPr lang="en-US">
                <a:latin typeface="Garamond" charset="0"/>
                <a:ea typeface="ＭＳ Ｐゴシック" charset="0"/>
                <a:cs typeface="ＭＳ Ｐゴシック" charset="0"/>
              </a:rPr>
              <a:t>National Quality Forum (NQF)</a:t>
            </a:r>
          </a:p>
          <a:p>
            <a:r>
              <a:rPr lang="en-US">
                <a:latin typeface="Garamond" charset="0"/>
                <a:ea typeface="ＭＳ Ｐゴシック" charset="0"/>
                <a:cs typeface="ＭＳ Ｐゴシック" charset="0"/>
              </a:rPr>
              <a:t>National Quality Center (NQC)</a:t>
            </a:r>
          </a:p>
          <a:p>
            <a:r>
              <a:rPr lang="en-US">
                <a:latin typeface="Garamond" charset="0"/>
                <a:ea typeface="ＭＳ Ｐゴシック" charset="0"/>
                <a:cs typeface="ＭＳ Ｐゴシック" charset="0"/>
              </a:rPr>
              <a:t>In+care Campaign</a:t>
            </a:r>
          </a:p>
          <a:p>
            <a:r>
              <a:rPr lang="en-US">
                <a:latin typeface="Garamond" charset="0"/>
                <a:ea typeface="ＭＳ Ｐゴシック" charset="0"/>
                <a:cs typeface="ＭＳ Ｐゴシック" charset="0"/>
              </a:rPr>
              <a:t>HIVQUAL</a:t>
            </a:r>
          </a:p>
          <a:p>
            <a:endParaRPr lang="en-US">
              <a:latin typeface="Garamond" charset="0"/>
              <a:ea typeface="ＭＳ Ｐゴシック" charset="0"/>
              <a:cs typeface="ＭＳ Ｐゴシック" charset="0"/>
            </a:endParaRPr>
          </a:p>
        </p:txBody>
      </p:sp>
    </p:spTree>
    <p:extLst>
      <p:ext uri="{BB962C8B-B14F-4D97-AF65-F5344CB8AC3E}">
        <p14:creationId xmlns:p14="http://schemas.microsoft.com/office/powerpoint/2010/main" val="13779248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Garamond" charset="0"/>
                <a:ea typeface="ＭＳ Ｐゴシック" charset="0"/>
                <a:cs typeface="ＭＳ Ｐゴシック" charset="0"/>
              </a:rPr>
              <a:t>HAB Performance Measures</a:t>
            </a:r>
            <a:r>
              <a:rPr lang="en-US">
                <a:latin typeface="Arial" charset="0"/>
                <a:ea typeface="ＭＳ Ｐゴシック" charset="0"/>
                <a:cs typeface="ＭＳ Ｐゴシック" charset="0"/>
              </a:rPr>
              <a:t/>
            </a:r>
            <a:br>
              <a:rPr lang="en-US">
                <a:latin typeface="Arial" charset="0"/>
                <a:ea typeface="ＭＳ Ｐゴシック" charset="0"/>
                <a:cs typeface="ＭＳ Ｐゴシック" charset="0"/>
              </a:rPr>
            </a:br>
            <a:r>
              <a:rPr lang="en-US" sz="2800" i="1">
                <a:latin typeface="Arial" charset="0"/>
                <a:ea typeface="ＭＳ Ｐゴシック" charset="0"/>
                <a:cs typeface="ＭＳ Ｐゴシック" charset="0"/>
              </a:rPr>
              <a:t> </a:t>
            </a:r>
            <a:r>
              <a:rPr lang="en-US" sz="2800" i="1">
                <a:latin typeface="Garamond" charset="0"/>
                <a:ea typeface="ＭＳ Ｐゴシック" charset="0"/>
                <a:cs typeface="ＭＳ Ｐゴシック" charset="0"/>
              </a:rPr>
              <a:t>www.hab.hrsa.gov/deliverhivaidscare/habperformmeasures.html</a:t>
            </a:r>
            <a:endParaRPr lang="en-US" sz="2800">
              <a:latin typeface="Garamond" charset="0"/>
              <a:ea typeface="ＭＳ Ｐゴシック" charset="0"/>
              <a:cs typeface="ＭＳ Ｐゴシック" charset="0"/>
            </a:endParaRPr>
          </a:p>
        </p:txBody>
      </p:sp>
      <p:sp>
        <p:nvSpPr>
          <p:cNvPr id="19459" name="Content Placeholder 1"/>
          <p:cNvSpPr>
            <a:spLocks noGrp="1"/>
          </p:cNvSpPr>
          <p:nvPr>
            <p:ph idx="1"/>
          </p:nvPr>
        </p:nvSpPr>
        <p:spPr/>
        <p:txBody>
          <a:bodyPr/>
          <a:lstStyle/>
          <a:p>
            <a:pPr>
              <a:defRPr/>
            </a:pPr>
            <a:r>
              <a:rPr lang="en-US" dirty="0" smtClean="0">
                <a:latin typeface="+mj-lt"/>
                <a:ea typeface="ＭＳ Ｐゴシック" pitchFamily="34" charset="-128"/>
              </a:rPr>
              <a:t>Clinical (Groups 1-3)</a:t>
            </a:r>
          </a:p>
          <a:p>
            <a:pPr>
              <a:defRPr/>
            </a:pPr>
            <a:r>
              <a:rPr lang="en-US" dirty="0" smtClean="0">
                <a:latin typeface="+mj-lt"/>
                <a:ea typeface="ＭＳ Ｐゴシック" pitchFamily="34" charset="-128"/>
              </a:rPr>
              <a:t>Medical Case Management</a:t>
            </a:r>
          </a:p>
          <a:p>
            <a:pPr>
              <a:defRPr/>
            </a:pPr>
            <a:r>
              <a:rPr lang="en-US" dirty="0">
                <a:ea typeface="ＭＳ Ｐゴシック" pitchFamily="34" charset="-128"/>
              </a:rPr>
              <a:t>Pediatrics</a:t>
            </a:r>
          </a:p>
          <a:p>
            <a:pPr>
              <a:defRPr/>
            </a:pPr>
            <a:r>
              <a:rPr lang="en-US" dirty="0" smtClean="0">
                <a:latin typeface="+mj-lt"/>
                <a:ea typeface="ＭＳ Ｐゴシック" pitchFamily="34" charset="-128"/>
              </a:rPr>
              <a:t>Oral Health</a:t>
            </a:r>
          </a:p>
          <a:p>
            <a:pPr>
              <a:defRPr/>
            </a:pPr>
            <a:r>
              <a:rPr lang="en-US" dirty="0" smtClean="0">
                <a:latin typeface="+mj-lt"/>
                <a:ea typeface="ＭＳ Ｐゴシック" pitchFamily="34" charset="-128"/>
              </a:rPr>
              <a:t>ADAP</a:t>
            </a:r>
          </a:p>
          <a:p>
            <a:pPr>
              <a:defRPr/>
            </a:pPr>
            <a:r>
              <a:rPr lang="en-US" dirty="0" smtClean="0">
                <a:latin typeface="+mj-lt"/>
                <a:ea typeface="ＭＳ Ｐゴシック" pitchFamily="34" charset="-128"/>
              </a:rPr>
              <a:t>Systems-level </a:t>
            </a:r>
          </a:p>
        </p:txBody>
      </p:sp>
    </p:spTree>
    <p:extLst>
      <p:ext uri="{BB962C8B-B14F-4D97-AF65-F5344CB8AC3E}">
        <p14:creationId xmlns:p14="http://schemas.microsoft.com/office/powerpoint/2010/main" val="3228490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22208790"/>
              </p:ext>
            </p:extLst>
          </p:nvPr>
        </p:nvGraphicFramePr>
        <p:xfrm>
          <a:off x="304800" y="533400"/>
          <a:ext cx="8158481" cy="5907397"/>
        </p:xfrm>
        <a:graphic>
          <a:graphicData uri="http://schemas.openxmlformats.org/drawingml/2006/table">
            <a:tbl>
              <a:tblPr/>
              <a:tblGrid>
                <a:gridCol w="1359747"/>
                <a:gridCol w="3399367"/>
                <a:gridCol w="3399367"/>
              </a:tblGrid>
              <a:tr h="30360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Measure</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Numerator</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Denominator</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89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HIV Positivity</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HIV positive tests in the 12-month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HIV tests conducted in the 12-month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01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Late HIV Diagnosis</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 diagnosis of Stage 3 HIV infection (AIDS) within 3 months of diagnosis of HIV infection in the 12-month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in the 12-month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240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Linkage to HIV Medical Care</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who attended a routine HIV medical care visit within 3 months of HIV diagnosis</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in 12-month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848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Retention in HIV Medical Care</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who had at least one HIV medical care visit in each 6 month period of the 24 month measurement period, with a minimum of 60 days between the first medical visit in the prior 6 month period and the last medical visit in the subsequent 6 month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Garamond" charset="0"/>
                          <a:ea typeface="ＭＳ Ｐゴシック" charset="0"/>
                          <a:cs typeface="ＭＳ Ｐゴシック" charset="0"/>
                        </a:rPr>
                        <a:t>Number of persons with an HIV diagnosis with at least one HIV medical care visit in the first 6 months of the 24‐month measurement period</a:t>
                      </a:r>
                    </a:p>
                  </a:txBody>
                  <a:tcPr marL="29308" marR="29308" marT="14654" marB="146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9659" name="Rectangle 1"/>
          <p:cNvSpPr>
            <a:spLocks noChangeArrowheads="1"/>
          </p:cNvSpPr>
          <p:nvPr/>
        </p:nvSpPr>
        <p:spPr bwMode="auto">
          <a:xfrm>
            <a:off x="3402013" y="1506538"/>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a:t> </a:t>
            </a:r>
          </a:p>
        </p:txBody>
      </p:sp>
    </p:spTree>
    <p:extLst>
      <p:ext uri="{BB962C8B-B14F-4D97-AF65-F5344CB8AC3E}">
        <p14:creationId xmlns:p14="http://schemas.microsoft.com/office/powerpoint/2010/main" val="42564207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6939796"/>
              </p:ext>
            </p:extLst>
          </p:nvPr>
        </p:nvGraphicFramePr>
        <p:xfrm>
          <a:off x="228600" y="952500"/>
          <a:ext cx="8091627" cy="4781746"/>
        </p:xfrm>
        <a:graphic>
          <a:graphicData uri="http://schemas.openxmlformats.org/drawingml/2006/table">
            <a:tbl>
              <a:tblPr/>
              <a:tblGrid>
                <a:gridCol w="1348605"/>
                <a:gridCol w="3371511"/>
                <a:gridCol w="3371511"/>
              </a:tblGrid>
              <a:tr h="30368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Measure</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Numerator</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Denominator</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01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Antiretroviral Therapy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(ART) Among Persons in HIV Medical Care</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who are prescribed ART in the 12-month measurement period</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and who had at least one HIV medical care visit in the 12-month measurement period</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551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Viral Load Suppression Among Persons in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 HIV Medical Care</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with a viral load &lt;200 copies/mL at last test in the 12–month measurement period</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and who had at least one HIV medical care visit in the 12-month measurement period</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31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Housing Status</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Garamond" charset="0"/>
                          <a:ea typeface="ＭＳ Ｐゴシック" charset="0"/>
                          <a:cs typeface="ＭＳ Ｐゴシック" charset="0"/>
                        </a:rPr>
                        <a:t>Number of persons with an HIV diagnosis who were homeless or unstably housed in the 12-month measurement period</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Garamond" charset="0"/>
                          <a:ea typeface="ＭＳ Ｐゴシック" charset="0"/>
                          <a:cs typeface="ＭＳ Ｐゴシック" charset="0"/>
                        </a:rPr>
                        <a:t>Number of persons with an HIV diagnosis receiving HIV services in the last 12 months</a:t>
                      </a:r>
                    </a:p>
                  </a:txBody>
                  <a:tcPr marL="29308" marR="29308" marT="14660" marB="146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65157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D38E3A3-1D71-4543-A998-2FBEFF3D67E5}"/>
              </a:ext>
            </a:extLst>
          </p:cNvPr>
          <p:cNvSpPr txBox="1">
            <a:spLocks/>
          </p:cNvSpPr>
          <p:nvPr/>
        </p:nvSpPr>
        <p:spPr bwMode="auto">
          <a:xfrm>
            <a:off x="243708" y="2514600"/>
            <a:ext cx="8610600" cy="1143000"/>
          </a:xfrm>
          <a:prstGeom prst="rect">
            <a:avLst/>
          </a:prstGeom>
          <a:solidFill>
            <a:srgbClr val="C00000"/>
          </a:solidFill>
          <a:ln>
            <a:noFill/>
          </a:ln>
          <a:extLst/>
        </p:spPr>
        <p:txBody>
          <a:bodyPr anchor="ctr" anchorCtr="1"/>
          <a:lstStyle>
            <a:lvl1pPr>
              <a:defRPr sz="2400">
                <a:solidFill>
                  <a:schemeClr val="tx1"/>
                </a:solidFill>
                <a:latin typeface="Times New Roman" charset="0"/>
                <a:ea typeface="MS PGothic" charset="0"/>
                <a:cs typeface="MS PGothic" charset="0"/>
              </a:defRPr>
            </a:lvl1pPr>
            <a:lvl2pPr marL="742950" indent="-285750">
              <a:defRPr sz="2400">
                <a:solidFill>
                  <a:schemeClr val="tx1"/>
                </a:solidFill>
                <a:latin typeface="Times New Roman" charset="0"/>
                <a:ea typeface="MS PGothic" charset="0"/>
                <a:cs typeface="MS PGothic" charset="0"/>
              </a:defRPr>
            </a:lvl2pPr>
            <a:lvl3pPr marL="1143000" indent="-228600">
              <a:defRPr sz="2400">
                <a:solidFill>
                  <a:schemeClr val="tx1"/>
                </a:solidFill>
                <a:latin typeface="Times New Roman" charset="0"/>
                <a:ea typeface="MS PGothic" charset="0"/>
                <a:cs typeface="MS PGothic" charset="0"/>
              </a:defRPr>
            </a:lvl3pPr>
            <a:lvl4pPr marL="1600200" indent="-228600">
              <a:defRPr sz="2400">
                <a:solidFill>
                  <a:schemeClr val="tx1"/>
                </a:solidFill>
                <a:latin typeface="Times New Roman" charset="0"/>
                <a:ea typeface="MS PGothic" charset="0"/>
                <a:cs typeface="MS PGothic" charset="0"/>
              </a:defRPr>
            </a:lvl4pPr>
            <a:lvl5pPr marL="2057400" indent="-22860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marL="0" indent="0" algn="ctr" eaLnBrk="1" hangingPunct="1">
              <a:buFontTx/>
              <a:buNone/>
              <a:defRPr/>
            </a:pPr>
            <a:r>
              <a:rPr lang="en-US" altLang="en-US" sz="4000" dirty="0">
                <a:solidFill>
                  <a:schemeClr val="bg1"/>
                </a:solidFill>
              </a:rPr>
              <a:t>Opening Remarks</a:t>
            </a:r>
          </a:p>
        </p:txBody>
      </p:sp>
    </p:spTree>
    <p:extLst>
      <p:ext uri="{BB962C8B-B14F-4D97-AF65-F5344CB8AC3E}">
        <p14:creationId xmlns:p14="http://schemas.microsoft.com/office/powerpoint/2010/main" val="39676197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atin typeface="Garamond" charset="0"/>
                <a:ea typeface="ＭＳ Ｐゴシック" charset="0"/>
                <a:cs typeface="ＭＳ Ｐゴシック" charset="0"/>
              </a:rPr>
              <a:t>HRSA/CDC Found </a:t>
            </a:r>
            <a:br>
              <a:rPr lang="en-US">
                <a:latin typeface="Garamond" charset="0"/>
                <a:ea typeface="ＭＳ Ｐゴシック" charset="0"/>
                <a:cs typeface="ＭＳ Ｐゴシック" charset="0"/>
              </a:rPr>
            </a:br>
            <a:r>
              <a:rPr lang="en-US">
                <a:latin typeface="Garamond" charset="0"/>
                <a:ea typeface="ＭＳ Ｐゴシック" charset="0"/>
                <a:cs typeface="ＭＳ Ｐゴシック" charset="0"/>
              </a:rPr>
              <a:t>Suitable for NQF Endorsement </a:t>
            </a:r>
          </a:p>
        </p:txBody>
      </p:sp>
      <p:sp>
        <p:nvSpPr>
          <p:cNvPr id="73730" name="Content Placeholder 2"/>
          <p:cNvSpPr>
            <a:spLocks noGrp="1"/>
          </p:cNvSpPr>
          <p:nvPr>
            <p:ph idx="1"/>
          </p:nvPr>
        </p:nvSpPr>
        <p:spPr/>
        <p:txBody>
          <a:bodyPr/>
          <a:lstStyle/>
          <a:p>
            <a:endParaRPr lang="en-US" dirty="0" smtClean="0">
              <a:latin typeface="Garamond" charset="0"/>
              <a:ea typeface="ＭＳ Ｐゴシック" charset="0"/>
              <a:cs typeface="ＭＳ Ｐゴシック" charset="0"/>
            </a:endParaRPr>
          </a:p>
          <a:p>
            <a:r>
              <a:rPr lang="en-US" sz="2800" dirty="0" smtClean="0">
                <a:latin typeface="Garamond" charset="0"/>
                <a:ea typeface="ＭＳ Ｐゴシック" charset="0"/>
                <a:cs typeface="ＭＳ Ｐゴシック" charset="0"/>
              </a:rPr>
              <a:t>Medical </a:t>
            </a:r>
            <a:r>
              <a:rPr lang="en-US" sz="2800" dirty="0">
                <a:latin typeface="Garamond" charset="0"/>
                <a:ea typeface="ＭＳ Ｐゴシック" charset="0"/>
                <a:cs typeface="ＭＳ Ｐゴシック" charset="0"/>
              </a:rPr>
              <a:t>visit frequency</a:t>
            </a:r>
          </a:p>
          <a:p>
            <a:r>
              <a:rPr lang="en-US" sz="2800" dirty="0">
                <a:latin typeface="Garamond" charset="0"/>
                <a:ea typeface="ＭＳ Ｐゴシック" charset="0"/>
                <a:cs typeface="ＭＳ Ｐゴシック" charset="0"/>
              </a:rPr>
              <a:t>Gap in medical care</a:t>
            </a:r>
          </a:p>
          <a:p>
            <a:r>
              <a:rPr lang="en-US" sz="2800" dirty="0">
                <a:latin typeface="Garamond" charset="0"/>
                <a:ea typeface="ＭＳ Ｐゴシック" charset="0"/>
                <a:cs typeface="ＭＳ Ｐゴシック" charset="0"/>
              </a:rPr>
              <a:t>Prescribed HIV antiretroviral therapy</a:t>
            </a:r>
          </a:p>
          <a:p>
            <a:r>
              <a:rPr lang="en-US" sz="2800" dirty="0">
                <a:latin typeface="Garamond" charset="0"/>
                <a:ea typeface="ＭＳ Ｐゴシック" charset="0"/>
                <a:cs typeface="ＭＳ Ｐゴシック" charset="0"/>
              </a:rPr>
              <a:t>Viral load suppression</a:t>
            </a:r>
          </a:p>
        </p:txBody>
      </p:sp>
    </p:spTree>
    <p:extLst>
      <p:ext uri="{BB962C8B-B14F-4D97-AF65-F5344CB8AC3E}">
        <p14:creationId xmlns:p14="http://schemas.microsoft.com/office/powerpoint/2010/main" val="1684815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a:xfrm>
            <a:off x="457200" y="685800"/>
            <a:ext cx="8077200" cy="762000"/>
          </a:xfrm>
        </p:spPr>
        <p:txBody>
          <a:bodyPr/>
          <a:lstStyle/>
          <a:p>
            <a:pPr eaLnBrk="1" hangingPunct="1"/>
            <a:r>
              <a:rPr lang="en-US">
                <a:latin typeface="Garamond" charset="0"/>
                <a:ea typeface="ＭＳ Ｐゴシック" charset="0"/>
                <a:cs typeface="ＭＳ Ｐゴシック" charset="0"/>
              </a:rPr>
              <a:t>Useful at Many Levels of HIV Care</a:t>
            </a:r>
          </a:p>
        </p:txBody>
      </p:sp>
      <p:sp>
        <p:nvSpPr>
          <p:cNvPr id="75778" name="Content Placeholder 2"/>
          <p:cNvSpPr>
            <a:spLocks noGrp="1"/>
          </p:cNvSpPr>
          <p:nvPr>
            <p:ph idx="1"/>
          </p:nvPr>
        </p:nvSpPr>
        <p:spPr>
          <a:xfrm>
            <a:off x="254000" y="1818640"/>
            <a:ext cx="7772400" cy="4038600"/>
          </a:xfrm>
        </p:spPr>
        <p:txBody>
          <a:bodyPr/>
          <a:lstStyle/>
          <a:p>
            <a:pPr eaLnBrk="1" hangingPunct="1"/>
            <a:r>
              <a:rPr lang="en-US" dirty="0">
                <a:latin typeface="Garamond" charset="0"/>
                <a:ea typeface="ＭＳ Ｐゴシック" charset="0"/>
                <a:cs typeface="ＭＳ Ｐゴシック" charset="0"/>
              </a:rPr>
              <a:t>To align the work on the different Ryan White Program Parts</a:t>
            </a:r>
          </a:p>
          <a:p>
            <a:pPr eaLnBrk="1" hangingPunct="1"/>
            <a:r>
              <a:rPr lang="en-US" dirty="0">
                <a:latin typeface="Garamond" charset="0"/>
                <a:ea typeface="ＭＳ Ｐゴシック" charset="0"/>
                <a:cs typeface="ＭＳ Ｐゴシック" charset="0"/>
              </a:rPr>
              <a:t>At the system level</a:t>
            </a:r>
          </a:p>
          <a:p>
            <a:pPr eaLnBrk="1" hangingPunct="1"/>
            <a:r>
              <a:rPr lang="en-US" dirty="0">
                <a:latin typeface="Garamond" charset="0"/>
                <a:ea typeface="ＭＳ Ｐゴシック" charset="0"/>
                <a:cs typeface="ＭＳ Ｐゴシック" charset="0"/>
              </a:rPr>
              <a:t>At the provider level</a:t>
            </a:r>
          </a:p>
          <a:p>
            <a:pPr eaLnBrk="1" hangingPunct="1"/>
            <a:r>
              <a:rPr lang="en-US" dirty="0">
                <a:latin typeface="Garamond" charset="0"/>
                <a:ea typeface="ＭＳ Ｐゴシック" charset="0"/>
                <a:cs typeface="ＭＳ Ｐゴシック" charset="0"/>
              </a:rPr>
              <a:t>Within a program</a:t>
            </a:r>
            <a:r>
              <a:rPr lang="ja-JP" altLang="en-US" dirty="0">
                <a:latin typeface="Garamond" charset="0"/>
                <a:ea typeface="ＭＳ Ｐゴシック" charset="0"/>
                <a:cs typeface="ＭＳ Ｐゴシック" charset="0"/>
              </a:rPr>
              <a:t>’</a:t>
            </a:r>
            <a:r>
              <a:rPr lang="en-US" altLang="ja-JP" dirty="0">
                <a:latin typeface="Garamond" charset="0"/>
                <a:ea typeface="ＭＳ Ｐゴシック" charset="0"/>
                <a:cs typeface="ＭＳ Ｐゴシック" charset="0"/>
              </a:rPr>
              <a:t>s quality management plan</a:t>
            </a:r>
          </a:p>
          <a:p>
            <a:pPr eaLnBrk="1" hangingPunct="1"/>
            <a:endParaRPr lang="en-US" dirty="0">
              <a:latin typeface="Garamond" charset="0"/>
              <a:ea typeface="ＭＳ Ｐゴシック" charset="0"/>
              <a:cs typeface="ＭＳ Ｐゴシック" charset="0"/>
            </a:endParaRPr>
          </a:p>
        </p:txBody>
      </p:sp>
    </p:spTree>
    <p:extLst>
      <p:ext uri="{BB962C8B-B14F-4D97-AF65-F5344CB8AC3E}">
        <p14:creationId xmlns:p14="http://schemas.microsoft.com/office/powerpoint/2010/main" val="488096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pPr>
              <a:defRPr/>
            </a:pPr>
            <a:r>
              <a:rPr lang="en-US" altLang="en-US" sz="3600" dirty="0" smtClean="0"/>
              <a:t>When preparing reports</a:t>
            </a:r>
            <a:r>
              <a:rPr lang="mr-IN" altLang="en-US" sz="3600" dirty="0" smtClean="0"/>
              <a:t>…</a:t>
            </a:r>
            <a:r>
              <a:rPr lang="en-US" altLang="en-US" sz="3600" dirty="0" smtClean="0"/>
              <a:t>.Remember Who is Your Audience?</a:t>
            </a:r>
          </a:p>
        </p:txBody>
      </p:sp>
      <p:sp>
        <p:nvSpPr>
          <p:cNvPr id="112643" name="Content Placeholder 2"/>
          <p:cNvSpPr>
            <a:spLocks noGrp="1"/>
          </p:cNvSpPr>
          <p:nvPr>
            <p:ph idx="1"/>
          </p:nvPr>
        </p:nvSpPr>
        <p:spPr>
          <a:xfrm>
            <a:off x="0" y="1600200"/>
            <a:ext cx="7620000" cy="4800600"/>
          </a:xfrm>
        </p:spPr>
        <p:txBody>
          <a:bodyPr/>
          <a:lstStyle/>
          <a:p>
            <a:pPr>
              <a:buFont typeface="Wingdings" panose="05000000000000000000" pitchFamily="2" charset="2"/>
              <a:buChar char="ü"/>
              <a:defRPr/>
            </a:pPr>
            <a:endParaRPr lang="en-US" altLang="en-US" sz="2400" dirty="0" smtClean="0"/>
          </a:p>
          <a:p>
            <a:pPr>
              <a:buFont typeface="Wingdings" panose="05000000000000000000" pitchFamily="2" charset="2"/>
              <a:buChar char="ü"/>
              <a:defRPr/>
            </a:pPr>
            <a:r>
              <a:rPr lang="en-US" altLang="en-US" sz="2400" dirty="0" smtClean="0"/>
              <a:t>Quality </a:t>
            </a:r>
            <a:r>
              <a:rPr lang="en-US" altLang="en-US" sz="2400" dirty="0"/>
              <a:t>Management </a:t>
            </a:r>
            <a:r>
              <a:rPr lang="en-US" altLang="en-US" sz="2400" dirty="0" smtClean="0"/>
              <a:t>Committee?</a:t>
            </a:r>
            <a:endParaRPr lang="en-US" altLang="en-US" sz="2400" dirty="0"/>
          </a:p>
          <a:p>
            <a:pPr>
              <a:buFont typeface="Wingdings" panose="05000000000000000000" pitchFamily="2" charset="2"/>
              <a:buChar char="ü"/>
              <a:defRPr/>
            </a:pPr>
            <a:r>
              <a:rPr lang="en-US" altLang="en-US" sz="2400" dirty="0"/>
              <a:t>Front Line Staff?</a:t>
            </a:r>
          </a:p>
          <a:p>
            <a:pPr>
              <a:buFont typeface="Wingdings" panose="05000000000000000000" pitchFamily="2" charset="2"/>
              <a:buChar char="ü"/>
              <a:defRPr/>
            </a:pPr>
            <a:r>
              <a:rPr lang="en-US" altLang="en-US" sz="2400" dirty="0"/>
              <a:t>Clinical Staff</a:t>
            </a:r>
            <a:r>
              <a:rPr lang="en-US" altLang="en-US" sz="2400" dirty="0" smtClean="0"/>
              <a:t>? Panel? Huddle?</a:t>
            </a:r>
          </a:p>
          <a:p>
            <a:pPr>
              <a:buFont typeface="Wingdings" panose="05000000000000000000" pitchFamily="2" charset="2"/>
              <a:buChar char="ü"/>
              <a:defRPr/>
            </a:pPr>
            <a:r>
              <a:rPr lang="en-US" altLang="en-US" sz="2400" dirty="0" smtClean="0"/>
              <a:t>Multidisciplinary Team?</a:t>
            </a:r>
            <a:endParaRPr lang="en-US" altLang="en-US" sz="2400" dirty="0"/>
          </a:p>
          <a:p>
            <a:pPr>
              <a:buFont typeface="Wingdings" panose="05000000000000000000" pitchFamily="2" charset="2"/>
              <a:buChar char="ü"/>
              <a:defRPr/>
            </a:pPr>
            <a:r>
              <a:rPr lang="en-US" altLang="en-US" sz="2400" dirty="0"/>
              <a:t>Board Members</a:t>
            </a:r>
            <a:r>
              <a:rPr lang="en-US" altLang="en-US" sz="2400" dirty="0" smtClean="0"/>
              <a:t>?</a:t>
            </a:r>
          </a:p>
          <a:p>
            <a:pPr>
              <a:buFont typeface="Wingdings" panose="05000000000000000000" pitchFamily="2" charset="2"/>
              <a:buChar char="ü"/>
              <a:defRPr/>
            </a:pPr>
            <a:r>
              <a:rPr lang="en-US" altLang="en-US" sz="2400" dirty="0" smtClean="0"/>
              <a:t>Consumer Advisory Board</a:t>
            </a:r>
            <a:endParaRPr lang="en-US" altLang="en-US" sz="2400" dirty="0"/>
          </a:p>
          <a:p>
            <a:pPr>
              <a:buFont typeface="Wingdings" panose="05000000000000000000" pitchFamily="2" charset="2"/>
              <a:buChar char="ü"/>
              <a:defRPr/>
            </a:pPr>
            <a:r>
              <a:rPr lang="en-US" altLang="en-US" sz="2400" dirty="0"/>
              <a:t>People in Waiting Room</a:t>
            </a:r>
            <a:r>
              <a:rPr lang="en-US" altLang="en-US" sz="2400" dirty="0" smtClean="0"/>
              <a:t>?</a:t>
            </a:r>
            <a:endParaRPr lang="en-US" altLang="en-US" sz="2400" dirty="0"/>
          </a:p>
        </p:txBody>
      </p:sp>
    </p:spTree>
    <p:extLst>
      <p:ext uri="{BB962C8B-B14F-4D97-AF65-F5344CB8AC3E}">
        <p14:creationId xmlns:p14="http://schemas.microsoft.com/office/powerpoint/2010/main" val="37482294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5830" y="152400"/>
            <a:ext cx="8153400" cy="762000"/>
          </a:xfrm>
        </p:spPr>
        <p:txBody>
          <a:bodyPr/>
          <a:lstStyle/>
          <a:p>
            <a:pPr eaLnBrk="1" hangingPunct="1"/>
            <a:r>
              <a:rPr lang="en-US" sz="4000" dirty="0" smtClean="0">
                <a:latin typeface="Garamond" charset="0"/>
                <a:ea typeface="ＭＳ Ｐゴシック" charset="0"/>
                <a:cs typeface="ＭＳ Ｐゴシック" charset="0"/>
              </a:rPr>
              <a:t>Summary</a:t>
            </a:r>
            <a:endParaRPr lang="en-US" sz="4000" dirty="0">
              <a:latin typeface="Garamond" charset="0"/>
              <a:ea typeface="ＭＳ Ｐゴシック" charset="0"/>
              <a:cs typeface="ＭＳ Ｐゴシック" charset="0"/>
            </a:endParaRPr>
          </a:p>
        </p:txBody>
      </p:sp>
      <p:sp>
        <p:nvSpPr>
          <p:cNvPr id="34819" name="Content Placeholder 2"/>
          <p:cNvSpPr>
            <a:spLocks noGrp="1"/>
          </p:cNvSpPr>
          <p:nvPr>
            <p:ph idx="1"/>
          </p:nvPr>
        </p:nvSpPr>
        <p:spPr>
          <a:xfrm>
            <a:off x="73430" y="1057705"/>
            <a:ext cx="8305800" cy="5728367"/>
          </a:xfrm>
        </p:spPr>
        <p:txBody>
          <a:bodyPr>
            <a:normAutofit fontScale="92500" lnSpcReduction="10000"/>
          </a:bodyPr>
          <a:lstStyle/>
          <a:p>
            <a:pPr>
              <a:buNone/>
            </a:pPr>
            <a:r>
              <a:rPr lang="en-US" sz="3000" dirty="0">
                <a:latin typeface="Garamond" charset="0"/>
                <a:ea typeface="ＭＳ Ｐゴシック" charset="0"/>
                <a:cs typeface="ＭＳ Ｐゴシック" charset="0"/>
              </a:rPr>
              <a:t>HAB </a:t>
            </a:r>
            <a:r>
              <a:rPr lang="en-US" sz="3000" dirty="0" smtClean="0">
                <a:latin typeface="Garamond" charset="0"/>
                <a:ea typeface="ＭＳ Ｐゴシック" charset="0"/>
                <a:cs typeface="ＭＳ Ｐゴシック" charset="0"/>
              </a:rPr>
              <a:t>does not </a:t>
            </a:r>
            <a:r>
              <a:rPr lang="en-US" sz="3000" i="1" dirty="0" smtClean="0">
                <a:latin typeface="Garamond" charset="0"/>
                <a:ea typeface="ＭＳ Ｐゴシック" charset="0"/>
                <a:cs typeface="ＭＳ Ｐゴシック" charset="0"/>
              </a:rPr>
              <a:t>require</a:t>
            </a:r>
            <a:r>
              <a:rPr lang="en-US" sz="3000" dirty="0" smtClean="0">
                <a:latin typeface="Garamond" charset="0"/>
                <a:ea typeface="ＭＳ Ｐゴシック" charset="0"/>
                <a:cs typeface="ＭＳ Ｐゴシック" charset="0"/>
              </a:rPr>
              <a:t> Recipients </a:t>
            </a:r>
            <a:r>
              <a:rPr lang="en-US" sz="3000" dirty="0">
                <a:latin typeface="Garamond" charset="0"/>
                <a:ea typeface="ＭＳ Ｐゴシック" charset="0"/>
                <a:cs typeface="ＭＳ Ｐゴシック" charset="0"/>
              </a:rPr>
              <a:t>to </a:t>
            </a:r>
            <a:r>
              <a:rPr lang="en-US" sz="3000" dirty="0" smtClean="0">
                <a:latin typeface="Garamond" charset="0"/>
                <a:ea typeface="ＭＳ Ｐゴシック" charset="0"/>
                <a:cs typeface="ＭＳ Ｐゴシック" charset="0"/>
              </a:rPr>
              <a:t>use their measures </a:t>
            </a:r>
            <a:r>
              <a:rPr lang="en-US" sz="3000" dirty="0">
                <a:latin typeface="Garamond" charset="0"/>
                <a:ea typeface="ＭＳ Ｐゴシック" charset="0"/>
                <a:cs typeface="ＭＳ Ｐゴシック" charset="0"/>
              </a:rPr>
              <a:t>b</a:t>
            </a:r>
            <a:r>
              <a:rPr lang="en-US" sz="3000" dirty="0" smtClean="0">
                <a:latin typeface="Garamond" charset="0"/>
                <a:ea typeface="ＭＳ Ｐゴシック" charset="0"/>
                <a:cs typeface="ＭＳ Ｐゴシック" charset="0"/>
              </a:rPr>
              <a:t>ut </a:t>
            </a:r>
            <a:r>
              <a:rPr lang="en-US" sz="3000" dirty="0">
                <a:latin typeface="Garamond" charset="0"/>
                <a:ea typeface="ＭＳ Ｐゴシック" charset="0"/>
                <a:cs typeface="ＭＳ Ｐゴシック" charset="0"/>
              </a:rPr>
              <a:t>it strongly urges you to use the measures to:</a:t>
            </a:r>
          </a:p>
          <a:p>
            <a:pPr eaLnBrk="1" hangingPunct="1"/>
            <a:r>
              <a:rPr lang="en-US" sz="2600" dirty="0">
                <a:latin typeface="Garamond" charset="0"/>
                <a:ea typeface="ＭＳ Ｐゴシック" charset="0"/>
                <a:cs typeface="ＭＳ Ｐゴシック" charset="0"/>
              </a:rPr>
              <a:t>Track and trend performance </a:t>
            </a:r>
          </a:p>
          <a:p>
            <a:pPr eaLnBrk="1" hangingPunct="1"/>
            <a:r>
              <a:rPr lang="en-US" sz="2600" dirty="0">
                <a:latin typeface="Garamond" charset="0"/>
                <a:ea typeface="ＭＳ Ｐゴシック" charset="0"/>
                <a:cs typeface="ＭＳ Ｐゴシック" charset="0"/>
              </a:rPr>
              <a:t>Identify areas for improvement </a:t>
            </a:r>
          </a:p>
          <a:p>
            <a:pPr eaLnBrk="1" hangingPunct="1"/>
            <a:r>
              <a:rPr lang="en-US" sz="2600" dirty="0">
                <a:latin typeface="Garamond" charset="0"/>
                <a:ea typeface="ＭＳ Ｐゴシック" charset="0"/>
                <a:cs typeface="ＭＳ Ｐゴシック" charset="0"/>
              </a:rPr>
              <a:t>Strengthen quality management </a:t>
            </a:r>
            <a:r>
              <a:rPr lang="en-US" sz="2600" dirty="0" smtClean="0">
                <a:latin typeface="Garamond" charset="0"/>
                <a:ea typeface="ＭＳ Ｐゴシック" charset="0"/>
                <a:cs typeface="ＭＳ Ｐゴシック" charset="0"/>
              </a:rPr>
              <a:t>plans</a:t>
            </a:r>
          </a:p>
          <a:p>
            <a:pPr eaLnBrk="1" hangingPunct="1"/>
            <a:r>
              <a:rPr lang="en-US" sz="2600" dirty="0" smtClean="0">
                <a:latin typeface="Garamond" charset="0"/>
                <a:ea typeface="ＭＳ Ｐゴシック" charset="0"/>
                <a:cs typeface="ＭＳ Ｐゴシック" charset="0"/>
              </a:rPr>
              <a:t>Benchmark with other RW Programs</a:t>
            </a:r>
          </a:p>
          <a:p>
            <a:pPr eaLnBrk="1" hangingPunct="1"/>
            <a:endParaRPr lang="en-US" dirty="0">
              <a:latin typeface="Garamond" charset="0"/>
              <a:ea typeface="ＭＳ Ｐゴシック" charset="0"/>
              <a:cs typeface="ＭＳ Ｐゴシック" charset="0"/>
            </a:endParaRPr>
          </a:p>
          <a:p>
            <a:pPr marL="114300" indent="0" eaLnBrk="1" hangingPunct="1">
              <a:buNone/>
            </a:pPr>
            <a:r>
              <a:rPr lang="en-US" sz="3000" b="1" dirty="0" smtClean="0">
                <a:latin typeface="Garamond" charset="0"/>
                <a:ea typeface="ＭＳ Ｐゴシック" charset="0"/>
                <a:cs typeface="ＭＳ Ｐゴシック" charset="0"/>
              </a:rPr>
              <a:t>Questions</a:t>
            </a:r>
          </a:p>
          <a:p>
            <a:pPr marL="114300" indent="0" eaLnBrk="1" hangingPunct="1">
              <a:buNone/>
            </a:pPr>
            <a:r>
              <a:rPr lang="en-US" sz="3000" dirty="0" smtClean="0">
                <a:latin typeface="Garamond" charset="0"/>
                <a:ea typeface="ＭＳ Ｐゴシック" charset="0"/>
                <a:cs typeface="ＭＳ Ｐゴシック" charset="0"/>
              </a:rPr>
              <a:t>How could you use the following line graph for:</a:t>
            </a:r>
          </a:p>
          <a:p>
            <a:pPr eaLnBrk="1" hangingPunct="1">
              <a:buFont typeface="Arial"/>
              <a:buChar char="•"/>
            </a:pPr>
            <a:r>
              <a:rPr lang="en-US" sz="2600" dirty="0" smtClean="0">
                <a:latin typeface="Garamond" charset="0"/>
                <a:ea typeface="ＭＳ Ｐゴシック" charset="0"/>
                <a:cs typeface="ＭＳ Ｐゴシック" charset="0"/>
              </a:rPr>
              <a:t>Tracking, trending performance?</a:t>
            </a:r>
          </a:p>
          <a:p>
            <a:pPr eaLnBrk="1" hangingPunct="1">
              <a:buFont typeface="Arial"/>
              <a:buChar char="•"/>
            </a:pPr>
            <a:r>
              <a:rPr lang="en-US" sz="2600" dirty="0" smtClean="0">
                <a:latin typeface="Garamond" charset="0"/>
                <a:ea typeface="ＭＳ Ｐゴシック" charset="0"/>
                <a:cs typeface="ＭＳ Ｐゴシック" charset="0"/>
              </a:rPr>
              <a:t>Identify areas for improvement?</a:t>
            </a:r>
          </a:p>
          <a:p>
            <a:pPr eaLnBrk="1" hangingPunct="1">
              <a:buFont typeface="Arial"/>
              <a:buChar char="•"/>
            </a:pPr>
            <a:r>
              <a:rPr lang="en-US" sz="2600" dirty="0" smtClean="0">
                <a:latin typeface="Garamond" charset="0"/>
                <a:ea typeface="ＭＳ Ｐゴシック" charset="0"/>
                <a:cs typeface="ＭＳ Ｐゴシック" charset="0"/>
              </a:rPr>
              <a:t>Strengthen your QM Plan??</a:t>
            </a:r>
          </a:p>
          <a:p>
            <a:pPr eaLnBrk="1" hangingPunct="1">
              <a:buFont typeface="Arial"/>
              <a:buChar char="•"/>
            </a:pPr>
            <a:r>
              <a:rPr lang="en-US" sz="2600" dirty="0" smtClean="0">
                <a:latin typeface="Garamond" charset="0"/>
                <a:ea typeface="ＭＳ Ｐゴシック" charset="0"/>
                <a:cs typeface="ＭＳ Ｐゴシック" charset="0"/>
              </a:rPr>
              <a:t>Benchmark with other RW Programs in LA? In US?</a:t>
            </a:r>
            <a:endParaRPr lang="en-US" sz="2600" dirty="0">
              <a:latin typeface="Garamond" charset="0"/>
              <a:ea typeface="ＭＳ Ｐゴシック" charset="0"/>
              <a:cs typeface="ＭＳ Ｐゴシック" charset="0"/>
            </a:endParaRPr>
          </a:p>
          <a:p>
            <a:pPr eaLnBrk="1" hangingPunct="1"/>
            <a:endParaRPr lang="en-US" dirty="0">
              <a:latin typeface="Garamond" charset="0"/>
              <a:ea typeface="ＭＳ Ｐゴシック" charset="0"/>
              <a:cs typeface="ＭＳ Ｐゴシック" charset="0"/>
            </a:endParaRPr>
          </a:p>
        </p:txBody>
      </p:sp>
    </p:spTree>
    <p:extLst>
      <p:ext uri="{BB962C8B-B14F-4D97-AF65-F5344CB8AC3E}">
        <p14:creationId xmlns:p14="http://schemas.microsoft.com/office/powerpoint/2010/main" val="37142661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906" y="155584"/>
            <a:ext cx="7620000" cy="400684"/>
          </a:xfrm>
        </p:spPr>
        <p:txBody>
          <a:bodyPr/>
          <a:lstStyle/>
          <a:p>
            <a:r>
              <a:rPr lang="en-US" sz="3600" dirty="0" smtClean="0"/>
              <a:t>Trending Data </a:t>
            </a:r>
            <a:r>
              <a:rPr lang="mr-IN" sz="3600" dirty="0" smtClean="0"/>
              <a:t>–</a:t>
            </a:r>
            <a:r>
              <a:rPr lang="en-US" sz="3600" dirty="0" smtClean="0"/>
              <a:t> Use of Line Graphs</a:t>
            </a:r>
            <a:endParaRPr lang="en-US" sz="3600" dirty="0"/>
          </a:p>
        </p:txBody>
      </p:sp>
      <p:graphicFrame>
        <p:nvGraphicFramePr>
          <p:cNvPr id="5" name="Chart 4">
            <a:extLst>
              <a:ext uri="{FF2B5EF4-FFF2-40B4-BE49-F238E27FC236}">
                <a16:creationId xmlns:xdr="http://schemas.openxmlformats.org/drawingml/2006/spreadsheetDrawing" xmlns:a16="http://schemas.microsoft.com/office/drawing/2014/main" xmlns="" xmlns:lc="http://schemas.openxmlformats.org/drawingml/2006/lockedCanvas" id="{407FB5D8-F324-4FAD-8AC2-9AA30797D1C6}"/>
              </a:ext>
            </a:extLst>
          </p:cNvPr>
          <p:cNvGraphicFramePr>
            <a:graphicFrameLocks/>
          </p:cNvGraphicFramePr>
          <p:nvPr>
            <p:extLst>
              <p:ext uri="{D42A27DB-BD31-4B8C-83A1-F6EECF244321}">
                <p14:modId xmlns:p14="http://schemas.microsoft.com/office/powerpoint/2010/main" val="2388624966"/>
              </p:ext>
            </p:extLst>
          </p:nvPr>
        </p:nvGraphicFramePr>
        <p:xfrm>
          <a:off x="0" y="675322"/>
          <a:ext cx="8538528" cy="585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99502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33400"/>
          <a:ext cx="8229600" cy="55927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44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To the Next QI 101 Webinar</a:t>
            </a:r>
            <a:endParaRPr lang="en-US" dirty="0"/>
          </a:p>
        </p:txBody>
      </p:sp>
      <p:sp>
        <p:nvSpPr>
          <p:cNvPr id="3" name="Content Placeholder 2"/>
          <p:cNvSpPr>
            <a:spLocks noGrp="1"/>
          </p:cNvSpPr>
          <p:nvPr>
            <p:ph idx="1"/>
          </p:nvPr>
        </p:nvSpPr>
        <p:spPr/>
        <p:txBody>
          <a:bodyPr>
            <a:normAutofit/>
          </a:bodyPr>
          <a:lstStyle/>
          <a:p>
            <a:r>
              <a:rPr lang="en-US" sz="3600" dirty="0" smtClean="0"/>
              <a:t>Using data to identify areas for improvement </a:t>
            </a:r>
          </a:p>
          <a:p>
            <a:r>
              <a:rPr lang="en-US" sz="3600" dirty="0" smtClean="0"/>
              <a:t>Making improvement:  QI Project Steps and PDSA</a:t>
            </a:r>
            <a:endParaRPr lang="en-US" sz="3600" dirty="0"/>
          </a:p>
        </p:txBody>
      </p:sp>
    </p:spTree>
    <p:extLst>
      <p:ext uri="{BB962C8B-B14F-4D97-AF65-F5344CB8AC3E}">
        <p14:creationId xmlns:p14="http://schemas.microsoft.com/office/powerpoint/2010/main" val="2717366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Check-in</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sz="3600" dirty="0" smtClean="0"/>
              <a:t>Q &amp; A</a:t>
            </a:r>
          </a:p>
          <a:p>
            <a:endParaRPr lang="en-US" sz="3600" dirty="0" smtClean="0"/>
          </a:p>
          <a:p>
            <a:pPr marL="114300" indent="0">
              <a:buNone/>
            </a:pPr>
            <a:endParaRPr lang="en-US" sz="3600" dirty="0" smtClean="0"/>
          </a:p>
          <a:p>
            <a:pPr marL="114300" indent="0">
              <a:buNone/>
            </a:pPr>
            <a:endParaRPr lang="en-US" sz="3600" dirty="0" smtClean="0"/>
          </a:p>
          <a:p>
            <a:pPr marL="114300" indent="0">
              <a:buNone/>
            </a:pPr>
            <a:r>
              <a:rPr lang="en-US" sz="3600" dirty="0" smtClean="0"/>
              <a:t>Comments</a:t>
            </a:r>
          </a:p>
          <a:p>
            <a:pPr lvl="1">
              <a:buFont typeface="Arial"/>
              <a:buChar char="•"/>
            </a:pPr>
            <a:r>
              <a:rPr lang="en-US" sz="3400" dirty="0" smtClean="0"/>
              <a:t>Any Aha moments?</a:t>
            </a:r>
          </a:p>
          <a:p>
            <a:pPr lvl="1"/>
            <a:r>
              <a:rPr lang="en-US" sz="3600" dirty="0" smtClean="0"/>
              <a:t>What went well?</a:t>
            </a:r>
          </a:p>
          <a:p>
            <a:pPr lvl="1"/>
            <a:r>
              <a:rPr lang="en-US" sz="3600" dirty="0" smtClean="0"/>
              <a:t>What could be improved?</a:t>
            </a:r>
            <a:endParaRPr lang="en-US" sz="3600" dirty="0"/>
          </a:p>
        </p:txBody>
      </p:sp>
      <p:pic>
        <p:nvPicPr>
          <p:cNvPr id="4" name="Picture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1199" y="2294466"/>
            <a:ext cx="5012267"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85548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 Training/Learning Resources</a:t>
            </a:r>
            <a:endParaRPr lang="en-US" dirty="0"/>
          </a:p>
        </p:txBody>
      </p:sp>
      <p:sp>
        <p:nvSpPr>
          <p:cNvPr id="3" name="Content Placeholder 2"/>
          <p:cNvSpPr>
            <a:spLocks noGrp="1"/>
          </p:cNvSpPr>
          <p:nvPr>
            <p:ph idx="1"/>
          </p:nvPr>
        </p:nvSpPr>
        <p:spPr>
          <a:xfrm>
            <a:off x="219082" y="1784642"/>
            <a:ext cx="8162918" cy="4800600"/>
          </a:xfrm>
        </p:spPr>
        <p:txBody>
          <a:bodyPr>
            <a:normAutofit/>
          </a:bodyPr>
          <a:lstStyle/>
          <a:p>
            <a:r>
              <a:rPr lang="en-US" dirty="0" smtClean="0"/>
              <a:t>NQC Tutorials:   </a:t>
            </a:r>
            <a:r>
              <a:rPr lang="en-US" dirty="0" smtClean="0">
                <a:hlinkClick r:id="rId2"/>
              </a:rPr>
              <a:t>www.nationalqualitycenter.org</a:t>
            </a:r>
            <a:r>
              <a:rPr lang="en-US" dirty="0" smtClean="0"/>
              <a:t>  It will take you to </a:t>
            </a:r>
            <a:r>
              <a:rPr lang="en-US" dirty="0" err="1" smtClean="0"/>
              <a:t>careacttarget.org</a:t>
            </a:r>
            <a:r>
              <a:rPr lang="en-US" dirty="0" smtClean="0"/>
              <a:t> Center for Quality Improvement and Innovation, scroll down to Resources and click on Clinical Quality Management webpage</a:t>
            </a:r>
          </a:p>
          <a:p>
            <a:pPr lvl="1"/>
            <a:r>
              <a:rPr lang="en-US" dirty="0" smtClean="0"/>
              <a:t>Series of QI learning modules - Making Improvement Tutorials</a:t>
            </a:r>
          </a:p>
          <a:p>
            <a:pPr marL="411480" lvl="1" indent="0">
              <a:buNone/>
            </a:pPr>
            <a:r>
              <a:rPr lang="en-US" sz="1600" dirty="0"/>
              <a:t>	</a:t>
            </a:r>
            <a:r>
              <a:rPr lang="en-US" sz="1600" dirty="0" smtClean="0"/>
              <a:t>10.  Narrowing </a:t>
            </a:r>
            <a:r>
              <a:rPr lang="en-US" sz="1600" dirty="0"/>
              <a:t>Your Focus – Using Data to Select an </a:t>
            </a:r>
            <a:r>
              <a:rPr lang="en-US" sz="1600" dirty="0" smtClean="0"/>
              <a:t>Improvement Project </a:t>
            </a:r>
            <a:r>
              <a:rPr lang="mr-IN" sz="1600" dirty="0" smtClean="0"/>
              <a:t>–</a:t>
            </a:r>
            <a:r>
              <a:rPr lang="en-US" sz="1600" dirty="0" smtClean="0"/>
              <a:t> intermediate</a:t>
            </a:r>
            <a:endParaRPr lang="en-US" sz="1600" dirty="0"/>
          </a:p>
          <a:p>
            <a:pPr marL="114300" indent="0">
              <a:buNone/>
            </a:pPr>
            <a:r>
              <a:rPr lang="en-US" sz="1600" dirty="0"/>
              <a:t>	</a:t>
            </a:r>
            <a:r>
              <a:rPr lang="en-US" sz="1600" dirty="0" smtClean="0"/>
              <a:t>11</a:t>
            </a:r>
            <a:r>
              <a:rPr lang="en-US" sz="1600" dirty="0"/>
              <a:t>.  Using Teams to Improve Quality (intermediate</a:t>
            </a:r>
            <a:r>
              <a:rPr lang="en-US" sz="1700" dirty="0"/>
              <a:t>)</a:t>
            </a:r>
          </a:p>
          <a:p>
            <a:pPr marL="114300" indent="0">
              <a:buNone/>
            </a:pPr>
            <a:r>
              <a:rPr lang="en-US" sz="1700" dirty="0"/>
              <a:t>	</a:t>
            </a:r>
            <a:r>
              <a:rPr lang="en-US" sz="1700" dirty="0" smtClean="0"/>
              <a:t>12</a:t>
            </a:r>
            <a:r>
              <a:rPr lang="en-US" sz="1700" dirty="0"/>
              <a:t>.  How to get Started with Quality Improvement Teams (beginner)</a:t>
            </a:r>
          </a:p>
          <a:p>
            <a:pPr marL="114300" indent="0">
              <a:buNone/>
            </a:pPr>
            <a:r>
              <a:rPr lang="en-US" sz="1700" dirty="0"/>
              <a:t>	</a:t>
            </a:r>
            <a:r>
              <a:rPr lang="en-US" sz="1700" dirty="0" smtClean="0"/>
              <a:t>13</a:t>
            </a:r>
            <a:r>
              <a:rPr lang="en-US" sz="1700" dirty="0"/>
              <a:t>.  PDSA Cycle or How We Accelerate Improvements in Care? (beginner)</a:t>
            </a:r>
          </a:p>
          <a:p>
            <a:pPr marL="114300" indent="0">
              <a:buNone/>
            </a:pPr>
            <a:r>
              <a:rPr lang="en-US" sz="1700" dirty="0"/>
              <a:t>	</a:t>
            </a:r>
            <a:r>
              <a:rPr lang="en-US" sz="1700" dirty="0" smtClean="0"/>
              <a:t>14</a:t>
            </a:r>
            <a:r>
              <a:rPr lang="en-US" sz="1700" dirty="0"/>
              <a:t>.  Useful Quality Improvement Tools (Beginner)</a:t>
            </a:r>
          </a:p>
          <a:p>
            <a:pPr marL="114300" indent="0">
              <a:buNone/>
            </a:pPr>
            <a:r>
              <a:rPr lang="en-US" sz="1700" dirty="0"/>
              <a:t>	</a:t>
            </a:r>
            <a:r>
              <a:rPr lang="en-US" sz="1700" dirty="0" smtClean="0"/>
              <a:t>15</a:t>
            </a:r>
            <a:r>
              <a:rPr lang="en-US" sz="1700" dirty="0"/>
              <a:t>.  Ideas for Change in HIV Care (Intermediate</a:t>
            </a:r>
            <a:r>
              <a:rPr lang="en-US" sz="1700" dirty="0" smtClean="0"/>
              <a:t>)</a:t>
            </a:r>
          </a:p>
          <a:p>
            <a:pPr marL="114300" indent="0">
              <a:buNone/>
            </a:pPr>
            <a:endParaRPr lang="en-US" sz="1700" dirty="0"/>
          </a:p>
          <a:p>
            <a:pPr marL="114300" indent="0">
              <a:buNone/>
            </a:pPr>
            <a:r>
              <a:rPr lang="en-US" dirty="0" smtClean="0"/>
              <a:t>Ideas:  Brown bag lunch learning group; pre-work. Other?</a:t>
            </a:r>
          </a:p>
        </p:txBody>
      </p:sp>
    </p:spTree>
    <p:extLst>
      <p:ext uri="{BB962C8B-B14F-4D97-AF65-F5344CB8AC3E}">
        <p14:creationId xmlns:p14="http://schemas.microsoft.com/office/powerpoint/2010/main" val="18557062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77828" y="1430453"/>
            <a:ext cx="7112985" cy="4800600"/>
          </a:xfrm>
        </p:spPr>
        <p:txBody>
          <a:bodyPr/>
          <a:lstStyle/>
          <a:p>
            <a:r>
              <a:rPr lang="en-US" dirty="0" smtClean="0"/>
              <a:t>Tell us your challenges in improving care</a:t>
            </a:r>
          </a:p>
          <a:p>
            <a:r>
              <a:rPr lang="en-US" dirty="0" smtClean="0"/>
              <a:t>Let us know who wants to volunteer to present with us for the Quality Improvement webinar</a:t>
            </a:r>
          </a:p>
          <a:p>
            <a:r>
              <a:rPr lang="en-US" dirty="0" smtClean="0"/>
              <a:t>Sign up for TA through </a:t>
            </a:r>
            <a:r>
              <a:rPr lang="en-US" dirty="0" err="1" smtClean="0"/>
              <a:t>Diona</a:t>
            </a:r>
            <a:r>
              <a:rPr lang="en-US" dirty="0" smtClean="0"/>
              <a:t> if you want TA on</a:t>
            </a:r>
          </a:p>
          <a:p>
            <a:pPr lvl="1"/>
            <a:r>
              <a:rPr lang="en-US" dirty="0" smtClean="0"/>
              <a:t>Developing QM Plans</a:t>
            </a:r>
          </a:p>
          <a:p>
            <a:pPr lvl="1"/>
            <a:r>
              <a:rPr lang="en-US" dirty="0" smtClean="0"/>
              <a:t>Infrastructure</a:t>
            </a:r>
          </a:p>
          <a:p>
            <a:pPr lvl="1"/>
            <a:r>
              <a:rPr lang="en-US" dirty="0" smtClean="0"/>
              <a:t>Staff QI training </a:t>
            </a:r>
            <a:endParaRPr lang="en-US" dirty="0"/>
          </a:p>
        </p:txBody>
      </p:sp>
    </p:spTree>
    <p:extLst>
      <p:ext uri="{BB962C8B-B14F-4D97-AF65-F5344CB8AC3E}">
        <p14:creationId xmlns:p14="http://schemas.microsoft.com/office/powerpoint/2010/main" val="474251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267423" y="1417638"/>
            <a:ext cx="7620000" cy="4800600"/>
          </a:xfrm>
        </p:spPr>
        <p:txBody>
          <a:bodyPr>
            <a:normAutofit fontScale="92500"/>
          </a:bodyPr>
          <a:lstStyle/>
          <a:p>
            <a:pPr marL="114300" indent="0">
              <a:buNone/>
            </a:pPr>
            <a:r>
              <a:rPr lang="en-US" sz="3200" dirty="0" smtClean="0"/>
              <a:t>Expand QI culture in HIV/STD programs in Louisiana by</a:t>
            </a:r>
          </a:p>
          <a:p>
            <a:r>
              <a:rPr lang="en-US" sz="3200" dirty="0" smtClean="0"/>
              <a:t>building the capacity of leaders and staff to improve HIV+ and at risk patient care and </a:t>
            </a:r>
          </a:p>
          <a:p>
            <a:r>
              <a:rPr lang="en-US" sz="3200" dirty="0" smtClean="0"/>
              <a:t>providing basic QI information in chunks that could be used for:</a:t>
            </a:r>
          </a:p>
          <a:p>
            <a:pPr lvl="1"/>
            <a:r>
              <a:rPr lang="en-US" sz="3000" dirty="0"/>
              <a:t>S</a:t>
            </a:r>
            <a:r>
              <a:rPr lang="en-US" sz="3000" dirty="0" smtClean="0"/>
              <a:t>taff </a:t>
            </a:r>
            <a:r>
              <a:rPr lang="en-US" sz="3000" dirty="0"/>
              <a:t>O</a:t>
            </a:r>
            <a:r>
              <a:rPr lang="en-US" sz="3000" dirty="0" smtClean="0"/>
              <a:t>rientation </a:t>
            </a:r>
          </a:p>
          <a:p>
            <a:pPr lvl="1"/>
            <a:r>
              <a:rPr lang="en-US" sz="3000" dirty="0" smtClean="0"/>
              <a:t>QM Plan </a:t>
            </a:r>
          </a:p>
          <a:p>
            <a:pPr lvl="1"/>
            <a:r>
              <a:rPr lang="en-US" sz="3000" dirty="0" smtClean="0"/>
              <a:t>Program Assessment and Evaluation</a:t>
            </a:r>
            <a:endParaRPr lang="en-US" sz="3000" dirty="0"/>
          </a:p>
        </p:txBody>
      </p:sp>
    </p:spTree>
    <p:extLst>
      <p:ext uri="{BB962C8B-B14F-4D97-AF65-F5344CB8AC3E}">
        <p14:creationId xmlns:p14="http://schemas.microsoft.com/office/powerpoint/2010/main" val="33879219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545" y="1212054"/>
            <a:ext cx="7620000" cy="3747176"/>
          </a:xfrm>
        </p:spPr>
        <p:txBody>
          <a:bodyPr/>
          <a:lstStyle/>
          <a:p>
            <a:pPr algn="ctr"/>
            <a:r>
              <a:rPr lang="en-US" dirty="0" smtClean="0"/>
              <a:t>THANK YOU!</a:t>
            </a:r>
            <a:br>
              <a:rPr lang="en-US" dirty="0" smtClean="0"/>
            </a:br>
            <a:endParaRPr lang="en-US" dirty="0"/>
          </a:p>
        </p:txBody>
      </p:sp>
    </p:spTree>
    <p:extLst>
      <p:ext uri="{BB962C8B-B14F-4D97-AF65-F5344CB8AC3E}">
        <p14:creationId xmlns:p14="http://schemas.microsoft.com/office/powerpoint/2010/main" val="1306885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QM 101 Series</a:t>
            </a:r>
            <a:endParaRPr lang="en-US" dirty="0"/>
          </a:p>
        </p:txBody>
      </p:sp>
      <p:sp>
        <p:nvSpPr>
          <p:cNvPr id="3" name="Content Placeholder 2"/>
          <p:cNvSpPr>
            <a:spLocks noGrp="1"/>
          </p:cNvSpPr>
          <p:nvPr>
            <p:ph idx="1"/>
          </p:nvPr>
        </p:nvSpPr>
        <p:spPr>
          <a:xfrm>
            <a:off x="457200" y="2063548"/>
            <a:ext cx="8021704" cy="4183087"/>
          </a:xfrm>
        </p:spPr>
        <p:txBody>
          <a:bodyPr>
            <a:normAutofit lnSpcReduction="10000"/>
          </a:bodyPr>
          <a:lstStyle/>
          <a:p>
            <a:r>
              <a:rPr lang="en-US" sz="3200" b="1" dirty="0" smtClean="0"/>
              <a:t>Module 1:  Overview - Quality Improvement</a:t>
            </a:r>
          </a:p>
          <a:p>
            <a:pPr lvl="2"/>
            <a:r>
              <a:rPr lang="en-US" sz="2800" dirty="0" smtClean="0"/>
              <a:t>April 11, 2018; 12:00 pm </a:t>
            </a:r>
            <a:r>
              <a:rPr lang="mr-IN" sz="2800" dirty="0" smtClean="0"/>
              <a:t>–</a:t>
            </a:r>
            <a:r>
              <a:rPr lang="en-US" sz="2800" dirty="0" smtClean="0"/>
              <a:t> 1:00 pm </a:t>
            </a:r>
          </a:p>
          <a:p>
            <a:r>
              <a:rPr lang="en-US" sz="3200" b="1" dirty="0" smtClean="0"/>
              <a:t>Module 2:  Quality Program Infrastructure</a:t>
            </a:r>
          </a:p>
          <a:p>
            <a:pPr lvl="2"/>
            <a:r>
              <a:rPr lang="en-US" sz="2800" dirty="0" smtClean="0"/>
              <a:t>May 9, 2018; </a:t>
            </a:r>
            <a:r>
              <a:rPr lang="en-US" sz="2800" dirty="0"/>
              <a:t>12:00 pm </a:t>
            </a:r>
            <a:r>
              <a:rPr lang="mr-IN" sz="2800" dirty="0"/>
              <a:t>–</a:t>
            </a:r>
            <a:r>
              <a:rPr lang="en-US" sz="2800" dirty="0"/>
              <a:t> 1:00 pm </a:t>
            </a:r>
            <a:endParaRPr lang="en-US" sz="2800" dirty="0" smtClean="0"/>
          </a:p>
          <a:p>
            <a:r>
              <a:rPr lang="en-US" sz="3200" b="1" dirty="0" smtClean="0"/>
              <a:t>Module 3:  Performance Measurement</a:t>
            </a:r>
            <a:r>
              <a:rPr lang="en-US" sz="3200" dirty="0" smtClean="0"/>
              <a:t> 	</a:t>
            </a:r>
            <a:endParaRPr lang="en-US" sz="3200" dirty="0"/>
          </a:p>
          <a:p>
            <a:pPr lvl="2"/>
            <a:r>
              <a:rPr lang="en-US" sz="2800" dirty="0" smtClean="0"/>
              <a:t>June 6, 2018; </a:t>
            </a:r>
            <a:r>
              <a:rPr lang="en-US" sz="2800" dirty="0"/>
              <a:t>12:00 pm </a:t>
            </a:r>
            <a:r>
              <a:rPr lang="mr-IN" sz="2800" dirty="0"/>
              <a:t>–</a:t>
            </a:r>
            <a:r>
              <a:rPr lang="en-US" sz="2800" dirty="0"/>
              <a:t> 1:00 pm </a:t>
            </a:r>
            <a:endParaRPr lang="en-US" sz="2800" dirty="0" smtClean="0"/>
          </a:p>
          <a:p>
            <a:r>
              <a:rPr lang="en-US" sz="3200" b="1" dirty="0" smtClean="0"/>
              <a:t>Module 4:  QI Project Steps and PDSA</a:t>
            </a:r>
          </a:p>
          <a:p>
            <a:pPr lvl="2"/>
            <a:r>
              <a:rPr lang="en-US" sz="2800" dirty="0" smtClean="0"/>
              <a:t>July 11, 2018; </a:t>
            </a:r>
            <a:r>
              <a:rPr lang="en-US" sz="2800" dirty="0"/>
              <a:t>12:00 pm </a:t>
            </a:r>
            <a:r>
              <a:rPr lang="mr-IN" sz="2800" dirty="0"/>
              <a:t>–</a:t>
            </a:r>
            <a:r>
              <a:rPr lang="en-US" sz="2800" dirty="0"/>
              <a:t> 1:00 pm </a:t>
            </a:r>
          </a:p>
          <a:p>
            <a:pPr lvl="2"/>
            <a:endParaRPr lang="en-US" sz="2800" dirty="0"/>
          </a:p>
        </p:txBody>
      </p:sp>
      <p:pic>
        <p:nvPicPr>
          <p:cNvPr id="4" name="Picture 3" descr="C:\Documents and Settings\Lori DeLorenzo\Local Settings\Temporary Internet Files\Content.IE5\RQ75FKTD\MPj04372070000[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40946" y="116025"/>
            <a:ext cx="1752824" cy="163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ight Arrow 4"/>
          <p:cNvSpPr/>
          <p:nvPr/>
        </p:nvSpPr>
        <p:spPr>
          <a:xfrm>
            <a:off x="151651" y="4668152"/>
            <a:ext cx="1157999" cy="461086"/>
          </a:xfrm>
          <a:prstGeom prst="rightArrow">
            <a:avLst>
              <a:gd name="adj1" fmla="val 50000"/>
              <a:gd name="adj2" fmla="val 56028"/>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820782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470" y="274638"/>
            <a:ext cx="6967730" cy="1143000"/>
          </a:xfrm>
        </p:spPr>
        <p:txBody>
          <a:bodyPr/>
          <a:lstStyle/>
          <a:p>
            <a:pPr algn="ctr"/>
            <a:r>
              <a:rPr lang="en-US" dirty="0" smtClean="0"/>
              <a:t>Session 2  Review </a:t>
            </a:r>
            <a:endParaRPr lang="en-US" dirty="0"/>
          </a:p>
        </p:txBody>
      </p:sp>
      <p:sp>
        <p:nvSpPr>
          <p:cNvPr id="3" name="Content Placeholder 2"/>
          <p:cNvSpPr>
            <a:spLocks noGrp="1"/>
          </p:cNvSpPr>
          <p:nvPr>
            <p:ph idx="1"/>
          </p:nvPr>
        </p:nvSpPr>
        <p:spPr>
          <a:xfrm>
            <a:off x="457200" y="2063548"/>
            <a:ext cx="7513463" cy="4183087"/>
          </a:xfrm>
        </p:spPr>
        <p:txBody>
          <a:bodyPr>
            <a:normAutofit lnSpcReduction="10000"/>
          </a:bodyPr>
          <a:lstStyle/>
          <a:p>
            <a:pPr lvl="1">
              <a:buFont typeface="Arial"/>
              <a:buChar char="•"/>
            </a:pPr>
            <a:r>
              <a:rPr lang="en-US" sz="3000" dirty="0" smtClean="0"/>
              <a:t>Reviewed HRSA/HAB grant requirements</a:t>
            </a:r>
          </a:p>
          <a:p>
            <a:pPr marL="411480" lvl="1" indent="0">
              <a:buNone/>
            </a:pPr>
            <a:r>
              <a:rPr lang="en-US" sz="3000" dirty="0"/>
              <a:t>	</a:t>
            </a:r>
            <a:r>
              <a:rPr lang="en-US" sz="3000" dirty="0" smtClean="0"/>
              <a:t>PCN#15-02 for QM Program infrastructure</a:t>
            </a:r>
          </a:p>
          <a:p>
            <a:pPr lvl="1">
              <a:buFont typeface="Arial"/>
              <a:buChar char="•"/>
            </a:pPr>
            <a:r>
              <a:rPr lang="en-US" sz="3000" dirty="0" smtClean="0">
                <a:ea typeface="ＭＳ Ｐゴシック" charset="0"/>
                <a:cs typeface="ＭＳ Ｐゴシック" charset="0"/>
              </a:rPr>
              <a:t>Continued to develop a common </a:t>
            </a:r>
            <a:r>
              <a:rPr lang="en-US" sz="3000" dirty="0">
                <a:ea typeface="ＭＳ Ｐゴシック" charset="0"/>
                <a:cs typeface="ＭＳ Ｐゴシック" charset="0"/>
              </a:rPr>
              <a:t>knowledge and framework of QI Principles and QI terms </a:t>
            </a:r>
            <a:endParaRPr lang="en-US" sz="3000" dirty="0" smtClean="0"/>
          </a:p>
          <a:p>
            <a:pPr lvl="1">
              <a:buFont typeface="Arial"/>
              <a:buChar char="•"/>
            </a:pPr>
            <a:r>
              <a:rPr lang="en-US" sz="3000" dirty="0" smtClean="0"/>
              <a:t>Focus:  Defining your Quality Accountability System; QM Plan - Table of Contents; QMC/QI Project Team R/R</a:t>
            </a:r>
          </a:p>
          <a:p>
            <a:endParaRPr lang="en-US" sz="3200" dirty="0"/>
          </a:p>
        </p:txBody>
      </p:sp>
      <p:pic>
        <p:nvPicPr>
          <p:cNvPr id="4" name="Picture 3" descr="C:\Documents and Settings\Lori DeLorenzo\Local Settings\Temporary Internet Files\Content.IE5\RQ75FKTD\MPj04372070000[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40946" y="116025"/>
            <a:ext cx="1752824" cy="163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1807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202411" y="350823"/>
            <a:ext cx="8458200" cy="1066800"/>
          </a:xfrm>
        </p:spPr>
        <p:txBody>
          <a:bodyPr/>
          <a:lstStyle/>
          <a:p>
            <a:pPr eaLnBrk="1" hangingPunct="1"/>
            <a:r>
              <a:rPr lang="en-US" sz="3600" dirty="0" smtClean="0">
                <a:latin typeface="Arial" charset="0"/>
                <a:ea typeface="ＭＳ Ｐゴシック" charset="0"/>
                <a:cs typeface="Arial" charset="0"/>
              </a:rPr>
              <a:t>Principle: Balance between Performance Measurement and QI Initiatives</a:t>
            </a:r>
            <a:endParaRPr lang="en-US" sz="3600" dirty="0">
              <a:latin typeface="Arial" charset="0"/>
              <a:ea typeface="ＭＳ Ｐゴシック" charset="0"/>
              <a:cs typeface="Arial" charset="0"/>
            </a:endParaRPr>
          </a:p>
        </p:txBody>
      </p:sp>
      <p:grpSp>
        <p:nvGrpSpPr>
          <p:cNvPr id="17410" name="Group 5"/>
          <p:cNvGrpSpPr>
            <a:grpSpLocks/>
          </p:cNvGrpSpPr>
          <p:nvPr/>
        </p:nvGrpSpPr>
        <p:grpSpPr bwMode="auto">
          <a:xfrm>
            <a:off x="839007" y="2075225"/>
            <a:ext cx="6172200" cy="4278312"/>
            <a:chOff x="384" y="672"/>
            <a:chExt cx="4848" cy="3360"/>
          </a:xfrm>
        </p:grpSpPr>
        <p:pic>
          <p:nvPicPr>
            <p:cNvPr id="17411"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36" y="672"/>
              <a:ext cx="2544" cy="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12" name="AutoShape 7"/>
            <p:cNvSpPr>
              <a:spLocks noChangeArrowheads="1"/>
            </p:cNvSpPr>
            <p:nvPr/>
          </p:nvSpPr>
          <p:spPr bwMode="auto">
            <a:xfrm flipV="1">
              <a:off x="384" y="3264"/>
              <a:ext cx="4848" cy="76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76200" cap="sq">
              <a:solidFill>
                <a:schemeClr val="tx1"/>
              </a:solidFill>
              <a:miter lim="800000"/>
              <a:headEnd type="none" w="sm" len="sm"/>
              <a:tailEnd type="none" w="sm" len="sm"/>
            </a:ln>
            <a:extLst>
              <a:ext uri="{909E8E84-426E-40dd-AFC4-6F175D3DCCD1}">
                <a14:hiddenFill xmlns="" xmlns:a14="http://schemas.microsoft.com/office/drawing/2010/main">
                  <a:solidFill>
                    <a:srgbClr val="FFFFFF"/>
                  </a:solidFill>
                </a14:hiddenFill>
              </a:ext>
            </a:extLst>
          </p:spPr>
          <p:txBody>
            <a:bodyPr rot="10800000" wrap="none" anchor="ctr"/>
            <a:lstStyle/>
            <a:p>
              <a:endParaRPr lang="en-US"/>
            </a:p>
          </p:txBody>
        </p:sp>
        <p:sp>
          <p:nvSpPr>
            <p:cNvPr id="17413" name="Text Box 8"/>
            <p:cNvSpPr txBox="1">
              <a:spLocks noChangeArrowheads="1"/>
            </p:cNvSpPr>
            <p:nvPr/>
          </p:nvSpPr>
          <p:spPr bwMode="auto">
            <a:xfrm>
              <a:off x="1514" y="3409"/>
              <a:ext cx="2648" cy="5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3600">
                  <a:latin typeface="Verdana" charset="0"/>
                </a:rPr>
                <a:t>Infrastructure</a:t>
              </a:r>
            </a:p>
          </p:txBody>
        </p:sp>
      </p:grpSp>
    </p:spTree>
    <p:custDataLst>
      <p:tags r:id="rId1"/>
    </p:custDataLst>
    <p:extLst>
      <p:ext uri="{BB962C8B-B14F-4D97-AF65-F5344CB8AC3E}">
        <p14:creationId xmlns:p14="http://schemas.microsoft.com/office/powerpoint/2010/main" val="1379598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p:cNvPicPr>
            <a:picLocks noGrp="1" noChangeAspect="1" noChangeArrowheads="1"/>
          </p:cNvPicPr>
          <p:nvPr>
            <p:ph type="body" idx="1"/>
          </p:nvPr>
        </p:nvPicPr>
        <p:blipFill>
          <a:blip r:embed="rId3" cstate="email">
            <a:extLst>
              <a:ext uri="{28A0092B-C50C-407E-A947-70E740481C1C}">
                <a14:useLocalDpi xmlns:a14="http://schemas.microsoft.com/office/drawing/2010/main" val="0"/>
              </a:ext>
            </a:extLst>
          </a:blip>
          <a:srcRect/>
          <a:stretch>
            <a:fillRect/>
          </a:stretch>
        </p:blipFill>
        <p:spPr>
          <a:xfrm rot="1656437">
            <a:off x="4079875" y="1652588"/>
            <a:ext cx="3394075" cy="3516312"/>
          </a:xfrm>
          <a:noFill/>
        </p:spPr>
      </p:pic>
      <p:sp>
        <p:nvSpPr>
          <p:cNvPr id="16387" name="Rectangle 2"/>
          <p:cNvSpPr>
            <a:spLocks noGrp="1" noChangeArrowheads="1"/>
          </p:cNvSpPr>
          <p:nvPr>
            <p:ph type="title"/>
          </p:nvPr>
        </p:nvSpPr>
        <p:spPr>
          <a:xfrm>
            <a:off x="0" y="533400"/>
            <a:ext cx="9144000" cy="762000"/>
          </a:xfrm>
        </p:spPr>
        <p:txBody>
          <a:bodyPr/>
          <a:lstStyle/>
          <a:p>
            <a:pPr eaLnBrk="1" hangingPunct="1"/>
            <a:r>
              <a:rPr lang="en-US" b="1" i="1">
                <a:latin typeface="Garamond" charset="0"/>
                <a:ea typeface="MS PGothic" charset="0"/>
              </a:rPr>
              <a:t>What We Want to Avoid</a:t>
            </a:r>
            <a:r>
              <a:rPr lang="en-US" b="1">
                <a:latin typeface="Garamond" charset="0"/>
                <a:ea typeface="MS PGothic" charset="0"/>
              </a:rPr>
              <a:t>……..</a:t>
            </a:r>
          </a:p>
        </p:txBody>
      </p:sp>
      <p:grpSp>
        <p:nvGrpSpPr>
          <p:cNvPr id="16388" name="Group 9"/>
          <p:cNvGrpSpPr>
            <a:grpSpLocks/>
          </p:cNvGrpSpPr>
          <p:nvPr/>
        </p:nvGrpSpPr>
        <p:grpSpPr bwMode="auto">
          <a:xfrm>
            <a:off x="1828800" y="5105400"/>
            <a:ext cx="5029200" cy="838200"/>
            <a:chOff x="1776" y="3072"/>
            <a:chExt cx="2208" cy="384"/>
          </a:xfrm>
        </p:grpSpPr>
        <p:sp>
          <p:nvSpPr>
            <p:cNvPr id="16389" name="AutoShape 6"/>
            <p:cNvSpPr>
              <a:spLocks noChangeArrowheads="1"/>
            </p:cNvSpPr>
            <p:nvPr/>
          </p:nvSpPr>
          <p:spPr bwMode="auto">
            <a:xfrm flipV="1">
              <a:off x="1833" y="3072"/>
              <a:ext cx="2094" cy="38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97 w 21600"/>
                <a:gd name="T13" fmla="*/ 4500 h 21600"/>
                <a:gd name="T14" fmla="*/ 17103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bg1"/>
            </a:solidFill>
            <a:ln w="38100" cap="sq">
              <a:solidFill>
                <a:schemeClr val="tx1"/>
              </a:solidFill>
              <a:miter lim="800000"/>
              <a:headEnd type="none" w="sm" len="sm"/>
              <a:tailEnd type="none" w="sm" len="sm"/>
            </a:ln>
          </p:spPr>
          <p:txBody>
            <a:bodyPr rot="10800000" wrap="none" anchor="ctr"/>
            <a:lstStyle/>
            <a:p>
              <a:endParaRPr lang="en-US"/>
            </a:p>
          </p:txBody>
        </p:sp>
        <p:sp>
          <p:nvSpPr>
            <p:cNvPr id="16390" name="Text Box 7"/>
            <p:cNvSpPr txBox="1">
              <a:spLocks noChangeArrowheads="1"/>
            </p:cNvSpPr>
            <p:nvPr/>
          </p:nvSpPr>
          <p:spPr bwMode="auto">
            <a:xfrm>
              <a:off x="1776" y="3182"/>
              <a:ext cx="2208" cy="1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Garamond" charset="0"/>
                  <a:ea typeface="MS PGothic" charset="0"/>
                  <a:cs typeface="MS PGothic" charset="0"/>
                </a:defRPr>
              </a:lvl1pPr>
              <a:lvl2pPr marL="742950" indent="-285750" eaLnBrk="0" hangingPunct="0">
                <a:defRPr>
                  <a:solidFill>
                    <a:schemeClr val="tx1"/>
                  </a:solidFill>
                  <a:latin typeface="Garamond" charset="0"/>
                  <a:ea typeface="MS PGothic" charset="0"/>
                  <a:cs typeface="MS PGothic" charset="0"/>
                </a:defRPr>
              </a:lvl2pPr>
              <a:lvl3pPr marL="1143000" indent="-228600" eaLnBrk="0" hangingPunct="0">
                <a:defRPr>
                  <a:solidFill>
                    <a:schemeClr val="tx1"/>
                  </a:solidFill>
                  <a:latin typeface="Garamond" charset="0"/>
                  <a:ea typeface="MS PGothic" charset="0"/>
                  <a:cs typeface="MS PGothic" charset="0"/>
                </a:defRPr>
              </a:lvl3pPr>
              <a:lvl4pPr marL="1600200" indent="-228600" eaLnBrk="0" hangingPunct="0">
                <a:defRPr>
                  <a:solidFill>
                    <a:schemeClr val="tx1"/>
                  </a:solidFill>
                  <a:latin typeface="Garamond" charset="0"/>
                  <a:ea typeface="MS PGothic" charset="0"/>
                  <a:cs typeface="MS PGothic" charset="0"/>
                </a:defRPr>
              </a:lvl4pPr>
              <a:lvl5pPr marL="2057400" indent="-228600" eaLnBrk="0" hangingPunct="0">
                <a:defRPr>
                  <a:solidFill>
                    <a:schemeClr val="tx1"/>
                  </a:solidFill>
                  <a:latin typeface="Garamond"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Garamond"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Garamond"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Garamond"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Garamond" charset="0"/>
                  <a:ea typeface="MS PGothic" charset="0"/>
                  <a:cs typeface="MS PGothic" charset="0"/>
                </a:defRPr>
              </a:lvl9pPr>
            </a:lstStyle>
            <a:p>
              <a:pPr algn="ctr" eaLnBrk="1" hangingPunct="1">
                <a:lnSpc>
                  <a:spcPct val="50000"/>
                </a:lnSpc>
                <a:spcBef>
                  <a:spcPct val="50000"/>
                </a:spcBef>
              </a:pPr>
              <a:r>
                <a:rPr lang="en-US" b="1">
                  <a:latin typeface="Verdana" charset="0"/>
                  <a:cs typeface="Angsana New" charset="0"/>
                </a:rPr>
                <a:t>Quality </a:t>
              </a:r>
            </a:p>
            <a:p>
              <a:pPr algn="ctr" eaLnBrk="1" hangingPunct="1">
                <a:lnSpc>
                  <a:spcPct val="50000"/>
                </a:lnSpc>
                <a:spcBef>
                  <a:spcPct val="50000"/>
                </a:spcBef>
              </a:pPr>
              <a:r>
                <a:rPr lang="en-US" b="1">
                  <a:latin typeface="Verdana" charset="0"/>
                  <a:cs typeface="Angsana New" charset="0"/>
                </a:rPr>
                <a:t>Management Program</a:t>
              </a:r>
            </a:p>
          </p:txBody>
        </p:sp>
      </p:grpSp>
    </p:spTree>
    <p:extLst>
      <p:ext uri="{BB962C8B-B14F-4D97-AF65-F5344CB8AC3E}">
        <p14:creationId xmlns:p14="http://schemas.microsoft.com/office/powerpoint/2010/main" val="24781118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2343</TotalTime>
  <Words>3626</Words>
  <Application>Microsoft Office PowerPoint</Application>
  <PresentationFormat>On-screen Show (4:3)</PresentationFormat>
  <Paragraphs>497</Paragraphs>
  <Slides>50</Slides>
  <Notes>22</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7" baseType="lpstr">
      <vt:lpstr>ＭＳ 明朝</vt:lpstr>
      <vt:lpstr>ＭＳ Ｐゴシック</vt:lpstr>
      <vt:lpstr>ＭＳ Ｐゴシック</vt:lpstr>
      <vt:lpstr>Angsana New</vt:lpstr>
      <vt:lpstr>Arial</vt:lpstr>
      <vt:lpstr>Calibri</vt:lpstr>
      <vt:lpstr>Cambria</vt:lpstr>
      <vt:lpstr>Garamond</vt:lpstr>
      <vt:lpstr>Geneva</vt:lpstr>
      <vt:lpstr>Helvetica</vt:lpstr>
      <vt:lpstr>Mangal</vt:lpstr>
      <vt:lpstr>Times New Roman</vt:lpstr>
      <vt:lpstr>Verdana</vt:lpstr>
      <vt:lpstr>Wingdings</vt:lpstr>
      <vt:lpstr>Wingdings 2</vt:lpstr>
      <vt:lpstr>Default Theme</vt:lpstr>
      <vt:lpstr>Acrobat Document</vt:lpstr>
      <vt:lpstr> Quality Management 101 Series  Module 3  Performance Measurement</vt:lpstr>
      <vt:lpstr>PowerPoint Presentation</vt:lpstr>
      <vt:lpstr>First Things, First…</vt:lpstr>
      <vt:lpstr>PowerPoint Presentation</vt:lpstr>
      <vt:lpstr>Purpose</vt:lpstr>
      <vt:lpstr>QM 101 Series</vt:lpstr>
      <vt:lpstr>Session 2  Review </vt:lpstr>
      <vt:lpstr>Principle: Balance between Performance Measurement and QI Initiatives</vt:lpstr>
      <vt:lpstr>What We Want to Avoid……..</vt:lpstr>
      <vt:lpstr>https://careacttarget.org/cqii</vt:lpstr>
      <vt:lpstr>Session 3 Outcomes</vt:lpstr>
      <vt:lpstr>Why Measure?</vt:lpstr>
      <vt:lpstr>What is a Quality Measure?</vt:lpstr>
      <vt:lpstr>Most Pressing Performance Measurement Question</vt:lpstr>
      <vt:lpstr>Performance Measures that Matter – Selection of Portfolio</vt:lpstr>
      <vt:lpstr>Purpose</vt:lpstr>
      <vt:lpstr>What is a Performance Measurement System?</vt:lpstr>
      <vt:lpstr>Elements of a Quality Management Plan</vt:lpstr>
      <vt:lpstr>Performance Measures that Matter – Selection contd</vt:lpstr>
      <vt:lpstr>Measures to Evaluate Mission/Purpose Progress</vt:lpstr>
      <vt:lpstr>Potential  Measures for Improvement Focus</vt:lpstr>
      <vt:lpstr>PowerPoint Presentation</vt:lpstr>
      <vt:lpstr>Types of Measures…</vt:lpstr>
      <vt:lpstr>Quiz</vt:lpstr>
      <vt:lpstr>PowerPoint Presentation</vt:lpstr>
      <vt:lpstr>Quiz contd</vt:lpstr>
      <vt:lpstr>Relevant Processes Include… </vt:lpstr>
      <vt:lpstr>Types of Data Commonly Used In HIV QI</vt:lpstr>
      <vt:lpstr>What Makes a Good Measure?</vt:lpstr>
      <vt:lpstr>What Makes a Good Measure? (cont.)</vt:lpstr>
      <vt:lpstr>Common HIV-Related Measures</vt:lpstr>
      <vt:lpstr>  Measures Should Be Clearly Defined </vt:lpstr>
      <vt:lpstr>PowerPoint Presentation</vt:lpstr>
      <vt:lpstr>Example:  Viral Suppression Measure by HRSA/HAB</vt:lpstr>
      <vt:lpstr>How Will You Define Who is Eligible to be Evaluated?</vt:lpstr>
      <vt:lpstr>Range of Performance Measures Available</vt:lpstr>
      <vt:lpstr>HAB Performance Measures  www.hab.hrsa.gov/deliverhivaidscare/habperformmeasures.html</vt:lpstr>
      <vt:lpstr>PowerPoint Presentation</vt:lpstr>
      <vt:lpstr>PowerPoint Presentation</vt:lpstr>
      <vt:lpstr>HRSA/CDC Found  Suitable for NQF Endorsement </vt:lpstr>
      <vt:lpstr>Useful at Many Levels of HIV Care</vt:lpstr>
      <vt:lpstr>When preparing reports….Remember Who is Your Audience?</vt:lpstr>
      <vt:lpstr>Summary</vt:lpstr>
      <vt:lpstr>Trending Data – Use of Line Graphs</vt:lpstr>
      <vt:lpstr>PowerPoint Presentation</vt:lpstr>
      <vt:lpstr>On To the Next QI 101 Webinar</vt:lpstr>
      <vt:lpstr>Quick Check-in</vt:lpstr>
      <vt:lpstr>QI Training/Learning Resources</vt:lpstr>
      <vt:lpstr>Next Steps</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Management 101 Series  Module 1  Overview Quality Improvement</dc:title>
  <dc:creator>Nanette</dc:creator>
  <cp:lastModifiedBy>Diona Walker</cp:lastModifiedBy>
  <cp:revision>105</cp:revision>
  <cp:lastPrinted>2018-06-05T20:15:28Z</cp:lastPrinted>
  <dcterms:created xsi:type="dcterms:W3CDTF">2018-04-09T13:03:02Z</dcterms:created>
  <dcterms:modified xsi:type="dcterms:W3CDTF">2018-09-06T12:13:45Z</dcterms:modified>
</cp:coreProperties>
</file>