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256" r:id="rId2"/>
    <p:sldId id="268" r:id="rId3"/>
    <p:sldId id="266" r:id="rId4"/>
    <p:sldId id="269" r:id="rId5"/>
    <p:sldId id="362" r:id="rId6"/>
    <p:sldId id="403" r:id="rId7"/>
    <p:sldId id="270" r:id="rId8"/>
    <p:sldId id="364" r:id="rId9"/>
    <p:sldId id="265" r:id="rId10"/>
    <p:sldId id="274" r:id="rId11"/>
    <p:sldId id="360" r:id="rId12"/>
    <p:sldId id="357" r:id="rId13"/>
    <p:sldId id="359" r:id="rId14"/>
    <p:sldId id="369" r:id="rId15"/>
    <p:sldId id="370" r:id="rId16"/>
    <p:sldId id="374" r:id="rId17"/>
    <p:sldId id="377" r:id="rId18"/>
    <p:sldId id="398" r:id="rId19"/>
    <p:sldId id="387" r:id="rId20"/>
    <p:sldId id="386" r:id="rId21"/>
    <p:sldId id="399" r:id="rId22"/>
    <p:sldId id="400" r:id="rId23"/>
    <p:sldId id="381" r:id="rId24"/>
    <p:sldId id="372" r:id="rId25"/>
    <p:sldId id="373" r:id="rId26"/>
    <p:sldId id="385" r:id="rId27"/>
    <p:sldId id="388" r:id="rId28"/>
    <p:sldId id="389" r:id="rId29"/>
    <p:sldId id="390" r:id="rId30"/>
    <p:sldId id="391" r:id="rId31"/>
    <p:sldId id="383" r:id="rId32"/>
    <p:sldId id="384" r:id="rId33"/>
    <p:sldId id="392" r:id="rId34"/>
    <p:sldId id="402" r:id="rId35"/>
    <p:sldId id="404" r:id="rId36"/>
    <p:sldId id="405" r:id="rId37"/>
    <p:sldId id="406" r:id="rId38"/>
    <p:sldId id="407" r:id="rId39"/>
    <p:sldId id="349" r:id="rId40"/>
    <p:sldId id="368" r:id="rId41"/>
    <p:sldId id="363" r:id="rId42"/>
    <p:sldId id="401" r:id="rId43"/>
    <p:sldId id="31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initials="" lastIdx="0" clrIdx="0"/>
  <p:cmAuthor id="1" name="Diona Walker" initials="DW" lastIdx="3" clrIdx="1">
    <p:extLst>
      <p:ext uri="{19B8F6BF-5375-455C-9EA6-DF929625EA0E}">
        <p15:presenceInfo xmlns:p15="http://schemas.microsoft.com/office/powerpoint/2012/main" userId="S-1-5-21-910244908-434996839-716453152-19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5CE64-B1ED-4153-83F0-DDF0215B9CFB}"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en-US"/>
        </a:p>
      </dgm:t>
    </dgm:pt>
    <dgm:pt modelId="{BD95A172-8435-470F-B791-32C1233CC4D8}">
      <dgm:prSet phldrT="[Text]"/>
      <dgm:spPr/>
      <dgm:t>
        <a:bodyPr/>
        <a:lstStyle/>
        <a:p>
          <a:pPr algn="ctr"/>
          <a:r>
            <a:rPr lang="en-US" dirty="0"/>
            <a:t>Reading Hospital Governing Board</a:t>
          </a:r>
        </a:p>
      </dgm:t>
    </dgm:pt>
    <dgm:pt modelId="{691BAF90-1586-42AF-85B6-673E62670062}" type="parTrans" cxnId="{8C837B50-4099-41EB-BC40-EF13AAA97778}">
      <dgm:prSet/>
      <dgm:spPr/>
      <dgm:t>
        <a:bodyPr/>
        <a:lstStyle/>
        <a:p>
          <a:pPr algn="ctr"/>
          <a:endParaRPr lang="en-US"/>
        </a:p>
      </dgm:t>
    </dgm:pt>
    <dgm:pt modelId="{3B0AB21E-7AA7-4BD6-83EA-793F315F928A}" type="sibTrans" cxnId="{8C837B50-4099-41EB-BC40-EF13AAA97778}">
      <dgm:prSet/>
      <dgm:spPr/>
      <dgm:t>
        <a:bodyPr/>
        <a:lstStyle/>
        <a:p>
          <a:pPr algn="ctr"/>
          <a:endParaRPr lang="en-US"/>
        </a:p>
      </dgm:t>
    </dgm:pt>
    <dgm:pt modelId="{9E0A696A-B638-4550-B553-D0695BFF62C7}">
      <dgm:prSet phldrT="[Text]"/>
      <dgm:spPr/>
      <dgm:t>
        <a:bodyPr/>
        <a:lstStyle/>
        <a:p>
          <a:pPr algn="ctr"/>
          <a:r>
            <a:rPr lang="en-US"/>
            <a:t>Joint Conference Committee</a:t>
          </a:r>
        </a:p>
      </dgm:t>
    </dgm:pt>
    <dgm:pt modelId="{1C3E293B-32FE-48E9-AEB2-D291D9DC57B2}" type="parTrans" cxnId="{4D009609-7E6F-4096-A692-BAB01C3E84BF}">
      <dgm:prSet/>
      <dgm:spPr/>
      <dgm:t>
        <a:bodyPr/>
        <a:lstStyle/>
        <a:p>
          <a:pPr algn="ctr"/>
          <a:endParaRPr lang="en-US"/>
        </a:p>
      </dgm:t>
    </dgm:pt>
    <dgm:pt modelId="{70A2D3E9-D6B9-489A-9E30-79A828844D0D}" type="sibTrans" cxnId="{4D009609-7E6F-4096-A692-BAB01C3E84BF}">
      <dgm:prSet/>
      <dgm:spPr/>
      <dgm:t>
        <a:bodyPr/>
        <a:lstStyle/>
        <a:p>
          <a:pPr algn="ctr"/>
          <a:endParaRPr lang="en-US"/>
        </a:p>
      </dgm:t>
    </dgm:pt>
    <dgm:pt modelId="{1B39B946-6484-464D-9F92-70F7F28FB2CA}">
      <dgm:prSet phldrT="[Text]"/>
      <dgm:spPr/>
      <dgm:t>
        <a:bodyPr/>
        <a:lstStyle/>
        <a:p>
          <a:pPr algn="ctr"/>
          <a:r>
            <a:rPr lang="en-US"/>
            <a:t>Reading Hospital Risk Management Committee</a:t>
          </a:r>
        </a:p>
      </dgm:t>
    </dgm:pt>
    <dgm:pt modelId="{46E3D49F-3FD9-4EC0-82EC-133B6BF6E9A0}" type="parTrans" cxnId="{44E302DB-4D81-4355-8A16-41DF3CD8391C}">
      <dgm:prSet/>
      <dgm:spPr/>
      <dgm:t>
        <a:bodyPr/>
        <a:lstStyle/>
        <a:p>
          <a:pPr algn="ctr"/>
          <a:endParaRPr lang="en-US"/>
        </a:p>
      </dgm:t>
    </dgm:pt>
    <dgm:pt modelId="{C3A8DEA0-37F9-4C0F-9C92-7C6BCCE9A22F}" type="sibTrans" cxnId="{44E302DB-4D81-4355-8A16-41DF3CD8391C}">
      <dgm:prSet/>
      <dgm:spPr/>
      <dgm:t>
        <a:bodyPr/>
        <a:lstStyle/>
        <a:p>
          <a:pPr algn="ctr"/>
          <a:endParaRPr lang="en-US"/>
        </a:p>
      </dgm:t>
    </dgm:pt>
    <dgm:pt modelId="{578B2D99-D14C-4959-9809-ACAB39A647D8}">
      <dgm:prSet phldrT="[Text]"/>
      <dgm:spPr/>
      <dgm:t>
        <a:bodyPr/>
        <a:lstStyle/>
        <a:p>
          <a:pPr algn="ctr"/>
          <a:r>
            <a:rPr lang="en-US"/>
            <a:t>Reading Hospital Quality Improvement Council</a:t>
          </a:r>
        </a:p>
      </dgm:t>
    </dgm:pt>
    <dgm:pt modelId="{9A630419-F45B-4087-BA9C-BFEF58A3B363}" type="parTrans" cxnId="{2D10315A-6D84-4E9D-8715-C379708D3402}">
      <dgm:prSet/>
      <dgm:spPr/>
      <dgm:t>
        <a:bodyPr/>
        <a:lstStyle/>
        <a:p>
          <a:pPr algn="ctr"/>
          <a:endParaRPr lang="en-US"/>
        </a:p>
      </dgm:t>
    </dgm:pt>
    <dgm:pt modelId="{D8360BF0-6FC2-4ECF-81B7-5DC81BDC5E8B}" type="sibTrans" cxnId="{2D10315A-6D84-4E9D-8715-C379708D3402}">
      <dgm:prSet/>
      <dgm:spPr/>
      <dgm:t>
        <a:bodyPr/>
        <a:lstStyle/>
        <a:p>
          <a:pPr algn="ctr"/>
          <a:endParaRPr lang="en-US"/>
        </a:p>
      </dgm:t>
    </dgm:pt>
    <dgm:pt modelId="{D71E144A-B89E-424F-8374-8DA6F9FDB68A}">
      <dgm:prSet phldrT="[Text]"/>
      <dgm:spPr/>
      <dgm:t>
        <a:bodyPr/>
        <a:lstStyle/>
        <a:p>
          <a:pPr algn="ctr"/>
          <a:r>
            <a:rPr lang="en-US"/>
            <a:t>HRSA Ryan White Part C</a:t>
          </a:r>
        </a:p>
      </dgm:t>
    </dgm:pt>
    <dgm:pt modelId="{3E733A2E-58C4-4A8E-B944-2FCE60114F9D}" type="parTrans" cxnId="{751C7E2F-BDCA-45B4-A461-07953AC43037}">
      <dgm:prSet/>
      <dgm:spPr>
        <a:ln>
          <a:prstDash val="sysDot"/>
        </a:ln>
      </dgm:spPr>
      <dgm:t>
        <a:bodyPr/>
        <a:lstStyle/>
        <a:p>
          <a:pPr algn="ctr"/>
          <a:endParaRPr lang="en-US"/>
        </a:p>
      </dgm:t>
    </dgm:pt>
    <dgm:pt modelId="{D663BED3-4D66-410A-8048-14FA6C1D15A7}" type="sibTrans" cxnId="{751C7E2F-BDCA-45B4-A461-07953AC43037}">
      <dgm:prSet/>
      <dgm:spPr/>
      <dgm:t>
        <a:bodyPr/>
        <a:lstStyle/>
        <a:p>
          <a:pPr algn="ctr"/>
          <a:endParaRPr lang="en-US"/>
        </a:p>
      </dgm:t>
    </dgm:pt>
    <dgm:pt modelId="{0202A992-7D45-4BC5-8AD5-EF443687ECB4}">
      <dgm:prSet phldrT="[Text]"/>
      <dgm:spPr/>
      <dgm:t>
        <a:bodyPr/>
        <a:lstStyle/>
        <a:p>
          <a:pPr algn="ctr"/>
          <a:r>
            <a:rPr lang="en-US"/>
            <a:t>HRSA Ryan White Part B Partner</a:t>
          </a:r>
        </a:p>
        <a:p>
          <a:pPr algn="ctr"/>
          <a:r>
            <a:rPr lang="en-US"/>
            <a:t> CCWS</a:t>
          </a:r>
        </a:p>
      </dgm:t>
    </dgm:pt>
    <dgm:pt modelId="{03DF73B4-C15F-4A47-AD95-089AE8C5BCA1}" type="parTrans" cxnId="{F7BA091F-58B5-4FB3-AF2E-DD42DABEDC52}">
      <dgm:prSet/>
      <dgm:spPr/>
      <dgm:t>
        <a:bodyPr/>
        <a:lstStyle/>
        <a:p>
          <a:pPr algn="ctr"/>
          <a:endParaRPr lang="en-US"/>
        </a:p>
      </dgm:t>
    </dgm:pt>
    <dgm:pt modelId="{24BDC4C9-6781-4030-A705-BB526B9263D9}" type="sibTrans" cxnId="{F7BA091F-58B5-4FB3-AF2E-DD42DABEDC52}">
      <dgm:prSet/>
      <dgm:spPr/>
      <dgm:t>
        <a:bodyPr/>
        <a:lstStyle/>
        <a:p>
          <a:pPr algn="ctr"/>
          <a:endParaRPr lang="en-US"/>
        </a:p>
      </dgm:t>
    </dgm:pt>
    <dgm:pt modelId="{2AA5F2E7-BB1B-4FD2-AE3C-341CCBABFC55}">
      <dgm:prSet phldrT="[Text]"/>
      <dgm:spPr/>
      <dgm:t>
        <a:bodyPr/>
        <a:lstStyle/>
        <a:p>
          <a:pPr algn="ctr"/>
          <a:r>
            <a:rPr lang="en-US" u="sng"/>
            <a:t>CPH Quality Committee </a:t>
          </a:r>
        </a:p>
        <a:p>
          <a:pPr algn="ctr"/>
          <a:r>
            <a:rPr lang="en-US"/>
            <a:t>CPH Program Staff</a:t>
          </a:r>
        </a:p>
        <a:p>
          <a:pPr algn="ctr"/>
          <a:r>
            <a:rPr lang="en-US"/>
            <a:t>Robert Paul, Director of Ambulatory Practices</a:t>
          </a:r>
        </a:p>
        <a:p>
          <a:pPr algn="ctr"/>
          <a:r>
            <a:rPr lang="en-US"/>
            <a:t> Karen Bielecki, RH Quality Coordinator</a:t>
          </a:r>
        </a:p>
      </dgm:t>
    </dgm:pt>
    <dgm:pt modelId="{7B6CCF30-9BCE-48CD-81B4-BAB2F759A7BF}" type="parTrans" cxnId="{9DA7E178-D90D-4348-B9F8-D2BF7C281411}">
      <dgm:prSet/>
      <dgm:spPr/>
      <dgm:t>
        <a:bodyPr/>
        <a:lstStyle/>
        <a:p>
          <a:pPr algn="ctr"/>
          <a:endParaRPr lang="en-US"/>
        </a:p>
      </dgm:t>
    </dgm:pt>
    <dgm:pt modelId="{B78EF530-521E-4E51-8FC1-DD34DC7081FE}" type="sibTrans" cxnId="{9DA7E178-D90D-4348-B9F8-D2BF7C281411}">
      <dgm:prSet/>
      <dgm:spPr/>
      <dgm:t>
        <a:bodyPr/>
        <a:lstStyle/>
        <a:p>
          <a:pPr algn="ctr"/>
          <a:endParaRPr lang="en-US"/>
        </a:p>
      </dgm:t>
    </dgm:pt>
    <dgm:pt modelId="{4738475C-E4F5-47BC-B708-72DD3D44B824}">
      <dgm:prSet phldrT="[Text]"/>
      <dgm:spPr/>
      <dgm:t>
        <a:bodyPr/>
        <a:lstStyle/>
        <a:p>
          <a:pPr algn="ctr"/>
          <a:r>
            <a:rPr lang="en-US"/>
            <a:t>Pennsylvania RW Par C/D Collaborative</a:t>
          </a:r>
        </a:p>
      </dgm:t>
    </dgm:pt>
    <dgm:pt modelId="{66DEBC14-18E6-4C31-96D6-FC897988FD06}" type="parTrans" cxnId="{18173188-C264-4AE7-9823-892E0BAB0B05}">
      <dgm:prSet/>
      <dgm:spPr>
        <a:ln>
          <a:prstDash val="sysDot"/>
        </a:ln>
      </dgm:spPr>
      <dgm:t>
        <a:bodyPr/>
        <a:lstStyle/>
        <a:p>
          <a:pPr algn="ctr"/>
          <a:endParaRPr lang="en-US"/>
        </a:p>
      </dgm:t>
    </dgm:pt>
    <dgm:pt modelId="{A2778AAC-D5FA-4E3D-B23B-500C778C602B}" type="sibTrans" cxnId="{18173188-C264-4AE7-9823-892E0BAB0B05}">
      <dgm:prSet/>
      <dgm:spPr/>
      <dgm:t>
        <a:bodyPr/>
        <a:lstStyle/>
        <a:p>
          <a:pPr algn="ctr"/>
          <a:endParaRPr lang="en-US"/>
        </a:p>
      </dgm:t>
    </dgm:pt>
    <dgm:pt modelId="{080774EA-87E9-45DA-A265-D70FF4C8D3A9}">
      <dgm:prSet phldrT="[Text]"/>
      <dgm:spPr/>
      <dgm:t>
        <a:bodyPr/>
        <a:lstStyle/>
        <a:p>
          <a:pPr algn="ctr"/>
          <a:r>
            <a:rPr lang="en-US"/>
            <a:t>Eastern PA Regional HIVQUAL Group</a:t>
          </a:r>
        </a:p>
      </dgm:t>
    </dgm:pt>
    <dgm:pt modelId="{C233BB14-C417-4A7C-AD68-71D9B101D17F}" type="parTrans" cxnId="{F114B904-5C17-48D1-B6AE-970F97FF7725}">
      <dgm:prSet/>
      <dgm:spPr>
        <a:ln>
          <a:prstDash val="sysDot"/>
        </a:ln>
      </dgm:spPr>
      <dgm:t>
        <a:bodyPr/>
        <a:lstStyle/>
        <a:p>
          <a:pPr algn="ctr"/>
          <a:endParaRPr lang="en-US"/>
        </a:p>
      </dgm:t>
    </dgm:pt>
    <dgm:pt modelId="{5C178169-7C04-4BB2-81C1-AE0CD2764450}" type="sibTrans" cxnId="{F114B904-5C17-48D1-B6AE-970F97FF7725}">
      <dgm:prSet/>
      <dgm:spPr/>
      <dgm:t>
        <a:bodyPr/>
        <a:lstStyle/>
        <a:p>
          <a:pPr algn="ctr"/>
          <a:endParaRPr lang="en-US"/>
        </a:p>
      </dgm:t>
    </dgm:pt>
    <dgm:pt modelId="{215F7FEE-E289-4520-93B6-A6238A621880}">
      <dgm:prSet phldrT="[Text]"/>
      <dgm:spPr/>
      <dgm:t>
        <a:bodyPr/>
        <a:lstStyle/>
        <a:p>
          <a:pPr algn="ctr"/>
          <a:r>
            <a:rPr lang="en-US"/>
            <a:t>Reading Hospital Medical Executive Committee</a:t>
          </a:r>
        </a:p>
      </dgm:t>
    </dgm:pt>
    <dgm:pt modelId="{16965A40-932B-427F-AD5B-56E4E6DD4754}" type="parTrans" cxnId="{E3F5DDDE-CF38-4C80-A63B-2F6F749D4AC8}">
      <dgm:prSet/>
      <dgm:spPr/>
      <dgm:t>
        <a:bodyPr/>
        <a:lstStyle/>
        <a:p>
          <a:pPr algn="ctr"/>
          <a:endParaRPr lang="en-US"/>
        </a:p>
      </dgm:t>
    </dgm:pt>
    <dgm:pt modelId="{AD346B7D-B975-41D7-A4C1-014E791CC5EA}" type="sibTrans" cxnId="{E3F5DDDE-CF38-4C80-A63B-2F6F749D4AC8}">
      <dgm:prSet/>
      <dgm:spPr/>
      <dgm:t>
        <a:bodyPr/>
        <a:lstStyle/>
        <a:p>
          <a:pPr algn="ctr"/>
          <a:endParaRPr lang="en-US"/>
        </a:p>
      </dgm:t>
    </dgm:pt>
    <dgm:pt modelId="{5B2E7DEF-06EC-4DF0-8C8E-4D9E6E006A5F}">
      <dgm:prSet phldrT="[Text]"/>
      <dgm:spPr/>
      <dgm:t>
        <a:bodyPr/>
        <a:lstStyle/>
        <a:p>
          <a:pPr algn="ctr"/>
          <a:r>
            <a:rPr lang="en-US"/>
            <a:t>Consumer Advisory Board</a:t>
          </a:r>
        </a:p>
      </dgm:t>
    </dgm:pt>
    <dgm:pt modelId="{C589E657-0495-48E1-AACE-C9F2527CC896}" type="parTrans" cxnId="{714AE0CF-9D6B-41B3-A260-9861DD0C17E8}">
      <dgm:prSet/>
      <dgm:spPr/>
      <dgm:t>
        <a:bodyPr/>
        <a:lstStyle/>
        <a:p>
          <a:pPr algn="ctr"/>
          <a:endParaRPr lang="en-US"/>
        </a:p>
      </dgm:t>
    </dgm:pt>
    <dgm:pt modelId="{49FF8430-0B7F-42C5-B89B-FA0A3ABA8DAA}" type="sibTrans" cxnId="{714AE0CF-9D6B-41B3-A260-9861DD0C17E8}">
      <dgm:prSet/>
      <dgm:spPr/>
      <dgm:t>
        <a:bodyPr/>
        <a:lstStyle/>
        <a:p>
          <a:pPr algn="ctr"/>
          <a:endParaRPr lang="en-US"/>
        </a:p>
      </dgm:t>
    </dgm:pt>
    <dgm:pt modelId="{C191D367-8A63-4971-8697-031FA7D584D4}">
      <dgm:prSet phldrT="[Text]"/>
      <dgm:spPr/>
      <dgm:t>
        <a:bodyPr/>
        <a:lstStyle/>
        <a:p>
          <a:pPr algn="ctr"/>
          <a:r>
            <a:rPr lang="en-US" u="sng"/>
            <a:t>CPH Program Staff </a:t>
          </a:r>
        </a:p>
        <a:p>
          <a:pPr algn="ctr"/>
          <a:r>
            <a:rPr lang="en-US"/>
            <a:t>Glenn Young, BS RN, Program Director </a:t>
          </a:r>
        </a:p>
        <a:p>
          <a:pPr algn="ctr"/>
          <a:r>
            <a:rPr lang="en-US"/>
            <a:t>Teresa Lowery, MD, Clinical Coordinator </a:t>
          </a:r>
        </a:p>
        <a:p>
          <a:pPr algn="ctr"/>
          <a:r>
            <a:rPr lang="en-US"/>
            <a:t>Kathleen MvElwee, MD, Medical Director </a:t>
          </a:r>
        </a:p>
        <a:p>
          <a:pPr algn="ctr"/>
          <a:r>
            <a:rPr lang="en-US"/>
            <a:t>Cynthia Sheehan, RN, Nurse </a:t>
          </a:r>
        </a:p>
        <a:p>
          <a:pPr algn="ctr"/>
          <a:r>
            <a:rPr lang="en-US"/>
            <a:t>Damai Arencibia, Medical Assistant </a:t>
          </a:r>
        </a:p>
        <a:p>
          <a:pPr algn="ctr"/>
          <a:r>
            <a:rPr lang="en-US"/>
            <a:t>Tammy Musser, Patient Services Representative</a:t>
          </a:r>
        </a:p>
        <a:p>
          <a:pPr algn="ctr"/>
          <a:r>
            <a:rPr lang="en-US"/>
            <a:t>Susan Randolph, MSW, Social Worker </a:t>
          </a:r>
        </a:p>
        <a:p>
          <a:pPr algn="ctr"/>
          <a:r>
            <a:rPr lang="en-US"/>
            <a:t>Lauren Thomas, LDN, Nutritionist </a:t>
          </a:r>
        </a:p>
        <a:p>
          <a:pPr algn="ctr"/>
          <a:r>
            <a:rPr lang="en-US"/>
            <a:t>Heather Eisenhauer-Kenny, LDN, Nutritionist</a:t>
          </a:r>
        </a:p>
      </dgm:t>
    </dgm:pt>
    <dgm:pt modelId="{C158AA46-7502-423B-9CF1-3EC7BAECEA8A}" type="parTrans" cxnId="{5B3D7023-D893-426E-B215-47B190213004}">
      <dgm:prSet/>
      <dgm:spPr/>
      <dgm:t>
        <a:bodyPr/>
        <a:lstStyle/>
        <a:p>
          <a:pPr algn="ctr"/>
          <a:endParaRPr lang="en-US"/>
        </a:p>
      </dgm:t>
    </dgm:pt>
    <dgm:pt modelId="{7D0178C1-0E09-4262-B17E-FB9653579CAE}" type="sibTrans" cxnId="{5B3D7023-D893-426E-B215-47B190213004}">
      <dgm:prSet/>
      <dgm:spPr/>
      <dgm:t>
        <a:bodyPr/>
        <a:lstStyle/>
        <a:p>
          <a:pPr algn="ctr"/>
          <a:endParaRPr lang="en-US"/>
        </a:p>
      </dgm:t>
    </dgm:pt>
    <dgm:pt modelId="{8D0FC0DD-FD27-42E4-8B47-222297EA7BA3}">
      <dgm:prSet phldrT="[Text]"/>
      <dgm:spPr/>
      <dgm:t>
        <a:bodyPr/>
        <a:lstStyle/>
        <a:p>
          <a:pPr algn="ctr"/>
          <a:r>
            <a:rPr lang="en-US" u="sng"/>
            <a:t>HIV Physician Staff</a:t>
          </a:r>
        </a:p>
        <a:p>
          <a:pPr algn="ctr"/>
          <a:r>
            <a:rPr lang="en-US"/>
            <a:t>Kathleen McElwee, MD</a:t>
          </a:r>
        </a:p>
        <a:p>
          <a:pPr algn="ctr"/>
          <a:r>
            <a:rPr lang="en-US"/>
            <a:t> Wendy Babitt, MD </a:t>
          </a:r>
        </a:p>
        <a:p>
          <a:pPr algn="ctr"/>
          <a:r>
            <a:rPr lang="en-US"/>
            <a:t>Ambreen Umer, MD</a:t>
          </a:r>
        </a:p>
        <a:p>
          <a:pPr algn="ctr"/>
          <a:r>
            <a:rPr lang="en-US"/>
            <a:t> Bibek Koirala, MD</a:t>
          </a:r>
        </a:p>
      </dgm:t>
    </dgm:pt>
    <dgm:pt modelId="{2A8917C7-822B-4514-AE7A-044E456FC1B9}" type="parTrans" cxnId="{DBEC6077-6AED-4E36-9E3F-4934895F2122}">
      <dgm:prSet/>
      <dgm:spPr/>
      <dgm:t>
        <a:bodyPr/>
        <a:lstStyle/>
        <a:p>
          <a:pPr algn="ctr"/>
          <a:endParaRPr lang="en-US"/>
        </a:p>
      </dgm:t>
    </dgm:pt>
    <dgm:pt modelId="{0A83B623-3CF7-45FA-85B9-D7B222FBC312}" type="sibTrans" cxnId="{DBEC6077-6AED-4E36-9E3F-4934895F2122}">
      <dgm:prSet/>
      <dgm:spPr/>
      <dgm:t>
        <a:bodyPr/>
        <a:lstStyle/>
        <a:p>
          <a:pPr algn="ctr"/>
          <a:endParaRPr lang="en-US"/>
        </a:p>
      </dgm:t>
    </dgm:pt>
    <dgm:pt modelId="{87C82154-4A51-497E-81DD-9967CF470B3B}">
      <dgm:prSet phldrT="[Text]"/>
      <dgm:spPr/>
      <dgm:t>
        <a:bodyPr/>
        <a:lstStyle/>
        <a:p>
          <a:pPr algn="ctr"/>
          <a:r>
            <a:rPr lang="en-US"/>
            <a:t>QI Project Teams</a:t>
          </a:r>
        </a:p>
      </dgm:t>
    </dgm:pt>
    <dgm:pt modelId="{934E5385-3CF3-412F-AA8B-C86ABD9B5A9D}" type="parTrans" cxnId="{FF8E450B-CE9D-4222-98E3-1E44AFAA09A3}">
      <dgm:prSet/>
      <dgm:spPr/>
      <dgm:t>
        <a:bodyPr/>
        <a:lstStyle/>
        <a:p>
          <a:pPr algn="ctr"/>
          <a:endParaRPr lang="en-US"/>
        </a:p>
      </dgm:t>
    </dgm:pt>
    <dgm:pt modelId="{B2A3EB9C-45BC-4EFB-93E4-631AB2DC1284}" type="sibTrans" cxnId="{FF8E450B-CE9D-4222-98E3-1E44AFAA09A3}">
      <dgm:prSet/>
      <dgm:spPr/>
      <dgm:t>
        <a:bodyPr/>
        <a:lstStyle/>
        <a:p>
          <a:pPr algn="ctr"/>
          <a:endParaRPr lang="en-US"/>
        </a:p>
      </dgm:t>
    </dgm:pt>
    <dgm:pt modelId="{020F1D12-EBA1-41A4-A5B7-2DF482D74556}" type="pres">
      <dgm:prSet presAssocID="{7315CE64-B1ED-4153-83F0-DDF0215B9CFB}" presName="hierChild1" presStyleCnt="0">
        <dgm:presLayoutVars>
          <dgm:orgChart val="1"/>
          <dgm:chPref val="1"/>
          <dgm:dir/>
          <dgm:animOne val="branch"/>
          <dgm:animLvl val="lvl"/>
          <dgm:resizeHandles/>
        </dgm:presLayoutVars>
      </dgm:prSet>
      <dgm:spPr/>
      <dgm:t>
        <a:bodyPr/>
        <a:lstStyle/>
        <a:p>
          <a:endParaRPr lang="en-US"/>
        </a:p>
      </dgm:t>
    </dgm:pt>
    <dgm:pt modelId="{62F49860-6C01-40C0-A865-EDA49B15D180}" type="pres">
      <dgm:prSet presAssocID="{BD95A172-8435-470F-B791-32C1233CC4D8}" presName="hierRoot1" presStyleCnt="0">
        <dgm:presLayoutVars>
          <dgm:hierBranch val="init"/>
        </dgm:presLayoutVars>
      </dgm:prSet>
      <dgm:spPr/>
    </dgm:pt>
    <dgm:pt modelId="{95B22125-BF69-4DF2-8DC8-949AC4187616}" type="pres">
      <dgm:prSet presAssocID="{BD95A172-8435-470F-B791-32C1233CC4D8}" presName="rootComposite1" presStyleCnt="0"/>
      <dgm:spPr/>
    </dgm:pt>
    <dgm:pt modelId="{1A794578-7ACC-41D3-A619-F5A87EBFFFA2}" type="pres">
      <dgm:prSet presAssocID="{BD95A172-8435-470F-B791-32C1233CC4D8}" presName="rootText1" presStyleLbl="node0" presStyleIdx="0" presStyleCnt="1">
        <dgm:presLayoutVars>
          <dgm:chPref val="3"/>
        </dgm:presLayoutVars>
      </dgm:prSet>
      <dgm:spPr/>
      <dgm:t>
        <a:bodyPr/>
        <a:lstStyle/>
        <a:p>
          <a:endParaRPr lang="en-US"/>
        </a:p>
      </dgm:t>
    </dgm:pt>
    <dgm:pt modelId="{164B7214-9FFF-48AD-B5BE-E7F7CC62033B}" type="pres">
      <dgm:prSet presAssocID="{BD95A172-8435-470F-B791-32C1233CC4D8}" presName="rootConnector1" presStyleLbl="node1" presStyleIdx="0" presStyleCnt="0"/>
      <dgm:spPr/>
      <dgm:t>
        <a:bodyPr/>
        <a:lstStyle/>
        <a:p>
          <a:endParaRPr lang="en-US"/>
        </a:p>
      </dgm:t>
    </dgm:pt>
    <dgm:pt modelId="{09ED9457-D650-49F4-8C53-E4D26F324861}" type="pres">
      <dgm:prSet presAssocID="{BD95A172-8435-470F-B791-32C1233CC4D8}" presName="hierChild2" presStyleCnt="0"/>
      <dgm:spPr/>
    </dgm:pt>
    <dgm:pt modelId="{C2CB1E56-C06D-4306-8E2A-9BE8FC580CE6}" type="pres">
      <dgm:prSet presAssocID="{1C3E293B-32FE-48E9-AEB2-D291D9DC57B2}" presName="Name37" presStyleLbl="parChTrans1D2" presStyleIdx="0" presStyleCnt="1"/>
      <dgm:spPr/>
      <dgm:t>
        <a:bodyPr/>
        <a:lstStyle/>
        <a:p>
          <a:endParaRPr lang="en-US"/>
        </a:p>
      </dgm:t>
    </dgm:pt>
    <dgm:pt modelId="{0A4CCBFD-4050-4655-AE26-9A09FE7868BD}" type="pres">
      <dgm:prSet presAssocID="{9E0A696A-B638-4550-B553-D0695BFF62C7}" presName="hierRoot2" presStyleCnt="0">
        <dgm:presLayoutVars>
          <dgm:hierBranch/>
        </dgm:presLayoutVars>
      </dgm:prSet>
      <dgm:spPr/>
    </dgm:pt>
    <dgm:pt modelId="{136C6066-08C3-4AF8-ABE0-04C1085BA04A}" type="pres">
      <dgm:prSet presAssocID="{9E0A696A-B638-4550-B553-D0695BFF62C7}" presName="rootComposite" presStyleCnt="0"/>
      <dgm:spPr/>
    </dgm:pt>
    <dgm:pt modelId="{A87C42CD-7392-4AC9-9051-7FA9A7FCB8A9}" type="pres">
      <dgm:prSet presAssocID="{9E0A696A-B638-4550-B553-D0695BFF62C7}" presName="rootText" presStyleLbl="node2" presStyleIdx="0" presStyleCnt="1">
        <dgm:presLayoutVars>
          <dgm:chPref val="3"/>
        </dgm:presLayoutVars>
      </dgm:prSet>
      <dgm:spPr/>
      <dgm:t>
        <a:bodyPr/>
        <a:lstStyle/>
        <a:p>
          <a:endParaRPr lang="en-US"/>
        </a:p>
      </dgm:t>
    </dgm:pt>
    <dgm:pt modelId="{86351030-2C38-49F1-B52E-06D67BE255D6}" type="pres">
      <dgm:prSet presAssocID="{9E0A696A-B638-4550-B553-D0695BFF62C7}" presName="rootConnector" presStyleLbl="node2" presStyleIdx="0" presStyleCnt="1"/>
      <dgm:spPr/>
      <dgm:t>
        <a:bodyPr/>
        <a:lstStyle/>
        <a:p>
          <a:endParaRPr lang="en-US"/>
        </a:p>
      </dgm:t>
    </dgm:pt>
    <dgm:pt modelId="{6BB3C98C-9581-471B-BBA8-F01F0EED03EA}" type="pres">
      <dgm:prSet presAssocID="{9E0A696A-B638-4550-B553-D0695BFF62C7}" presName="hierChild4" presStyleCnt="0"/>
      <dgm:spPr/>
    </dgm:pt>
    <dgm:pt modelId="{79F141FE-9590-498E-99DB-8B8D7EA80E36}" type="pres">
      <dgm:prSet presAssocID="{46E3D49F-3FD9-4EC0-82EC-133B6BF6E9A0}" presName="Name35" presStyleLbl="parChTrans1D3" presStyleIdx="0" presStyleCnt="3"/>
      <dgm:spPr/>
      <dgm:t>
        <a:bodyPr/>
        <a:lstStyle/>
        <a:p>
          <a:endParaRPr lang="en-US"/>
        </a:p>
      </dgm:t>
    </dgm:pt>
    <dgm:pt modelId="{D7C6A7C6-26C7-443E-BE9A-B5336F42B717}" type="pres">
      <dgm:prSet presAssocID="{1B39B946-6484-464D-9F92-70F7F28FB2CA}" presName="hierRoot2" presStyleCnt="0">
        <dgm:presLayoutVars>
          <dgm:hierBranch/>
        </dgm:presLayoutVars>
      </dgm:prSet>
      <dgm:spPr/>
    </dgm:pt>
    <dgm:pt modelId="{411B067D-57F0-4E31-A0CC-CCE901C5E4E7}" type="pres">
      <dgm:prSet presAssocID="{1B39B946-6484-464D-9F92-70F7F28FB2CA}" presName="rootComposite" presStyleCnt="0"/>
      <dgm:spPr/>
    </dgm:pt>
    <dgm:pt modelId="{E1A67A4E-896C-412F-BA44-ED4D527DB781}" type="pres">
      <dgm:prSet presAssocID="{1B39B946-6484-464D-9F92-70F7F28FB2CA}" presName="rootText" presStyleLbl="node3" presStyleIdx="0" presStyleCnt="3">
        <dgm:presLayoutVars>
          <dgm:chPref val="3"/>
        </dgm:presLayoutVars>
      </dgm:prSet>
      <dgm:spPr/>
      <dgm:t>
        <a:bodyPr/>
        <a:lstStyle/>
        <a:p>
          <a:endParaRPr lang="en-US"/>
        </a:p>
      </dgm:t>
    </dgm:pt>
    <dgm:pt modelId="{509DFCBB-6E04-4E5F-9357-8D175BF9F4B3}" type="pres">
      <dgm:prSet presAssocID="{1B39B946-6484-464D-9F92-70F7F28FB2CA}" presName="rootConnector" presStyleLbl="node3" presStyleIdx="0" presStyleCnt="3"/>
      <dgm:spPr/>
      <dgm:t>
        <a:bodyPr/>
        <a:lstStyle/>
        <a:p>
          <a:endParaRPr lang="en-US"/>
        </a:p>
      </dgm:t>
    </dgm:pt>
    <dgm:pt modelId="{E89A7798-C3F0-4CD4-853C-0B6F77E4671A}" type="pres">
      <dgm:prSet presAssocID="{1B39B946-6484-464D-9F92-70F7F28FB2CA}" presName="hierChild4" presStyleCnt="0"/>
      <dgm:spPr/>
    </dgm:pt>
    <dgm:pt modelId="{98336444-90BC-4EDE-9D02-31EF23A7B330}" type="pres">
      <dgm:prSet presAssocID="{1B39B946-6484-464D-9F92-70F7F28FB2CA}" presName="hierChild5" presStyleCnt="0"/>
      <dgm:spPr/>
    </dgm:pt>
    <dgm:pt modelId="{C8A82D92-CDA4-4681-94B2-E6CA62B4166F}" type="pres">
      <dgm:prSet presAssocID="{9A630419-F45B-4087-BA9C-BFEF58A3B363}" presName="Name35" presStyleLbl="parChTrans1D3" presStyleIdx="1" presStyleCnt="3"/>
      <dgm:spPr/>
      <dgm:t>
        <a:bodyPr/>
        <a:lstStyle/>
        <a:p>
          <a:endParaRPr lang="en-US"/>
        </a:p>
      </dgm:t>
    </dgm:pt>
    <dgm:pt modelId="{F30284F3-A04D-43E9-B37A-A46606E99E33}" type="pres">
      <dgm:prSet presAssocID="{578B2D99-D14C-4959-9809-ACAB39A647D8}" presName="hierRoot2" presStyleCnt="0">
        <dgm:presLayoutVars>
          <dgm:hierBranch/>
        </dgm:presLayoutVars>
      </dgm:prSet>
      <dgm:spPr/>
    </dgm:pt>
    <dgm:pt modelId="{612E966C-D3F8-4466-BB8D-EC7017F6FEB1}" type="pres">
      <dgm:prSet presAssocID="{578B2D99-D14C-4959-9809-ACAB39A647D8}" presName="rootComposite" presStyleCnt="0"/>
      <dgm:spPr/>
    </dgm:pt>
    <dgm:pt modelId="{4FD16CD2-72E3-4440-8FB4-F9EFD120DD81}" type="pres">
      <dgm:prSet presAssocID="{578B2D99-D14C-4959-9809-ACAB39A647D8}" presName="rootText" presStyleLbl="node3" presStyleIdx="1" presStyleCnt="3">
        <dgm:presLayoutVars>
          <dgm:chPref val="3"/>
        </dgm:presLayoutVars>
      </dgm:prSet>
      <dgm:spPr/>
      <dgm:t>
        <a:bodyPr/>
        <a:lstStyle/>
        <a:p>
          <a:endParaRPr lang="en-US"/>
        </a:p>
      </dgm:t>
    </dgm:pt>
    <dgm:pt modelId="{B0A7CA3C-03CF-4FA9-8607-D3730AE74E2B}" type="pres">
      <dgm:prSet presAssocID="{578B2D99-D14C-4959-9809-ACAB39A647D8}" presName="rootConnector" presStyleLbl="node3" presStyleIdx="1" presStyleCnt="3"/>
      <dgm:spPr/>
      <dgm:t>
        <a:bodyPr/>
        <a:lstStyle/>
        <a:p>
          <a:endParaRPr lang="en-US"/>
        </a:p>
      </dgm:t>
    </dgm:pt>
    <dgm:pt modelId="{D447749B-4067-4722-A1A3-7E5E4E3878E7}" type="pres">
      <dgm:prSet presAssocID="{578B2D99-D14C-4959-9809-ACAB39A647D8}" presName="hierChild4" presStyleCnt="0"/>
      <dgm:spPr/>
    </dgm:pt>
    <dgm:pt modelId="{4905D2F4-4F08-4101-8F9E-0BEAECCAE11D}" type="pres">
      <dgm:prSet presAssocID="{3E733A2E-58C4-4A8E-B944-2FCE60114F9D}" presName="Name35" presStyleLbl="parChTrans1D4" presStyleIdx="0" presStyleCnt="9"/>
      <dgm:spPr/>
      <dgm:t>
        <a:bodyPr/>
        <a:lstStyle/>
        <a:p>
          <a:endParaRPr lang="en-US"/>
        </a:p>
      </dgm:t>
    </dgm:pt>
    <dgm:pt modelId="{131C83E7-A66F-42D1-883C-A0C90B3956A7}" type="pres">
      <dgm:prSet presAssocID="{D71E144A-B89E-424F-8374-8DA6F9FDB68A}" presName="hierRoot2" presStyleCnt="0">
        <dgm:presLayoutVars>
          <dgm:hierBranch val="init"/>
        </dgm:presLayoutVars>
      </dgm:prSet>
      <dgm:spPr/>
    </dgm:pt>
    <dgm:pt modelId="{D6EA8EAC-14A9-4010-8B8F-E47F220081CB}" type="pres">
      <dgm:prSet presAssocID="{D71E144A-B89E-424F-8374-8DA6F9FDB68A}" presName="rootComposite" presStyleCnt="0"/>
      <dgm:spPr/>
    </dgm:pt>
    <dgm:pt modelId="{187FCD34-FF89-4F4C-90DF-7B0E6B11434F}" type="pres">
      <dgm:prSet presAssocID="{D71E144A-B89E-424F-8374-8DA6F9FDB68A}" presName="rootText" presStyleLbl="node4" presStyleIdx="0" presStyleCnt="9">
        <dgm:presLayoutVars>
          <dgm:chPref val="3"/>
        </dgm:presLayoutVars>
      </dgm:prSet>
      <dgm:spPr/>
      <dgm:t>
        <a:bodyPr/>
        <a:lstStyle/>
        <a:p>
          <a:endParaRPr lang="en-US"/>
        </a:p>
      </dgm:t>
    </dgm:pt>
    <dgm:pt modelId="{467C626B-034C-403A-A01D-A048A8AB77E2}" type="pres">
      <dgm:prSet presAssocID="{D71E144A-B89E-424F-8374-8DA6F9FDB68A}" presName="rootConnector" presStyleLbl="node4" presStyleIdx="0" presStyleCnt="9"/>
      <dgm:spPr/>
      <dgm:t>
        <a:bodyPr/>
        <a:lstStyle/>
        <a:p>
          <a:endParaRPr lang="en-US"/>
        </a:p>
      </dgm:t>
    </dgm:pt>
    <dgm:pt modelId="{A58E51A7-48F4-4D01-8A08-EC29860E0282}" type="pres">
      <dgm:prSet presAssocID="{D71E144A-B89E-424F-8374-8DA6F9FDB68A}" presName="hierChild4" presStyleCnt="0"/>
      <dgm:spPr/>
    </dgm:pt>
    <dgm:pt modelId="{723BC2A9-01B4-4F8A-A300-F59C058FCD61}" type="pres">
      <dgm:prSet presAssocID="{D71E144A-B89E-424F-8374-8DA6F9FDB68A}" presName="hierChild5" presStyleCnt="0"/>
      <dgm:spPr/>
    </dgm:pt>
    <dgm:pt modelId="{9FF9C721-A687-4C10-A9DD-4325A2870642}" type="pres">
      <dgm:prSet presAssocID="{03DF73B4-C15F-4A47-AD95-089AE8C5BCA1}" presName="Name35" presStyleLbl="parChTrans1D4" presStyleIdx="1" presStyleCnt="9"/>
      <dgm:spPr/>
      <dgm:t>
        <a:bodyPr/>
        <a:lstStyle/>
        <a:p>
          <a:endParaRPr lang="en-US"/>
        </a:p>
      </dgm:t>
    </dgm:pt>
    <dgm:pt modelId="{BC95497D-3745-4D13-9A88-699AE9E29E4B}" type="pres">
      <dgm:prSet presAssocID="{0202A992-7D45-4BC5-8AD5-EF443687ECB4}" presName="hierRoot2" presStyleCnt="0">
        <dgm:presLayoutVars>
          <dgm:hierBranch val="init"/>
        </dgm:presLayoutVars>
      </dgm:prSet>
      <dgm:spPr/>
    </dgm:pt>
    <dgm:pt modelId="{1D0DC38F-8ADA-424D-9398-CEF2EBF74145}" type="pres">
      <dgm:prSet presAssocID="{0202A992-7D45-4BC5-8AD5-EF443687ECB4}" presName="rootComposite" presStyleCnt="0"/>
      <dgm:spPr/>
    </dgm:pt>
    <dgm:pt modelId="{88F03B51-0362-4EEC-BA7F-DDB0B7386B12}" type="pres">
      <dgm:prSet presAssocID="{0202A992-7D45-4BC5-8AD5-EF443687ECB4}" presName="rootText" presStyleLbl="node4" presStyleIdx="1" presStyleCnt="9">
        <dgm:presLayoutVars>
          <dgm:chPref val="3"/>
        </dgm:presLayoutVars>
      </dgm:prSet>
      <dgm:spPr/>
      <dgm:t>
        <a:bodyPr/>
        <a:lstStyle/>
        <a:p>
          <a:endParaRPr lang="en-US"/>
        </a:p>
      </dgm:t>
    </dgm:pt>
    <dgm:pt modelId="{65511236-FBB2-4114-8897-D92E403357A6}" type="pres">
      <dgm:prSet presAssocID="{0202A992-7D45-4BC5-8AD5-EF443687ECB4}" presName="rootConnector" presStyleLbl="node4" presStyleIdx="1" presStyleCnt="9"/>
      <dgm:spPr/>
      <dgm:t>
        <a:bodyPr/>
        <a:lstStyle/>
        <a:p>
          <a:endParaRPr lang="en-US"/>
        </a:p>
      </dgm:t>
    </dgm:pt>
    <dgm:pt modelId="{8004C3B5-300F-48E0-BFA7-80B0EEE31EA0}" type="pres">
      <dgm:prSet presAssocID="{0202A992-7D45-4BC5-8AD5-EF443687ECB4}" presName="hierChild4" presStyleCnt="0"/>
      <dgm:spPr/>
    </dgm:pt>
    <dgm:pt modelId="{58942428-D5BB-4C96-8259-C9867F5B9363}" type="pres">
      <dgm:prSet presAssocID="{0202A992-7D45-4BC5-8AD5-EF443687ECB4}" presName="hierChild5" presStyleCnt="0"/>
      <dgm:spPr/>
    </dgm:pt>
    <dgm:pt modelId="{4BCCE69E-6686-4B3D-ADE4-497FB38F13E1}" type="pres">
      <dgm:prSet presAssocID="{7B6CCF30-9BCE-48CD-81B4-BAB2F759A7BF}" presName="Name35" presStyleLbl="parChTrans1D4" presStyleIdx="2" presStyleCnt="9"/>
      <dgm:spPr/>
      <dgm:t>
        <a:bodyPr/>
        <a:lstStyle/>
        <a:p>
          <a:endParaRPr lang="en-US"/>
        </a:p>
      </dgm:t>
    </dgm:pt>
    <dgm:pt modelId="{8A5108E9-337D-4CE2-A687-9B7BBC592D9A}" type="pres">
      <dgm:prSet presAssocID="{2AA5F2E7-BB1B-4FD2-AE3C-341CCBABFC55}" presName="hierRoot2" presStyleCnt="0">
        <dgm:presLayoutVars>
          <dgm:hierBranch val="init"/>
        </dgm:presLayoutVars>
      </dgm:prSet>
      <dgm:spPr/>
    </dgm:pt>
    <dgm:pt modelId="{A544EB09-E296-44DD-8C27-88BEDF58D799}" type="pres">
      <dgm:prSet presAssocID="{2AA5F2E7-BB1B-4FD2-AE3C-341CCBABFC55}" presName="rootComposite" presStyleCnt="0"/>
      <dgm:spPr/>
    </dgm:pt>
    <dgm:pt modelId="{6BAA6F86-7B8B-429B-A42C-BC841BF0C700}" type="pres">
      <dgm:prSet presAssocID="{2AA5F2E7-BB1B-4FD2-AE3C-341CCBABFC55}" presName="rootText" presStyleLbl="node4" presStyleIdx="2" presStyleCnt="9" custScaleX="194872" custScaleY="194872">
        <dgm:presLayoutVars>
          <dgm:chPref val="3"/>
        </dgm:presLayoutVars>
      </dgm:prSet>
      <dgm:spPr/>
      <dgm:t>
        <a:bodyPr/>
        <a:lstStyle/>
        <a:p>
          <a:endParaRPr lang="en-US"/>
        </a:p>
      </dgm:t>
    </dgm:pt>
    <dgm:pt modelId="{B7B9F1AE-D23F-4791-BAF0-EF68A010178B}" type="pres">
      <dgm:prSet presAssocID="{2AA5F2E7-BB1B-4FD2-AE3C-341CCBABFC55}" presName="rootConnector" presStyleLbl="node4" presStyleIdx="2" presStyleCnt="9"/>
      <dgm:spPr/>
      <dgm:t>
        <a:bodyPr/>
        <a:lstStyle/>
        <a:p>
          <a:endParaRPr lang="en-US"/>
        </a:p>
      </dgm:t>
    </dgm:pt>
    <dgm:pt modelId="{8DCFABB2-F99B-47FB-8279-3073BADB9263}" type="pres">
      <dgm:prSet presAssocID="{2AA5F2E7-BB1B-4FD2-AE3C-341CCBABFC55}" presName="hierChild4" presStyleCnt="0"/>
      <dgm:spPr/>
    </dgm:pt>
    <dgm:pt modelId="{F022C8FE-DFF6-4F14-BFE7-CF888EDA0449}" type="pres">
      <dgm:prSet presAssocID="{C589E657-0495-48E1-AACE-C9F2527CC896}" presName="Name37" presStyleLbl="parChTrans1D4" presStyleIdx="3" presStyleCnt="9"/>
      <dgm:spPr/>
      <dgm:t>
        <a:bodyPr/>
        <a:lstStyle/>
        <a:p>
          <a:endParaRPr lang="en-US"/>
        </a:p>
      </dgm:t>
    </dgm:pt>
    <dgm:pt modelId="{C1A1A5B1-3921-4D57-8330-CAF2FE173B00}" type="pres">
      <dgm:prSet presAssocID="{5B2E7DEF-06EC-4DF0-8C8E-4D9E6E006A5F}" presName="hierRoot2" presStyleCnt="0">
        <dgm:presLayoutVars>
          <dgm:hierBranch/>
        </dgm:presLayoutVars>
      </dgm:prSet>
      <dgm:spPr/>
    </dgm:pt>
    <dgm:pt modelId="{1F8A8C68-9064-4AB9-9782-9EF2BD81506D}" type="pres">
      <dgm:prSet presAssocID="{5B2E7DEF-06EC-4DF0-8C8E-4D9E6E006A5F}" presName="rootComposite" presStyleCnt="0"/>
      <dgm:spPr/>
    </dgm:pt>
    <dgm:pt modelId="{9D7CE6FC-6646-4AAC-974C-4ED7D76940B5}" type="pres">
      <dgm:prSet presAssocID="{5B2E7DEF-06EC-4DF0-8C8E-4D9E6E006A5F}" presName="rootText" presStyleLbl="node4" presStyleIdx="3" presStyleCnt="9">
        <dgm:presLayoutVars>
          <dgm:chPref val="3"/>
        </dgm:presLayoutVars>
      </dgm:prSet>
      <dgm:spPr/>
      <dgm:t>
        <a:bodyPr/>
        <a:lstStyle/>
        <a:p>
          <a:endParaRPr lang="en-US"/>
        </a:p>
      </dgm:t>
    </dgm:pt>
    <dgm:pt modelId="{FB31401F-A669-45EE-9CAF-6544CF9FC38A}" type="pres">
      <dgm:prSet presAssocID="{5B2E7DEF-06EC-4DF0-8C8E-4D9E6E006A5F}" presName="rootConnector" presStyleLbl="node4" presStyleIdx="3" presStyleCnt="9"/>
      <dgm:spPr/>
      <dgm:t>
        <a:bodyPr/>
        <a:lstStyle/>
        <a:p>
          <a:endParaRPr lang="en-US"/>
        </a:p>
      </dgm:t>
    </dgm:pt>
    <dgm:pt modelId="{00573FA3-00AE-4AA5-91C3-A851C0807BDD}" type="pres">
      <dgm:prSet presAssocID="{5B2E7DEF-06EC-4DF0-8C8E-4D9E6E006A5F}" presName="hierChild4" presStyleCnt="0"/>
      <dgm:spPr/>
    </dgm:pt>
    <dgm:pt modelId="{DA198D2F-3F18-4CC9-BA3A-98F4B3B2BEBB}" type="pres">
      <dgm:prSet presAssocID="{5B2E7DEF-06EC-4DF0-8C8E-4D9E6E006A5F}" presName="hierChild5" presStyleCnt="0"/>
      <dgm:spPr/>
    </dgm:pt>
    <dgm:pt modelId="{F338EBF3-5AA7-4B2A-B117-B3371534C8A0}" type="pres">
      <dgm:prSet presAssocID="{C158AA46-7502-423B-9CF1-3EC7BAECEA8A}" presName="Name37" presStyleLbl="parChTrans1D4" presStyleIdx="4" presStyleCnt="9"/>
      <dgm:spPr/>
      <dgm:t>
        <a:bodyPr/>
        <a:lstStyle/>
        <a:p>
          <a:endParaRPr lang="en-US"/>
        </a:p>
      </dgm:t>
    </dgm:pt>
    <dgm:pt modelId="{98CBE464-81F6-4BE8-A434-47348EA867F8}" type="pres">
      <dgm:prSet presAssocID="{C191D367-8A63-4971-8697-031FA7D584D4}" presName="hierRoot2" presStyleCnt="0">
        <dgm:presLayoutVars>
          <dgm:hierBranch/>
        </dgm:presLayoutVars>
      </dgm:prSet>
      <dgm:spPr/>
    </dgm:pt>
    <dgm:pt modelId="{B9381207-B3DD-4DC3-92FD-86C0ABBE8BD9}" type="pres">
      <dgm:prSet presAssocID="{C191D367-8A63-4971-8697-031FA7D584D4}" presName="rootComposite" presStyleCnt="0"/>
      <dgm:spPr/>
    </dgm:pt>
    <dgm:pt modelId="{57DD70F4-0262-4432-90DE-8EE655117EEA}" type="pres">
      <dgm:prSet presAssocID="{C191D367-8A63-4971-8697-031FA7D584D4}" presName="rootText" presStyleLbl="node4" presStyleIdx="4" presStyleCnt="9" custScaleX="379749" custScaleY="379749" custLinFactNeighborX="1039" custLinFactNeighborY="-2078">
        <dgm:presLayoutVars>
          <dgm:chPref val="3"/>
        </dgm:presLayoutVars>
      </dgm:prSet>
      <dgm:spPr/>
      <dgm:t>
        <a:bodyPr/>
        <a:lstStyle/>
        <a:p>
          <a:endParaRPr lang="en-US"/>
        </a:p>
      </dgm:t>
    </dgm:pt>
    <dgm:pt modelId="{D19B5BFB-C391-4CC4-80B2-BA9DB6BA4D54}" type="pres">
      <dgm:prSet presAssocID="{C191D367-8A63-4971-8697-031FA7D584D4}" presName="rootConnector" presStyleLbl="node4" presStyleIdx="4" presStyleCnt="9"/>
      <dgm:spPr/>
      <dgm:t>
        <a:bodyPr/>
        <a:lstStyle/>
        <a:p>
          <a:endParaRPr lang="en-US"/>
        </a:p>
      </dgm:t>
    </dgm:pt>
    <dgm:pt modelId="{E367E184-F139-488F-9F75-A91C13537622}" type="pres">
      <dgm:prSet presAssocID="{C191D367-8A63-4971-8697-031FA7D584D4}" presName="hierChild4" presStyleCnt="0"/>
      <dgm:spPr/>
    </dgm:pt>
    <dgm:pt modelId="{8BB0E13F-6EA1-482F-9615-037D411AA0BA}" type="pres">
      <dgm:prSet presAssocID="{934E5385-3CF3-412F-AA8B-C86ABD9B5A9D}" presName="Name35" presStyleLbl="parChTrans1D4" presStyleIdx="5" presStyleCnt="9"/>
      <dgm:spPr/>
      <dgm:t>
        <a:bodyPr/>
        <a:lstStyle/>
        <a:p>
          <a:endParaRPr lang="en-US"/>
        </a:p>
      </dgm:t>
    </dgm:pt>
    <dgm:pt modelId="{E0425CE9-F9A9-4314-8601-2A19FE23B8E2}" type="pres">
      <dgm:prSet presAssocID="{87C82154-4A51-497E-81DD-9967CF470B3B}" presName="hierRoot2" presStyleCnt="0">
        <dgm:presLayoutVars>
          <dgm:hierBranch/>
        </dgm:presLayoutVars>
      </dgm:prSet>
      <dgm:spPr/>
    </dgm:pt>
    <dgm:pt modelId="{3E6D10AC-D0CC-401D-AC10-3F216CE57E96}" type="pres">
      <dgm:prSet presAssocID="{87C82154-4A51-497E-81DD-9967CF470B3B}" presName="rootComposite" presStyleCnt="0"/>
      <dgm:spPr/>
    </dgm:pt>
    <dgm:pt modelId="{8C39AE62-4F5B-45E9-8BF9-F26E4D9131C2}" type="pres">
      <dgm:prSet presAssocID="{87C82154-4A51-497E-81DD-9967CF470B3B}" presName="rootText" presStyleLbl="node4" presStyleIdx="5" presStyleCnt="9">
        <dgm:presLayoutVars>
          <dgm:chPref val="3"/>
        </dgm:presLayoutVars>
      </dgm:prSet>
      <dgm:spPr/>
      <dgm:t>
        <a:bodyPr/>
        <a:lstStyle/>
        <a:p>
          <a:endParaRPr lang="en-US"/>
        </a:p>
      </dgm:t>
    </dgm:pt>
    <dgm:pt modelId="{5556ED71-0119-4BD4-8541-436B2DD8FF09}" type="pres">
      <dgm:prSet presAssocID="{87C82154-4A51-497E-81DD-9967CF470B3B}" presName="rootConnector" presStyleLbl="node4" presStyleIdx="5" presStyleCnt="9"/>
      <dgm:spPr/>
      <dgm:t>
        <a:bodyPr/>
        <a:lstStyle/>
        <a:p>
          <a:endParaRPr lang="en-US"/>
        </a:p>
      </dgm:t>
    </dgm:pt>
    <dgm:pt modelId="{BD4B8359-0120-4AE0-A734-718EB270402E}" type="pres">
      <dgm:prSet presAssocID="{87C82154-4A51-497E-81DD-9967CF470B3B}" presName="hierChild4" presStyleCnt="0"/>
      <dgm:spPr/>
    </dgm:pt>
    <dgm:pt modelId="{6720BEEA-0864-44CD-8CB5-EAC5E81F036A}" type="pres">
      <dgm:prSet presAssocID="{87C82154-4A51-497E-81DD-9967CF470B3B}" presName="hierChild5" presStyleCnt="0"/>
      <dgm:spPr/>
    </dgm:pt>
    <dgm:pt modelId="{268E4DBE-9BAA-4AB5-B177-942CD7717BA5}" type="pres">
      <dgm:prSet presAssocID="{C191D367-8A63-4971-8697-031FA7D584D4}" presName="hierChild5" presStyleCnt="0"/>
      <dgm:spPr/>
    </dgm:pt>
    <dgm:pt modelId="{A21A3AA8-88D3-44C5-B1DC-43280E72579A}" type="pres">
      <dgm:prSet presAssocID="{2A8917C7-822B-4514-AE7A-044E456FC1B9}" presName="Name37" presStyleLbl="parChTrans1D4" presStyleIdx="6" presStyleCnt="9"/>
      <dgm:spPr/>
      <dgm:t>
        <a:bodyPr/>
        <a:lstStyle/>
        <a:p>
          <a:endParaRPr lang="en-US"/>
        </a:p>
      </dgm:t>
    </dgm:pt>
    <dgm:pt modelId="{813A4256-4239-4468-908C-29A552D2E821}" type="pres">
      <dgm:prSet presAssocID="{8D0FC0DD-FD27-42E4-8B47-222297EA7BA3}" presName="hierRoot2" presStyleCnt="0">
        <dgm:presLayoutVars>
          <dgm:hierBranch/>
        </dgm:presLayoutVars>
      </dgm:prSet>
      <dgm:spPr/>
    </dgm:pt>
    <dgm:pt modelId="{EFE629B9-1C58-49AE-8E5D-5920400A6816}" type="pres">
      <dgm:prSet presAssocID="{8D0FC0DD-FD27-42E4-8B47-222297EA7BA3}" presName="rootComposite" presStyleCnt="0"/>
      <dgm:spPr/>
    </dgm:pt>
    <dgm:pt modelId="{1032674D-A1DA-4DC5-94BA-7BEC30A38542}" type="pres">
      <dgm:prSet presAssocID="{8D0FC0DD-FD27-42E4-8B47-222297EA7BA3}" presName="rootText" presStyleLbl="node4" presStyleIdx="6" presStyleCnt="9" custScaleX="214359" custScaleY="214359">
        <dgm:presLayoutVars>
          <dgm:chPref val="3"/>
        </dgm:presLayoutVars>
      </dgm:prSet>
      <dgm:spPr/>
      <dgm:t>
        <a:bodyPr/>
        <a:lstStyle/>
        <a:p>
          <a:endParaRPr lang="en-US"/>
        </a:p>
      </dgm:t>
    </dgm:pt>
    <dgm:pt modelId="{8B126E5A-D80D-429A-8D6A-079B94B2EC1E}" type="pres">
      <dgm:prSet presAssocID="{8D0FC0DD-FD27-42E4-8B47-222297EA7BA3}" presName="rootConnector" presStyleLbl="node4" presStyleIdx="6" presStyleCnt="9"/>
      <dgm:spPr/>
      <dgm:t>
        <a:bodyPr/>
        <a:lstStyle/>
        <a:p>
          <a:endParaRPr lang="en-US"/>
        </a:p>
      </dgm:t>
    </dgm:pt>
    <dgm:pt modelId="{3BBEEBDC-4815-44B9-BADD-26810BFC8FAB}" type="pres">
      <dgm:prSet presAssocID="{8D0FC0DD-FD27-42E4-8B47-222297EA7BA3}" presName="hierChild4" presStyleCnt="0"/>
      <dgm:spPr/>
    </dgm:pt>
    <dgm:pt modelId="{3A71FF50-C2DE-47C3-822F-0B0D1B050537}" type="pres">
      <dgm:prSet presAssocID="{8D0FC0DD-FD27-42E4-8B47-222297EA7BA3}" presName="hierChild5" presStyleCnt="0"/>
      <dgm:spPr/>
    </dgm:pt>
    <dgm:pt modelId="{0D22B66D-AA24-4EAE-887C-130070B06DBB}" type="pres">
      <dgm:prSet presAssocID="{2AA5F2E7-BB1B-4FD2-AE3C-341CCBABFC55}" presName="hierChild5" presStyleCnt="0"/>
      <dgm:spPr/>
    </dgm:pt>
    <dgm:pt modelId="{AD34D03D-1AEE-4C6E-A87F-4585CB3610A6}" type="pres">
      <dgm:prSet presAssocID="{66DEBC14-18E6-4C31-96D6-FC897988FD06}" presName="Name35" presStyleLbl="parChTrans1D4" presStyleIdx="7" presStyleCnt="9"/>
      <dgm:spPr/>
      <dgm:t>
        <a:bodyPr/>
        <a:lstStyle/>
        <a:p>
          <a:endParaRPr lang="en-US"/>
        </a:p>
      </dgm:t>
    </dgm:pt>
    <dgm:pt modelId="{F973386B-2AAE-4269-8AEB-27D6A4CE3E6C}" type="pres">
      <dgm:prSet presAssocID="{4738475C-E4F5-47BC-B708-72DD3D44B824}" presName="hierRoot2" presStyleCnt="0">
        <dgm:presLayoutVars>
          <dgm:hierBranch val="init"/>
        </dgm:presLayoutVars>
      </dgm:prSet>
      <dgm:spPr/>
    </dgm:pt>
    <dgm:pt modelId="{5D30115E-4ACB-4E04-8874-7A81E864A68B}" type="pres">
      <dgm:prSet presAssocID="{4738475C-E4F5-47BC-B708-72DD3D44B824}" presName="rootComposite" presStyleCnt="0"/>
      <dgm:spPr/>
    </dgm:pt>
    <dgm:pt modelId="{D02F64AD-C226-489E-BC71-8A23CD645BC6}" type="pres">
      <dgm:prSet presAssocID="{4738475C-E4F5-47BC-B708-72DD3D44B824}" presName="rootText" presStyleLbl="node4" presStyleIdx="7" presStyleCnt="9">
        <dgm:presLayoutVars>
          <dgm:chPref val="3"/>
        </dgm:presLayoutVars>
      </dgm:prSet>
      <dgm:spPr/>
      <dgm:t>
        <a:bodyPr/>
        <a:lstStyle/>
        <a:p>
          <a:endParaRPr lang="en-US"/>
        </a:p>
      </dgm:t>
    </dgm:pt>
    <dgm:pt modelId="{329A5E1B-EFD2-4D35-9993-376FD2C84210}" type="pres">
      <dgm:prSet presAssocID="{4738475C-E4F5-47BC-B708-72DD3D44B824}" presName="rootConnector" presStyleLbl="node4" presStyleIdx="7" presStyleCnt="9"/>
      <dgm:spPr/>
      <dgm:t>
        <a:bodyPr/>
        <a:lstStyle/>
        <a:p>
          <a:endParaRPr lang="en-US"/>
        </a:p>
      </dgm:t>
    </dgm:pt>
    <dgm:pt modelId="{2FFCA0BD-A1BF-441A-B8BF-B0E0B1FADF04}" type="pres">
      <dgm:prSet presAssocID="{4738475C-E4F5-47BC-B708-72DD3D44B824}" presName="hierChild4" presStyleCnt="0"/>
      <dgm:spPr/>
    </dgm:pt>
    <dgm:pt modelId="{E90293DE-DAA5-45D4-9504-C09B6626820B}" type="pres">
      <dgm:prSet presAssocID="{4738475C-E4F5-47BC-B708-72DD3D44B824}" presName="hierChild5" presStyleCnt="0"/>
      <dgm:spPr/>
    </dgm:pt>
    <dgm:pt modelId="{4DF6BABA-9CF1-49A9-905A-CC1770DB576D}" type="pres">
      <dgm:prSet presAssocID="{C233BB14-C417-4A7C-AD68-71D9B101D17F}" presName="Name35" presStyleLbl="parChTrans1D4" presStyleIdx="8" presStyleCnt="9"/>
      <dgm:spPr/>
      <dgm:t>
        <a:bodyPr/>
        <a:lstStyle/>
        <a:p>
          <a:endParaRPr lang="en-US"/>
        </a:p>
      </dgm:t>
    </dgm:pt>
    <dgm:pt modelId="{F713BBDC-AD51-4EF3-897B-7CE8414F0771}" type="pres">
      <dgm:prSet presAssocID="{080774EA-87E9-45DA-A265-D70FF4C8D3A9}" presName="hierRoot2" presStyleCnt="0">
        <dgm:presLayoutVars>
          <dgm:hierBranch val="init"/>
        </dgm:presLayoutVars>
      </dgm:prSet>
      <dgm:spPr/>
    </dgm:pt>
    <dgm:pt modelId="{AECC9361-64DE-4CC9-85B5-586040A0C305}" type="pres">
      <dgm:prSet presAssocID="{080774EA-87E9-45DA-A265-D70FF4C8D3A9}" presName="rootComposite" presStyleCnt="0"/>
      <dgm:spPr/>
    </dgm:pt>
    <dgm:pt modelId="{8BA6384D-1BFA-44B6-9A13-9FA402952309}" type="pres">
      <dgm:prSet presAssocID="{080774EA-87E9-45DA-A265-D70FF4C8D3A9}" presName="rootText" presStyleLbl="node4" presStyleIdx="8" presStyleCnt="9">
        <dgm:presLayoutVars>
          <dgm:chPref val="3"/>
        </dgm:presLayoutVars>
      </dgm:prSet>
      <dgm:spPr/>
      <dgm:t>
        <a:bodyPr/>
        <a:lstStyle/>
        <a:p>
          <a:endParaRPr lang="en-US"/>
        </a:p>
      </dgm:t>
    </dgm:pt>
    <dgm:pt modelId="{A152C5F8-F4DE-4BDD-85BC-17B7D6C5DCA8}" type="pres">
      <dgm:prSet presAssocID="{080774EA-87E9-45DA-A265-D70FF4C8D3A9}" presName="rootConnector" presStyleLbl="node4" presStyleIdx="8" presStyleCnt="9"/>
      <dgm:spPr/>
      <dgm:t>
        <a:bodyPr/>
        <a:lstStyle/>
        <a:p>
          <a:endParaRPr lang="en-US"/>
        </a:p>
      </dgm:t>
    </dgm:pt>
    <dgm:pt modelId="{6CF79313-5FEC-48D1-86F4-9238EDFCCB2A}" type="pres">
      <dgm:prSet presAssocID="{080774EA-87E9-45DA-A265-D70FF4C8D3A9}" presName="hierChild4" presStyleCnt="0"/>
      <dgm:spPr/>
    </dgm:pt>
    <dgm:pt modelId="{68E14EA1-1823-4DA1-940E-8E05727F395C}" type="pres">
      <dgm:prSet presAssocID="{080774EA-87E9-45DA-A265-D70FF4C8D3A9}" presName="hierChild5" presStyleCnt="0"/>
      <dgm:spPr/>
    </dgm:pt>
    <dgm:pt modelId="{ED22D501-9E5C-4DE4-9F88-FCC72818D6E0}" type="pres">
      <dgm:prSet presAssocID="{578B2D99-D14C-4959-9809-ACAB39A647D8}" presName="hierChild5" presStyleCnt="0"/>
      <dgm:spPr/>
    </dgm:pt>
    <dgm:pt modelId="{FCC311E0-CBA9-4A3E-8B57-FA1533E14AE7}" type="pres">
      <dgm:prSet presAssocID="{16965A40-932B-427F-AD5B-56E4E6DD4754}" presName="Name35" presStyleLbl="parChTrans1D3" presStyleIdx="2" presStyleCnt="3"/>
      <dgm:spPr/>
      <dgm:t>
        <a:bodyPr/>
        <a:lstStyle/>
        <a:p>
          <a:endParaRPr lang="en-US"/>
        </a:p>
      </dgm:t>
    </dgm:pt>
    <dgm:pt modelId="{1C13CA0B-0115-4637-BBDF-EB1F816E9C1E}" type="pres">
      <dgm:prSet presAssocID="{215F7FEE-E289-4520-93B6-A6238A621880}" presName="hierRoot2" presStyleCnt="0">
        <dgm:presLayoutVars>
          <dgm:hierBranch val="init"/>
        </dgm:presLayoutVars>
      </dgm:prSet>
      <dgm:spPr/>
    </dgm:pt>
    <dgm:pt modelId="{1324AD8B-D7B9-4D9A-AEAA-A686B8DBA29B}" type="pres">
      <dgm:prSet presAssocID="{215F7FEE-E289-4520-93B6-A6238A621880}" presName="rootComposite" presStyleCnt="0"/>
      <dgm:spPr/>
    </dgm:pt>
    <dgm:pt modelId="{BD2C4F34-D811-4CFF-9CC1-12E484CFF8F0}" type="pres">
      <dgm:prSet presAssocID="{215F7FEE-E289-4520-93B6-A6238A621880}" presName="rootText" presStyleLbl="node3" presStyleIdx="2" presStyleCnt="3">
        <dgm:presLayoutVars>
          <dgm:chPref val="3"/>
        </dgm:presLayoutVars>
      </dgm:prSet>
      <dgm:spPr/>
      <dgm:t>
        <a:bodyPr/>
        <a:lstStyle/>
        <a:p>
          <a:endParaRPr lang="en-US"/>
        </a:p>
      </dgm:t>
    </dgm:pt>
    <dgm:pt modelId="{278207AE-CE5C-4B9E-B3FB-DC7B6D81F7DE}" type="pres">
      <dgm:prSet presAssocID="{215F7FEE-E289-4520-93B6-A6238A621880}" presName="rootConnector" presStyleLbl="node3" presStyleIdx="2" presStyleCnt="3"/>
      <dgm:spPr/>
      <dgm:t>
        <a:bodyPr/>
        <a:lstStyle/>
        <a:p>
          <a:endParaRPr lang="en-US"/>
        </a:p>
      </dgm:t>
    </dgm:pt>
    <dgm:pt modelId="{23912CC7-87D9-4D80-BFF5-FA801CC49BD1}" type="pres">
      <dgm:prSet presAssocID="{215F7FEE-E289-4520-93B6-A6238A621880}" presName="hierChild4" presStyleCnt="0"/>
      <dgm:spPr/>
    </dgm:pt>
    <dgm:pt modelId="{53E27B8B-AD56-416A-B3A8-6690838BE0F9}" type="pres">
      <dgm:prSet presAssocID="{215F7FEE-E289-4520-93B6-A6238A621880}" presName="hierChild5" presStyleCnt="0"/>
      <dgm:spPr/>
    </dgm:pt>
    <dgm:pt modelId="{9DA4FF67-C603-442F-9485-A1DC5446F969}" type="pres">
      <dgm:prSet presAssocID="{9E0A696A-B638-4550-B553-D0695BFF62C7}" presName="hierChild5" presStyleCnt="0"/>
      <dgm:spPr/>
    </dgm:pt>
    <dgm:pt modelId="{3A0268FB-D881-413E-9F07-834E327C3915}" type="pres">
      <dgm:prSet presAssocID="{BD95A172-8435-470F-B791-32C1233CC4D8}" presName="hierChild3" presStyleCnt="0"/>
      <dgm:spPr/>
    </dgm:pt>
  </dgm:ptLst>
  <dgm:cxnLst>
    <dgm:cxn modelId="{EE6A4BD9-F19B-BC43-91A0-D238572C248F}" type="presOf" srcId="{9E0A696A-B638-4550-B553-D0695BFF62C7}" destId="{86351030-2C38-49F1-B52E-06D67BE255D6}" srcOrd="1" destOrd="0" presId="urn:microsoft.com/office/officeart/2005/8/layout/orgChart1"/>
    <dgm:cxn modelId="{251A6AAC-1D79-5B4E-B8BF-4C8CCED5446B}" type="presOf" srcId="{66DEBC14-18E6-4C31-96D6-FC897988FD06}" destId="{AD34D03D-1AEE-4C6E-A87F-4585CB3610A6}" srcOrd="0" destOrd="0" presId="urn:microsoft.com/office/officeart/2005/8/layout/orgChart1"/>
    <dgm:cxn modelId="{CA455842-9BED-5242-8404-423D603EBF58}" type="presOf" srcId="{8D0FC0DD-FD27-42E4-8B47-222297EA7BA3}" destId="{8B126E5A-D80D-429A-8D6A-079B94B2EC1E}" srcOrd="1" destOrd="0" presId="urn:microsoft.com/office/officeart/2005/8/layout/orgChart1"/>
    <dgm:cxn modelId="{745EBABA-1EF5-9D4D-986A-F3FD4292AB36}" type="presOf" srcId="{5B2E7DEF-06EC-4DF0-8C8E-4D9E6E006A5F}" destId="{FB31401F-A669-45EE-9CAF-6544CF9FC38A}" srcOrd="1" destOrd="0" presId="urn:microsoft.com/office/officeart/2005/8/layout/orgChart1"/>
    <dgm:cxn modelId="{32929C5C-BEDB-724D-9DA1-C219B9A9664D}" type="presOf" srcId="{BD95A172-8435-470F-B791-32C1233CC4D8}" destId="{1A794578-7ACC-41D3-A619-F5A87EBFFFA2}" srcOrd="0" destOrd="0" presId="urn:microsoft.com/office/officeart/2005/8/layout/orgChart1"/>
    <dgm:cxn modelId="{5E03AC98-906E-6844-A5BB-B7D717211428}" type="presOf" srcId="{934E5385-3CF3-412F-AA8B-C86ABD9B5A9D}" destId="{8BB0E13F-6EA1-482F-9615-037D411AA0BA}" srcOrd="0" destOrd="0" presId="urn:microsoft.com/office/officeart/2005/8/layout/orgChart1"/>
    <dgm:cxn modelId="{6D0DFAE7-E7D4-624F-BF4A-B0E13991540C}" type="presOf" srcId="{03DF73B4-C15F-4A47-AD95-089AE8C5BCA1}" destId="{9FF9C721-A687-4C10-A9DD-4325A2870642}" srcOrd="0" destOrd="0" presId="urn:microsoft.com/office/officeart/2005/8/layout/orgChart1"/>
    <dgm:cxn modelId="{FC33C578-1C6B-2A49-A0A5-0523E9F8E675}" type="presOf" srcId="{87C82154-4A51-497E-81DD-9967CF470B3B}" destId="{8C39AE62-4F5B-45E9-8BF9-F26E4D9131C2}" srcOrd="0" destOrd="0" presId="urn:microsoft.com/office/officeart/2005/8/layout/orgChart1"/>
    <dgm:cxn modelId="{94CC5319-B2FA-FD48-BD35-A1D8FB871D3B}" type="presOf" srcId="{215F7FEE-E289-4520-93B6-A6238A621880}" destId="{278207AE-CE5C-4B9E-B3FB-DC7B6D81F7DE}" srcOrd="1" destOrd="0" presId="urn:microsoft.com/office/officeart/2005/8/layout/orgChart1"/>
    <dgm:cxn modelId="{44E302DB-4D81-4355-8A16-41DF3CD8391C}" srcId="{9E0A696A-B638-4550-B553-D0695BFF62C7}" destId="{1B39B946-6484-464D-9F92-70F7F28FB2CA}" srcOrd="0" destOrd="0" parTransId="{46E3D49F-3FD9-4EC0-82EC-133B6BF6E9A0}" sibTransId="{C3A8DEA0-37F9-4C0F-9C92-7C6BCCE9A22F}"/>
    <dgm:cxn modelId="{B5B7A9D3-718A-1E42-B2DA-62792BAA67E7}" type="presOf" srcId="{2AA5F2E7-BB1B-4FD2-AE3C-341CCBABFC55}" destId="{B7B9F1AE-D23F-4791-BAF0-EF68A010178B}" srcOrd="1" destOrd="0" presId="urn:microsoft.com/office/officeart/2005/8/layout/orgChart1"/>
    <dgm:cxn modelId="{58A27EEA-E082-0440-AF4B-2695CF2B88C1}" type="presOf" srcId="{87C82154-4A51-497E-81DD-9967CF470B3B}" destId="{5556ED71-0119-4BD4-8541-436B2DD8FF09}" srcOrd="1" destOrd="0" presId="urn:microsoft.com/office/officeart/2005/8/layout/orgChart1"/>
    <dgm:cxn modelId="{C7F45A03-0C40-7B48-B59A-DFEE2F140FD5}" type="presOf" srcId="{D71E144A-B89E-424F-8374-8DA6F9FDB68A}" destId="{187FCD34-FF89-4F4C-90DF-7B0E6B11434F}" srcOrd="0" destOrd="0" presId="urn:microsoft.com/office/officeart/2005/8/layout/orgChart1"/>
    <dgm:cxn modelId="{8BD6DFE2-7956-D04F-9F79-0ECDA46BDAA4}" type="presOf" srcId="{578B2D99-D14C-4959-9809-ACAB39A647D8}" destId="{4FD16CD2-72E3-4440-8FB4-F9EFD120DD81}" srcOrd="0" destOrd="0" presId="urn:microsoft.com/office/officeart/2005/8/layout/orgChart1"/>
    <dgm:cxn modelId="{20D7ADBC-256C-5344-93DD-6D4C2EFEDBAB}" type="presOf" srcId="{080774EA-87E9-45DA-A265-D70FF4C8D3A9}" destId="{8BA6384D-1BFA-44B6-9A13-9FA402952309}" srcOrd="0" destOrd="0" presId="urn:microsoft.com/office/officeart/2005/8/layout/orgChart1"/>
    <dgm:cxn modelId="{524F6268-C03C-1B48-AC31-50CCC84B1A72}" type="presOf" srcId="{4738475C-E4F5-47BC-B708-72DD3D44B824}" destId="{329A5E1B-EFD2-4D35-9993-376FD2C84210}" srcOrd="1" destOrd="0" presId="urn:microsoft.com/office/officeart/2005/8/layout/orgChart1"/>
    <dgm:cxn modelId="{BB271D09-A687-8540-88BD-3E71C571C989}" type="presOf" srcId="{0202A992-7D45-4BC5-8AD5-EF443687ECB4}" destId="{88F03B51-0362-4EEC-BA7F-DDB0B7386B12}" srcOrd="0" destOrd="0" presId="urn:microsoft.com/office/officeart/2005/8/layout/orgChart1"/>
    <dgm:cxn modelId="{9DA7E178-D90D-4348-B9F8-D2BF7C281411}" srcId="{578B2D99-D14C-4959-9809-ACAB39A647D8}" destId="{2AA5F2E7-BB1B-4FD2-AE3C-341CCBABFC55}" srcOrd="2" destOrd="0" parTransId="{7B6CCF30-9BCE-48CD-81B4-BAB2F759A7BF}" sibTransId="{B78EF530-521E-4E51-8FC1-DD34DC7081FE}"/>
    <dgm:cxn modelId="{913C5AC4-FD57-914F-AF2F-F9069B1216F4}" type="presOf" srcId="{9E0A696A-B638-4550-B553-D0695BFF62C7}" destId="{A87C42CD-7392-4AC9-9051-7FA9A7FCB8A9}" srcOrd="0" destOrd="0" presId="urn:microsoft.com/office/officeart/2005/8/layout/orgChart1"/>
    <dgm:cxn modelId="{DFD99B99-EBA3-2249-8517-37E99FF24EEA}" type="presOf" srcId="{3E733A2E-58C4-4A8E-B944-2FCE60114F9D}" destId="{4905D2F4-4F08-4101-8F9E-0BEAECCAE11D}" srcOrd="0" destOrd="0" presId="urn:microsoft.com/office/officeart/2005/8/layout/orgChart1"/>
    <dgm:cxn modelId="{751C7E2F-BDCA-45B4-A461-07953AC43037}" srcId="{578B2D99-D14C-4959-9809-ACAB39A647D8}" destId="{D71E144A-B89E-424F-8374-8DA6F9FDB68A}" srcOrd="0" destOrd="0" parTransId="{3E733A2E-58C4-4A8E-B944-2FCE60114F9D}" sibTransId="{D663BED3-4D66-410A-8048-14FA6C1D15A7}"/>
    <dgm:cxn modelId="{19EFBE54-AB5D-AF44-A96D-0505FE03F77F}" type="presOf" srcId="{C158AA46-7502-423B-9CF1-3EC7BAECEA8A}" destId="{F338EBF3-5AA7-4B2A-B117-B3371534C8A0}" srcOrd="0" destOrd="0" presId="urn:microsoft.com/office/officeart/2005/8/layout/orgChart1"/>
    <dgm:cxn modelId="{F7BA091F-58B5-4FB3-AF2E-DD42DABEDC52}" srcId="{578B2D99-D14C-4959-9809-ACAB39A647D8}" destId="{0202A992-7D45-4BC5-8AD5-EF443687ECB4}" srcOrd="1" destOrd="0" parTransId="{03DF73B4-C15F-4A47-AD95-089AE8C5BCA1}" sibTransId="{24BDC4C9-6781-4030-A705-BB526B9263D9}"/>
    <dgm:cxn modelId="{5B3D7023-D893-426E-B215-47B190213004}" srcId="{2AA5F2E7-BB1B-4FD2-AE3C-341CCBABFC55}" destId="{C191D367-8A63-4971-8697-031FA7D584D4}" srcOrd="1" destOrd="0" parTransId="{C158AA46-7502-423B-9CF1-3EC7BAECEA8A}" sibTransId="{7D0178C1-0E09-4262-B17E-FB9653579CAE}"/>
    <dgm:cxn modelId="{6877B06D-9A0E-6540-AB25-C86CE2FD7CFA}" type="presOf" srcId="{D71E144A-B89E-424F-8374-8DA6F9FDB68A}" destId="{467C626B-034C-403A-A01D-A048A8AB77E2}" srcOrd="1" destOrd="0" presId="urn:microsoft.com/office/officeart/2005/8/layout/orgChart1"/>
    <dgm:cxn modelId="{A3E4D4C6-AC25-F446-8932-6A64BB6F0516}" type="presOf" srcId="{215F7FEE-E289-4520-93B6-A6238A621880}" destId="{BD2C4F34-D811-4CFF-9CC1-12E484CFF8F0}" srcOrd="0" destOrd="0" presId="urn:microsoft.com/office/officeart/2005/8/layout/orgChart1"/>
    <dgm:cxn modelId="{E5806F19-EB18-2F42-A64A-95316D9A176D}" type="presOf" srcId="{9A630419-F45B-4087-BA9C-BFEF58A3B363}" destId="{C8A82D92-CDA4-4681-94B2-E6CA62B4166F}" srcOrd="0" destOrd="0" presId="urn:microsoft.com/office/officeart/2005/8/layout/orgChart1"/>
    <dgm:cxn modelId="{F76EA382-33B1-6548-A6FC-C71667426BC8}" type="presOf" srcId="{2AA5F2E7-BB1B-4FD2-AE3C-341CCBABFC55}" destId="{6BAA6F86-7B8B-429B-A42C-BC841BF0C700}" srcOrd="0" destOrd="0" presId="urn:microsoft.com/office/officeart/2005/8/layout/orgChart1"/>
    <dgm:cxn modelId="{8D067723-C519-8345-AA51-A8BAED9FFDA0}" type="presOf" srcId="{7315CE64-B1ED-4153-83F0-DDF0215B9CFB}" destId="{020F1D12-EBA1-41A4-A5B7-2DF482D74556}" srcOrd="0" destOrd="0" presId="urn:microsoft.com/office/officeart/2005/8/layout/orgChart1"/>
    <dgm:cxn modelId="{FF8E450B-CE9D-4222-98E3-1E44AFAA09A3}" srcId="{C191D367-8A63-4971-8697-031FA7D584D4}" destId="{87C82154-4A51-497E-81DD-9967CF470B3B}" srcOrd="0" destOrd="0" parTransId="{934E5385-3CF3-412F-AA8B-C86ABD9B5A9D}" sibTransId="{B2A3EB9C-45BC-4EFB-93E4-631AB2DC1284}"/>
    <dgm:cxn modelId="{DBEC6077-6AED-4E36-9E3F-4934895F2122}" srcId="{2AA5F2E7-BB1B-4FD2-AE3C-341CCBABFC55}" destId="{8D0FC0DD-FD27-42E4-8B47-222297EA7BA3}" srcOrd="2" destOrd="0" parTransId="{2A8917C7-822B-4514-AE7A-044E456FC1B9}" sibTransId="{0A83B623-3CF7-45FA-85B9-D7B222FBC312}"/>
    <dgm:cxn modelId="{8C837B50-4099-41EB-BC40-EF13AAA97778}" srcId="{7315CE64-B1ED-4153-83F0-DDF0215B9CFB}" destId="{BD95A172-8435-470F-B791-32C1233CC4D8}" srcOrd="0" destOrd="0" parTransId="{691BAF90-1586-42AF-85B6-673E62670062}" sibTransId="{3B0AB21E-7AA7-4BD6-83EA-793F315F928A}"/>
    <dgm:cxn modelId="{7C681CA0-0684-A847-8A3B-C707727B5678}" type="presOf" srcId="{16965A40-932B-427F-AD5B-56E4E6DD4754}" destId="{FCC311E0-CBA9-4A3E-8B57-FA1533E14AE7}" srcOrd="0" destOrd="0" presId="urn:microsoft.com/office/officeart/2005/8/layout/orgChart1"/>
    <dgm:cxn modelId="{E71AB9F0-6DAE-2C48-9F4F-7B38FD26C2D7}" type="presOf" srcId="{1B39B946-6484-464D-9F92-70F7F28FB2CA}" destId="{509DFCBB-6E04-4E5F-9357-8D175BF9F4B3}" srcOrd="1" destOrd="0" presId="urn:microsoft.com/office/officeart/2005/8/layout/orgChart1"/>
    <dgm:cxn modelId="{2D10315A-6D84-4E9D-8715-C379708D3402}" srcId="{9E0A696A-B638-4550-B553-D0695BFF62C7}" destId="{578B2D99-D14C-4959-9809-ACAB39A647D8}" srcOrd="1" destOrd="0" parTransId="{9A630419-F45B-4087-BA9C-BFEF58A3B363}" sibTransId="{D8360BF0-6FC2-4ECF-81B7-5DC81BDC5E8B}"/>
    <dgm:cxn modelId="{714AE0CF-9D6B-41B3-A260-9861DD0C17E8}" srcId="{2AA5F2E7-BB1B-4FD2-AE3C-341CCBABFC55}" destId="{5B2E7DEF-06EC-4DF0-8C8E-4D9E6E006A5F}" srcOrd="0" destOrd="0" parTransId="{C589E657-0495-48E1-AACE-C9F2527CC896}" sibTransId="{49FF8430-0B7F-42C5-B89B-FA0A3ABA8DAA}"/>
    <dgm:cxn modelId="{198812F2-83D4-1A4B-B970-7E37F3697EA9}" type="presOf" srcId="{C191D367-8A63-4971-8697-031FA7D584D4}" destId="{D19B5BFB-C391-4CC4-80B2-BA9DB6BA4D54}" srcOrd="1" destOrd="0" presId="urn:microsoft.com/office/officeart/2005/8/layout/orgChart1"/>
    <dgm:cxn modelId="{4108F1F5-2F08-5A4E-ABF8-05BA18FACB30}" type="presOf" srcId="{578B2D99-D14C-4959-9809-ACAB39A647D8}" destId="{B0A7CA3C-03CF-4FA9-8607-D3730AE74E2B}" srcOrd="1" destOrd="0" presId="urn:microsoft.com/office/officeart/2005/8/layout/orgChart1"/>
    <dgm:cxn modelId="{E3F5DDDE-CF38-4C80-A63B-2F6F749D4AC8}" srcId="{9E0A696A-B638-4550-B553-D0695BFF62C7}" destId="{215F7FEE-E289-4520-93B6-A6238A621880}" srcOrd="2" destOrd="0" parTransId="{16965A40-932B-427F-AD5B-56E4E6DD4754}" sibTransId="{AD346B7D-B975-41D7-A4C1-014E791CC5EA}"/>
    <dgm:cxn modelId="{5E887B0F-5022-974B-A42E-5CDE68089C1C}" type="presOf" srcId="{5B2E7DEF-06EC-4DF0-8C8E-4D9E6E006A5F}" destId="{9D7CE6FC-6646-4AAC-974C-4ED7D76940B5}" srcOrd="0" destOrd="0" presId="urn:microsoft.com/office/officeart/2005/8/layout/orgChart1"/>
    <dgm:cxn modelId="{B29838E9-8246-0948-BBF7-19B37F81A3A3}" type="presOf" srcId="{1C3E293B-32FE-48E9-AEB2-D291D9DC57B2}" destId="{C2CB1E56-C06D-4306-8E2A-9BE8FC580CE6}" srcOrd="0" destOrd="0" presId="urn:microsoft.com/office/officeart/2005/8/layout/orgChart1"/>
    <dgm:cxn modelId="{1AF2A3C5-F78F-0A49-AE8D-916A43360D75}" type="presOf" srcId="{080774EA-87E9-45DA-A265-D70FF4C8D3A9}" destId="{A152C5F8-F4DE-4BDD-85BC-17B7D6C5DCA8}" srcOrd="1" destOrd="0" presId="urn:microsoft.com/office/officeart/2005/8/layout/orgChart1"/>
    <dgm:cxn modelId="{EA7E2466-1503-A342-A476-3FC1A0848298}" type="presOf" srcId="{C589E657-0495-48E1-AACE-C9F2527CC896}" destId="{F022C8FE-DFF6-4F14-BFE7-CF888EDA0449}" srcOrd="0" destOrd="0" presId="urn:microsoft.com/office/officeart/2005/8/layout/orgChart1"/>
    <dgm:cxn modelId="{F114B904-5C17-48D1-B6AE-970F97FF7725}" srcId="{578B2D99-D14C-4959-9809-ACAB39A647D8}" destId="{080774EA-87E9-45DA-A265-D70FF4C8D3A9}" srcOrd="4" destOrd="0" parTransId="{C233BB14-C417-4A7C-AD68-71D9B101D17F}" sibTransId="{5C178169-7C04-4BB2-81C1-AE0CD2764450}"/>
    <dgm:cxn modelId="{3643C8B2-A143-A047-BAD1-933B7000B4DA}" type="presOf" srcId="{BD95A172-8435-470F-B791-32C1233CC4D8}" destId="{164B7214-9FFF-48AD-B5BE-E7F7CC62033B}" srcOrd="1" destOrd="0" presId="urn:microsoft.com/office/officeart/2005/8/layout/orgChart1"/>
    <dgm:cxn modelId="{18173188-C264-4AE7-9823-892E0BAB0B05}" srcId="{578B2D99-D14C-4959-9809-ACAB39A647D8}" destId="{4738475C-E4F5-47BC-B708-72DD3D44B824}" srcOrd="3" destOrd="0" parTransId="{66DEBC14-18E6-4C31-96D6-FC897988FD06}" sibTransId="{A2778AAC-D5FA-4E3D-B23B-500C778C602B}"/>
    <dgm:cxn modelId="{68F85470-48C8-A647-80C1-550C760EBEEA}" type="presOf" srcId="{8D0FC0DD-FD27-42E4-8B47-222297EA7BA3}" destId="{1032674D-A1DA-4DC5-94BA-7BEC30A38542}" srcOrd="0" destOrd="0" presId="urn:microsoft.com/office/officeart/2005/8/layout/orgChart1"/>
    <dgm:cxn modelId="{2A91F280-73CE-1749-A9C5-BC74BE111B20}" type="presOf" srcId="{C233BB14-C417-4A7C-AD68-71D9B101D17F}" destId="{4DF6BABA-9CF1-49A9-905A-CC1770DB576D}" srcOrd="0" destOrd="0" presId="urn:microsoft.com/office/officeart/2005/8/layout/orgChart1"/>
    <dgm:cxn modelId="{F5F4E6D8-5CCF-2640-8F5F-0AE5FF8D88EE}" type="presOf" srcId="{46E3D49F-3FD9-4EC0-82EC-133B6BF6E9A0}" destId="{79F141FE-9590-498E-99DB-8B8D7EA80E36}" srcOrd="0" destOrd="0" presId="urn:microsoft.com/office/officeart/2005/8/layout/orgChart1"/>
    <dgm:cxn modelId="{6A2B5C24-4D0C-6549-B97C-1F68B46BFBB2}" type="presOf" srcId="{1B39B946-6484-464D-9F92-70F7F28FB2CA}" destId="{E1A67A4E-896C-412F-BA44-ED4D527DB781}" srcOrd="0" destOrd="0" presId="urn:microsoft.com/office/officeart/2005/8/layout/orgChart1"/>
    <dgm:cxn modelId="{634C614C-17F8-0049-89A9-20DC2C90F069}" type="presOf" srcId="{C191D367-8A63-4971-8697-031FA7D584D4}" destId="{57DD70F4-0262-4432-90DE-8EE655117EEA}" srcOrd="0" destOrd="0" presId="urn:microsoft.com/office/officeart/2005/8/layout/orgChart1"/>
    <dgm:cxn modelId="{E4926538-4479-C842-81CF-02C687994C1F}" type="presOf" srcId="{0202A992-7D45-4BC5-8AD5-EF443687ECB4}" destId="{65511236-FBB2-4114-8897-D92E403357A6}" srcOrd="1" destOrd="0" presId="urn:microsoft.com/office/officeart/2005/8/layout/orgChart1"/>
    <dgm:cxn modelId="{B2E417DF-93A1-544B-921F-790484955195}" type="presOf" srcId="{7B6CCF30-9BCE-48CD-81B4-BAB2F759A7BF}" destId="{4BCCE69E-6686-4B3D-ADE4-497FB38F13E1}" srcOrd="0" destOrd="0" presId="urn:microsoft.com/office/officeart/2005/8/layout/orgChart1"/>
    <dgm:cxn modelId="{35E852B3-8B6A-0942-8756-E2FF5FCCAEEA}" type="presOf" srcId="{2A8917C7-822B-4514-AE7A-044E456FC1B9}" destId="{A21A3AA8-88D3-44C5-B1DC-43280E72579A}" srcOrd="0" destOrd="0" presId="urn:microsoft.com/office/officeart/2005/8/layout/orgChart1"/>
    <dgm:cxn modelId="{4D009609-7E6F-4096-A692-BAB01C3E84BF}" srcId="{BD95A172-8435-470F-B791-32C1233CC4D8}" destId="{9E0A696A-B638-4550-B553-D0695BFF62C7}" srcOrd="0" destOrd="0" parTransId="{1C3E293B-32FE-48E9-AEB2-D291D9DC57B2}" sibTransId="{70A2D3E9-D6B9-489A-9E30-79A828844D0D}"/>
    <dgm:cxn modelId="{C32E94A0-D64A-924A-A36B-0D3DC02A137B}" type="presOf" srcId="{4738475C-E4F5-47BC-B708-72DD3D44B824}" destId="{D02F64AD-C226-489E-BC71-8A23CD645BC6}" srcOrd="0" destOrd="0" presId="urn:microsoft.com/office/officeart/2005/8/layout/orgChart1"/>
    <dgm:cxn modelId="{F92FAAC8-0D3C-9F42-9CC6-909C4CE1AFFD}" type="presParOf" srcId="{020F1D12-EBA1-41A4-A5B7-2DF482D74556}" destId="{62F49860-6C01-40C0-A865-EDA49B15D180}" srcOrd="0" destOrd="0" presId="urn:microsoft.com/office/officeart/2005/8/layout/orgChart1"/>
    <dgm:cxn modelId="{1A0E8687-9696-4A45-AE77-B8EFAB4B91CA}" type="presParOf" srcId="{62F49860-6C01-40C0-A865-EDA49B15D180}" destId="{95B22125-BF69-4DF2-8DC8-949AC4187616}" srcOrd="0" destOrd="0" presId="urn:microsoft.com/office/officeart/2005/8/layout/orgChart1"/>
    <dgm:cxn modelId="{D12BB3A4-09C6-5441-A445-D9BE70D282DF}" type="presParOf" srcId="{95B22125-BF69-4DF2-8DC8-949AC4187616}" destId="{1A794578-7ACC-41D3-A619-F5A87EBFFFA2}" srcOrd="0" destOrd="0" presId="urn:microsoft.com/office/officeart/2005/8/layout/orgChart1"/>
    <dgm:cxn modelId="{9662D6BB-F0FC-9444-97F0-E3067E0E3924}" type="presParOf" srcId="{95B22125-BF69-4DF2-8DC8-949AC4187616}" destId="{164B7214-9FFF-48AD-B5BE-E7F7CC62033B}" srcOrd="1" destOrd="0" presId="urn:microsoft.com/office/officeart/2005/8/layout/orgChart1"/>
    <dgm:cxn modelId="{A99A9A5A-C28E-7E46-9E30-CA8C5C8BD273}" type="presParOf" srcId="{62F49860-6C01-40C0-A865-EDA49B15D180}" destId="{09ED9457-D650-49F4-8C53-E4D26F324861}" srcOrd="1" destOrd="0" presId="urn:microsoft.com/office/officeart/2005/8/layout/orgChart1"/>
    <dgm:cxn modelId="{65B2D903-8AEE-2741-982F-E9AAF9C350D3}" type="presParOf" srcId="{09ED9457-D650-49F4-8C53-E4D26F324861}" destId="{C2CB1E56-C06D-4306-8E2A-9BE8FC580CE6}" srcOrd="0" destOrd="0" presId="urn:microsoft.com/office/officeart/2005/8/layout/orgChart1"/>
    <dgm:cxn modelId="{BE740A15-0B89-994F-BAAF-20A97E8B5228}" type="presParOf" srcId="{09ED9457-D650-49F4-8C53-E4D26F324861}" destId="{0A4CCBFD-4050-4655-AE26-9A09FE7868BD}" srcOrd="1" destOrd="0" presId="urn:microsoft.com/office/officeart/2005/8/layout/orgChart1"/>
    <dgm:cxn modelId="{E7FE96CD-C4A9-3C49-9661-D99B74EB26BC}" type="presParOf" srcId="{0A4CCBFD-4050-4655-AE26-9A09FE7868BD}" destId="{136C6066-08C3-4AF8-ABE0-04C1085BA04A}" srcOrd="0" destOrd="0" presId="urn:microsoft.com/office/officeart/2005/8/layout/orgChart1"/>
    <dgm:cxn modelId="{3CFD983D-93BF-1944-8532-7A61C9741CE1}" type="presParOf" srcId="{136C6066-08C3-4AF8-ABE0-04C1085BA04A}" destId="{A87C42CD-7392-4AC9-9051-7FA9A7FCB8A9}" srcOrd="0" destOrd="0" presId="urn:microsoft.com/office/officeart/2005/8/layout/orgChart1"/>
    <dgm:cxn modelId="{F3C18858-B713-D54F-9E3B-67485C5A6BFF}" type="presParOf" srcId="{136C6066-08C3-4AF8-ABE0-04C1085BA04A}" destId="{86351030-2C38-49F1-B52E-06D67BE255D6}" srcOrd="1" destOrd="0" presId="urn:microsoft.com/office/officeart/2005/8/layout/orgChart1"/>
    <dgm:cxn modelId="{BC6F2CB0-1D0D-434D-B141-8A610C5053A3}" type="presParOf" srcId="{0A4CCBFD-4050-4655-AE26-9A09FE7868BD}" destId="{6BB3C98C-9581-471B-BBA8-F01F0EED03EA}" srcOrd="1" destOrd="0" presId="urn:microsoft.com/office/officeart/2005/8/layout/orgChart1"/>
    <dgm:cxn modelId="{E3DD0C23-1900-0745-AC8E-D2206BCE1D46}" type="presParOf" srcId="{6BB3C98C-9581-471B-BBA8-F01F0EED03EA}" destId="{79F141FE-9590-498E-99DB-8B8D7EA80E36}" srcOrd="0" destOrd="0" presId="urn:microsoft.com/office/officeart/2005/8/layout/orgChart1"/>
    <dgm:cxn modelId="{7D4FA820-6212-F24B-86AC-5722EB283309}" type="presParOf" srcId="{6BB3C98C-9581-471B-BBA8-F01F0EED03EA}" destId="{D7C6A7C6-26C7-443E-BE9A-B5336F42B717}" srcOrd="1" destOrd="0" presId="urn:microsoft.com/office/officeart/2005/8/layout/orgChart1"/>
    <dgm:cxn modelId="{ADF3B9F1-76A4-B343-B79D-B264B7EFA04D}" type="presParOf" srcId="{D7C6A7C6-26C7-443E-BE9A-B5336F42B717}" destId="{411B067D-57F0-4E31-A0CC-CCE901C5E4E7}" srcOrd="0" destOrd="0" presId="urn:microsoft.com/office/officeart/2005/8/layout/orgChart1"/>
    <dgm:cxn modelId="{E72CFEE1-619F-6C47-AEDA-A3AC7082BEE9}" type="presParOf" srcId="{411B067D-57F0-4E31-A0CC-CCE901C5E4E7}" destId="{E1A67A4E-896C-412F-BA44-ED4D527DB781}" srcOrd="0" destOrd="0" presId="urn:microsoft.com/office/officeart/2005/8/layout/orgChart1"/>
    <dgm:cxn modelId="{628E1305-7D2D-A740-B723-19BD6AABFCED}" type="presParOf" srcId="{411B067D-57F0-4E31-A0CC-CCE901C5E4E7}" destId="{509DFCBB-6E04-4E5F-9357-8D175BF9F4B3}" srcOrd="1" destOrd="0" presId="urn:microsoft.com/office/officeart/2005/8/layout/orgChart1"/>
    <dgm:cxn modelId="{4C15B984-E3EC-B84E-A8D9-975FAC835C07}" type="presParOf" srcId="{D7C6A7C6-26C7-443E-BE9A-B5336F42B717}" destId="{E89A7798-C3F0-4CD4-853C-0B6F77E4671A}" srcOrd="1" destOrd="0" presId="urn:microsoft.com/office/officeart/2005/8/layout/orgChart1"/>
    <dgm:cxn modelId="{0108D980-A40B-9246-8BC5-57105B1F2F7C}" type="presParOf" srcId="{D7C6A7C6-26C7-443E-BE9A-B5336F42B717}" destId="{98336444-90BC-4EDE-9D02-31EF23A7B330}" srcOrd="2" destOrd="0" presId="urn:microsoft.com/office/officeart/2005/8/layout/orgChart1"/>
    <dgm:cxn modelId="{B2765A80-2CFE-F54B-8B1D-8ACEBD3256DB}" type="presParOf" srcId="{6BB3C98C-9581-471B-BBA8-F01F0EED03EA}" destId="{C8A82D92-CDA4-4681-94B2-E6CA62B4166F}" srcOrd="2" destOrd="0" presId="urn:microsoft.com/office/officeart/2005/8/layout/orgChart1"/>
    <dgm:cxn modelId="{56944A04-2F12-2F48-8892-FE6B6D62BD16}" type="presParOf" srcId="{6BB3C98C-9581-471B-BBA8-F01F0EED03EA}" destId="{F30284F3-A04D-43E9-B37A-A46606E99E33}" srcOrd="3" destOrd="0" presId="urn:microsoft.com/office/officeart/2005/8/layout/orgChart1"/>
    <dgm:cxn modelId="{6B7274C3-5274-D64F-8F9A-E585262211A0}" type="presParOf" srcId="{F30284F3-A04D-43E9-B37A-A46606E99E33}" destId="{612E966C-D3F8-4466-BB8D-EC7017F6FEB1}" srcOrd="0" destOrd="0" presId="urn:microsoft.com/office/officeart/2005/8/layout/orgChart1"/>
    <dgm:cxn modelId="{964557E1-1689-0543-9D66-9299E57D3DF4}" type="presParOf" srcId="{612E966C-D3F8-4466-BB8D-EC7017F6FEB1}" destId="{4FD16CD2-72E3-4440-8FB4-F9EFD120DD81}" srcOrd="0" destOrd="0" presId="urn:microsoft.com/office/officeart/2005/8/layout/orgChart1"/>
    <dgm:cxn modelId="{06273FF4-115C-444D-AAB7-9AB59FE5A48B}" type="presParOf" srcId="{612E966C-D3F8-4466-BB8D-EC7017F6FEB1}" destId="{B0A7CA3C-03CF-4FA9-8607-D3730AE74E2B}" srcOrd="1" destOrd="0" presId="urn:microsoft.com/office/officeart/2005/8/layout/orgChart1"/>
    <dgm:cxn modelId="{3692B161-3523-E64A-BA4B-6999C1E80E61}" type="presParOf" srcId="{F30284F3-A04D-43E9-B37A-A46606E99E33}" destId="{D447749B-4067-4722-A1A3-7E5E4E3878E7}" srcOrd="1" destOrd="0" presId="urn:microsoft.com/office/officeart/2005/8/layout/orgChart1"/>
    <dgm:cxn modelId="{926F0A0A-11B2-7345-A6E0-AC2B28D5E42D}" type="presParOf" srcId="{D447749B-4067-4722-A1A3-7E5E4E3878E7}" destId="{4905D2F4-4F08-4101-8F9E-0BEAECCAE11D}" srcOrd="0" destOrd="0" presId="urn:microsoft.com/office/officeart/2005/8/layout/orgChart1"/>
    <dgm:cxn modelId="{B4FED9D2-B909-DA47-8850-5B4E7FE42996}" type="presParOf" srcId="{D447749B-4067-4722-A1A3-7E5E4E3878E7}" destId="{131C83E7-A66F-42D1-883C-A0C90B3956A7}" srcOrd="1" destOrd="0" presId="urn:microsoft.com/office/officeart/2005/8/layout/orgChart1"/>
    <dgm:cxn modelId="{440168B1-4256-1041-9C27-113867B0AA76}" type="presParOf" srcId="{131C83E7-A66F-42D1-883C-A0C90B3956A7}" destId="{D6EA8EAC-14A9-4010-8B8F-E47F220081CB}" srcOrd="0" destOrd="0" presId="urn:microsoft.com/office/officeart/2005/8/layout/orgChart1"/>
    <dgm:cxn modelId="{DF47A326-A444-804E-B09E-7D398BCF6AB7}" type="presParOf" srcId="{D6EA8EAC-14A9-4010-8B8F-E47F220081CB}" destId="{187FCD34-FF89-4F4C-90DF-7B0E6B11434F}" srcOrd="0" destOrd="0" presId="urn:microsoft.com/office/officeart/2005/8/layout/orgChart1"/>
    <dgm:cxn modelId="{156768B9-AAE2-9A4E-B962-44D525EF9D2E}" type="presParOf" srcId="{D6EA8EAC-14A9-4010-8B8F-E47F220081CB}" destId="{467C626B-034C-403A-A01D-A048A8AB77E2}" srcOrd="1" destOrd="0" presId="urn:microsoft.com/office/officeart/2005/8/layout/orgChart1"/>
    <dgm:cxn modelId="{2BDAD738-2239-7B48-B369-4C4DFA9B0CDF}" type="presParOf" srcId="{131C83E7-A66F-42D1-883C-A0C90B3956A7}" destId="{A58E51A7-48F4-4D01-8A08-EC29860E0282}" srcOrd="1" destOrd="0" presId="urn:microsoft.com/office/officeart/2005/8/layout/orgChart1"/>
    <dgm:cxn modelId="{94AC5C2A-FABA-C34F-A84A-0615DB3D2593}" type="presParOf" srcId="{131C83E7-A66F-42D1-883C-A0C90B3956A7}" destId="{723BC2A9-01B4-4F8A-A300-F59C058FCD61}" srcOrd="2" destOrd="0" presId="urn:microsoft.com/office/officeart/2005/8/layout/orgChart1"/>
    <dgm:cxn modelId="{B2BE930F-D065-AE47-9269-897F8DDC7D3C}" type="presParOf" srcId="{D447749B-4067-4722-A1A3-7E5E4E3878E7}" destId="{9FF9C721-A687-4C10-A9DD-4325A2870642}" srcOrd="2" destOrd="0" presId="urn:microsoft.com/office/officeart/2005/8/layout/orgChart1"/>
    <dgm:cxn modelId="{72B62B94-A437-AA4E-90CF-3E8032E5342A}" type="presParOf" srcId="{D447749B-4067-4722-A1A3-7E5E4E3878E7}" destId="{BC95497D-3745-4D13-9A88-699AE9E29E4B}" srcOrd="3" destOrd="0" presId="urn:microsoft.com/office/officeart/2005/8/layout/orgChart1"/>
    <dgm:cxn modelId="{23B09A88-F70B-4E49-8F30-D50BD0018914}" type="presParOf" srcId="{BC95497D-3745-4D13-9A88-699AE9E29E4B}" destId="{1D0DC38F-8ADA-424D-9398-CEF2EBF74145}" srcOrd="0" destOrd="0" presId="urn:microsoft.com/office/officeart/2005/8/layout/orgChart1"/>
    <dgm:cxn modelId="{D099EBAB-E332-F147-99DE-77E7BC32361D}" type="presParOf" srcId="{1D0DC38F-8ADA-424D-9398-CEF2EBF74145}" destId="{88F03B51-0362-4EEC-BA7F-DDB0B7386B12}" srcOrd="0" destOrd="0" presId="urn:microsoft.com/office/officeart/2005/8/layout/orgChart1"/>
    <dgm:cxn modelId="{B0A2FDEA-8781-8E4E-9F5B-20CE57F75794}" type="presParOf" srcId="{1D0DC38F-8ADA-424D-9398-CEF2EBF74145}" destId="{65511236-FBB2-4114-8897-D92E403357A6}" srcOrd="1" destOrd="0" presId="urn:microsoft.com/office/officeart/2005/8/layout/orgChart1"/>
    <dgm:cxn modelId="{DBB714A8-2102-D843-AD1B-8E24B31B2BD9}" type="presParOf" srcId="{BC95497D-3745-4D13-9A88-699AE9E29E4B}" destId="{8004C3B5-300F-48E0-BFA7-80B0EEE31EA0}" srcOrd="1" destOrd="0" presId="urn:microsoft.com/office/officeart/2005/8/layout/orgChart1"/>
    <dgm:cxn modelId="{1B473DA5-CE4A-8241-B6D9-9F1AA081B455}" type="presParOf" srcId="{BC95497D-3745-4D13-9A88-699AE9E29E4B}" destId="{58942428-D5BB-4C96-8259-C9867F5B9363}" srcOrd="2" destOrd="0" presId="urn:microsoft.com/office/officeart/2005/8/layout/orgChart1"/>
    <dgm:cxn modelId="{87525930-2FCB-154E-A2FC-DA14E9D6C252}" type="presParOf" srcId="{D447749B-4067-4722-A1A3-7E5E4E3878E7}" destId="{4BCCE69E-6686-4B3D-ADE4-497FB38F13E1}" srcOrd="4" destOrd="0" presId="urn:microsoft.com/office/officeart/2005/8/layout/orgChart1"/>
    <dgm:cxn modelId="{EC73CB25-ECB6-EC45-87A8-A056657FA364}" type="presParOf" srcId="{D447749B-4067-4722-A1A3-7E5E4E3878E7}" destId="{8A5108E9-337D-4CE2-A687-9B7BBC592D9A}" srcOrd="5" destOrd="0" presId="urn:microsoft.com/office/officeart/2005/8/layout/orgChart1"/>
    <dgm:cxn modelId="{5D1281D7-6E1E-AF47-89C8-515A0EC4E599}" type="presParOf" srcId="{8A5108E9-337D-4CE2-A687-9B7BBC592D9A}" destId="{A544EB09-E296-44DD-8C27-88BEDF58D799}" srcOrd="0" destOrd="0" presId="urn:microsoft.com/office/officeart/2005/8/layout/orgChart1"/>
    <dgm:cxn modelId="{8A1A4C41-0759-4240-90B7-930E7CD96F51}" type="presParOf" srcId="{A544EB09-E296-44DD-8C27-88BEDF58D799}" destId="{6BAA6F86-7B8B-429B-A42C-BC841BF0C700}" srcOrd="0" destOrd="0" presId="urn:microsoft.com/office/officeart/2005/8/layout/orgChart1"/>
    <dgm:cxn modelId="{53CEB2C9-D9A3-474E-8F4D-05054D06E65B}" type="presParOf" srcId="{A544EB09-E296-44DD-8C27-88BEDF58D799}" destId="{B7B9F1AE-D23F-4791-BAF0-EF68A010178B}" srcOrd="1" destOrd="0" presId="urn:microsoft.com/office/officeart/2005/8/layout/orgChart1"/>
    <dgm:cxn modelId="{CC067695-D3AE-1948-9891-C1155A9573F4}" type="presParOf" srcId="{8A5108E9-337D-4CE2-A687-9B7BBC592D9A}" destId="{8DCFABB2-F99B-47FB-8279-3073BADB9263}" srcOrd="1" destOrd="0" presId="urn:microsoft.com/office/officeart/2005/8/layout/orgChart1"/>
    <dgm:cxn modelId="{CC02BE77-9ACE-C24A-BB19-5981D17579F9}" type="presParOf" srcId="{8DCFABB2-F99B-47FB-8279-3073BADB9263}" destId="{F022C8FE-DFF6-4F14-BFE7-CF888EDA0449}" srcOrd="0" destOrd="0" presId="urn:microsoft.com/office/officeart/2005/8/layout/orgChart1"/>
    <dgm:cxn modelId="{46B1DAC1-1BB4-5F44-8909-275619530B8F}" type="presParOf" srcId="{8DCFABB2-F99B-47FB-8279-3073BADB9263}" destId="{C1A1A5B1-3921-4D57-8330-CAF2FE173B00}" srcOrd="1" destOrd="0" presId="urn:microsoft.com/office/officeart/2005/8/layout/orgChart1"/>
    <dgm:cxn modelId="{03F6BA16-6A47-924C-883F-04C129EF4C8B}" type="presParOf" srcId="{C1A1A5B1-3921-4D57-8330-CAF2FE173B00}" destId="{1F8A8C68-9064-4AB9-9782-9EF2BD81506D}" srcOrd="0" destOrd="0" presId="urn:microsoft.com/office/officeart/2005/8/layout/orgChart1"/>
    <dgm:cxn modelId="{DB4A3BCC-1B06-BD45-90E4-1E6373170C94}" type="presParOf" srcId="{1F8A8C68-9064-4AB9-9782-9EF2BD81506D}" destId="{9D7CE6FC-6646-4AAC-974C-4ED7D76940B5}" srcOrd="0" destOrd="0" presId="urn:microsoft.com/office/officeart/2005/8/layout/orgChart1"/>
    <dgm:cxn modelId="{23D6B6F7-CAE3-CA40-AEF4-555ECA57F41F}" type="presParOf" srcId="{1F8A8C68-9064-4AB9-9782-9EF2BD81506D}" destId="{FB31401F-A669-45EE-9CAF-6544CF9FC38A}" srcOrd="1" destOrd="0" presId="urn:microsoft.com/office/officeart/2005/8/layout/orgChart1"/>
    <dgm:cxn modelId="{2AD3ACAB-7134-C548-91C4-750E0EEAC10F}" type="presParOf" srcId="{C1A1A5B1-3921-4D57-8330-CAF2FE173B00}" destId="{00573FA3-00AE-4AA5-91C3-A851C0807BDD}" srcOrd="1" destOrd="0" presId="urn:microsoft.com/office/officeart/2005/8/layout/orgChart1"/>
    <dgm:cxn modelId="{DB0FCD3A-7F75-C546-88F3-BD2DFEADAC61}" type="presParOf" srcId="{C1A1A5B1-3921-4D57-8330-CAF2FE173B00}" destId="{DA198D2F-3F18-4CC9-BA3A-98F4B3B2BEBB}" srcOrd="2" destOrd="0" presId="urn:microsoft.com/office/officeart/2005/8/layout/orgChart1"/>
    <dgm:cxn modelId="{5A5687CA-20D3-8B45-A50D-E51770DA1573}" type="presParOf" srcId="{8DCFABB2-F99B-47FB-8279-3073BADB9263}" destId="{F338EBF3-5AA7-4B2A-B117-B3371534C8A0}" srcOrd="2" destOrd="0" presId="urn:microsoft.com/office/officeart/2005/8/layout/orgChart1"/>
    <dgm:cxn modelId="{05DA2378-1CE1-6549-93BE-2BDD62DE7777}" type="presParOf" srcId="{8DCFABB2-F99B-47FB-8279-3073BADB9263}" destId="{98CBE464-81F6-4BE8-A434-47348EA867F8}" srcOrd="3" destOrd="0" presId="urn:microsoft.com/office/officeart/2005/8/layout/orgChart1"/>
    <dgm:cxn modelId="{F00AADFB-9F7A-8140-B3E0-02D4381EA112}" type="presParOf" srcId="{98CBE464-81F6-4BE8-A434-47348EA867F8}" destId="{B9381207-B3DD-4DC3-92FD-86C0ABBE8BD9}" srcOrd="0" destOrd="0" presId="urn:microsoft.com/office/officeart/2005/8/layout/orgChart1"/>
    <dgm:cxn modelId="{119FDBD9-A9CC-2A4D-8B86-7DA3DE5BA774}" type="presParOf" srcId="{B9381207-B3DD-4DC3-92FD-86C0ABBE8BD9}" destId="{57DD70F4-0262-4432-90DE-8EE655117EEA}" srcOrd="0" destOrd="0" presId="urn:microsoft.com/office/officeart/2005/8/layout/orgChart1"/>
    <dgm:cxn modelId="{7EAE75BF-BADA-3F48-8D53-FCCF0ECEFFEC}" type="presParOf" srcId="{B9381207-B3DD-4DC3-92FD-86C0ABBE8BD9}" destId="{D19B5BFB-C391-4CC4-80B2-BA9DB6BA4D54}" srcOrd="1" destOrd="0" presId="urn:microsoft.com/office/officeart/2005/8/layout/orgChart1"/>
    <dgm:cxn modelId="{95788DC3-7E5E-8B46-96AD-5FD847094CB2}" type="presParOf" srcId="{98CBE464-81F6-4BE8-A434-47348EA867F8}" destId="{E367E184-F139-488F-9F75-A91C13537622}" srcOrd="1" destOrd="0" presId="urn:microsoft.com/office/officeart/2005/8/layout/orgChart1"/>
    <dgm:cxn modelId="{8DBE8FA8-3B58-784A-A5F8-4B695F0944C4}" type="presParOf" srcId="{E367E184-F139-488F-9F75-A91C13537622}" destId="{8BB0E13F-6EA1-482F-9615-037D411AA0BA}" srcOrd="0" destOrd="0" presId="urn:microsoft.com/office/officeart/2005/8/layout/orgChart1"/>
    <dgm:cxn modelId="{0E733CA4-3232-A540-841F-8AD684B9FE86}" type="presParOf" srcId="{E367E184-F139-488F-9F75-A91C13537622}" destId="{E0425CE9-F9A9-4314-8601-2A19FE23B8E2}" srcOrd="1" destOrd="0" presId="urn:microsoft.com/office/officeart/2005/8/layout/orgChart1"/>
    <dgm:cxn modelId="{2FB4DEC2-2333-D545-8B11-AA9235B88CE9}" type="presParOf" srcId="{E0425CE9-F9A9-4314-8601-2A19FE23B8E2}" destId="{3E6D10AC-D0CC-401D-AC10-3F216CE57E96}" srcOrd="0" destOrd="0" presId="urn:microsoft.com/office/officeart/2005/8/layout/orgChart1"/>
    <dgm:cxn modelId="{3D7863B9-9A02-8346-9942-D6D1B4B96404}" type="presParOf" srcId="{3E6D10AC-D0CC-401D-AC10-3F216CE57E96}" destId="{8C39AE62-4F5B-45E9-8BF9-F26E4D9131C2}" srcOrd="0" destOrd="0" presId="urn:microsoft.com/office/officeart/2005/8/layout/orgChart1"/>
    <dgm:cxn modelId="{642249B0-6660-034C-BF2C-6AB107B004DB}" type="presParOf" srcId="{3E6D10AC-D0CC-401D-AC10-3F216CE57E96}" destId="{5556ED71-0119-4BD4-8541-436B2DD8FF09}" srcOrd="1" destOrd="0" presId="urn:microsoft.com/office/officeart/2005/8/layout/orgChart1"/>
    <dgm:cxn modelId="{DDFAF60C-5DBD-814F-9726-7C8A8DE49085}" type="presParOf" srcId="{E0425CE9-F9A9-4314-8601-2A19FE23B8E2}" destId="{BD4B8359-0120-4AE0-A734-718EB270402E}" srcOrd="1" destOrd="0" presId="urn:microsoft.com/office/officeart/2005/8/layout/orgChart1"/>
    <dgm:cxn modelId="{E215A198-C271-A645-8D8D-67F414103079}" type="presParOf" srcId="{E0425CE9-F9A9-4314-8601-2A19FE23B8E2}" destId="{6720BEEA-0864-44CD-8CB5-EAC5E81F036A}" srcOrd="2" destOrd="0" presId="urn:microsoft.com/office/officeart/2005/8/layout/orgChart1"/>
    <dgm:cxn modelId="{E3AB8EB9-72FC-9644-BA2F-0719DB57F56B}" type="presParOf" srcId="{98CBE464-81F6-4BE8-A434-47348EA867F8}" destId="{268E4DBE-9BAA-4AB5-B177-942CD7717BA5}" srcOrd="2" destOrd="0" presId="urn:microsoft.com/office/officeart/2005/8/layout/orgChart1"/>
    <dgm:cxn modelId="{6F81E77D-4ECC-B440-B1DB-D8F4802FCE3B}" type="presParOf" srcId="{8DCFABB2-F99B-47FB-8279-3073BADB9263}" destId="{A21A3AA8-88D3-44C5-B1DC-43280E72579A}" srcOrd="4" destOrd="0" presId="urn:microsoft.com/office/officeart/2005/8/layout/orgChart1"/>
    <dgm:cxn modelId="{01A88F9A-4C08-0145-BC09-EA6B8377F543}" type="presParOf" srcId="{8DCFABB2-F99B-47FB-8279-3073BADB9263}" destId="{813A4256-4239-4468-908C-29A552D2E821}" srcOrd="5" destOrd="0" presId="urn:microsoft.com/office/officeart/2005/8/layout/orgChart1"/>
    <dgm:cxn modelId="{8A0BFB10-AD78-CE46-8D8D-3EB5A41070EE}" type="presParOf" srcId="{813A4256-4239-4468-908C-29A552D2E821}" destId="{EFE629B9-1C58-49AE-8E5D-5920400A6816}" srcOrd="0" destOrd="0" presId="urn:microsoft.com/office/officeart/2005/8/layout/orgChart1"/>
    <dgm:cxn modelId="{96C8DE65-708C-B449-89F4-85E0EDA7EE86}" type="presParOf" srcId="{EFE629B9-1C58-49AE-8E5D-5920400A6816}" destId="{1032674D-A1DA-4DC5-94BA-7BEC30A38542}" srcOrd="0" destOrd="0" presId="urn:microsoft.com/office/officeart/2005/8/layout/orgChart1"/>
    <dgm:cxn modelId="{56C65906-42B8-3447-81DC-91C63513D78E}" type="presParOf" srcId="{EFE629B9-1C58-49AE-8E5D-5920400A6816}" destId="{8B126E5A-D80D-429A-8D6A-079B94B2EC1E}" srcOrd="1" destOrd="0" presId="urn:microsoft.com/office/officeart/2005/8/layout/orgChart1"/>
    <dgm:cxn modelId="{8C5F2842-195C-8240-83F7-63806DAB9032}" type="presParOf" srcId="{813A4256-4239-4468-908C-29A552D2E821}" destId="{3BBEEBDC-4815-44B9-BADD-26810BFC8FAB}" srcOrd="1" destOrd="0" presId="urn:microsoft.com/office/officeart/2005/8/layout/orgChart1"/>
    <dgm:cxn modelId="{B5820347-FA6A-BD4B-8F60-1BB087E71338}" type="presParOf" srcId="{813A4256-4239-4468-908C-29A552D2E821}" destId="{3A71FF50-C2DE-47C3-822F-0B0D1B050537}" srcOrd="2" destOrd="0" presId="urn:microsoft.com/office/officeart/2005/8/layout/orgChart1"/>
    <dgm:cxn modelId="{F2A5AAD5-1ED6-8A4C-B601-4EA34690A046}" type="presParOf" srcId="{8A5108E9-337D-4CE2-A687-9B7BBC592D9A}" destId="{0D22B66D-AA24-4EAE-887C-130070B06DBB}" srcOrd="2" destOrd="0" presId="urn:microsoft.com/office/officeart/2005/8/layout/orgChart1"/>
    <dgm:cxn modelId="{FC9B595D-29D0-C04C-BFE5-A846B2A51050}" type="presParOf" srcId="{D447749B-4067-4722-A1A3-7E5E4E3878E7}" destId="{AD34D03D-1AEE-4C6E-A87F-4585CB3610A6}" srcOrd="6" destOrd="0" presId="urn:microsoft.com/office/officeart/2005/8/layout/orgChart1"/>
    <dgm:cxn modelId="{429DACA2-7EC2-0A44-9742-3DE37A3597F5}" type="presParOf" srcId="{D447749B-4067-4722-A1A3-7E5E4E3878E7}" destId="{F973386B-2AAE-4269-8AEB-27D6A4CE3E6C}" srcOrd="7" destOrd="0" presId="urn:microsoft.com/office/officeart/2005/8/layout/orgChart1"/>
    <dgm:cxn modelId="{2F882FB2-4FED-5247-8B2D-43A2FF8D9F08}" type="presParOf" srcId="{F973386B-2AAE-4269-8AEB-27D6A4CE3E6C}" destId="{5D30115E-4ACB-4E04-8874-7A81E864A68B}" srcOrd="0" destOrd="0" presId="urn:microsoft.com/office/officeart/2005/8/layout/orgChart1"/>
    <dgm:cxn modelId="{22EF52C4-47E6-CF46-A0D9-0B4A72B4EE68}" type="presParOf" srcId="{5D30115E-4ACB-4E04-8874-7A81E864A68B}" destId="{D02F64AD-C226-489E-BC71-8A23CD645BC6}" srcOrd="0" destOrd="0" presId="urn:microsoft.com/office/officeart/2005/8/layout/orgChart1"/>
    <dgm:cxn modelId="{FCCE3474-4337-8A4E-9EA4-07A4352829B3}" type="presParOf" srcId="{5D30115E-4ACB-4E04-8874-7A81E864A68B}" destId="{329A5E1B-EFD2-4D35-9993-376FD2C84210}" srcOrd="1" destOrd="0" presId="urn:microsoft.com/office/officeart/2005/8/layout/orgChart1"/>
    <dgm:cxn modelId="{37A01E4E-C762-8145-8A8F-94325EBD701C}" type="presParOf" srcId="{F973386B-2AAE-4269-8AEB-27D6A4CE3E6C}" destId="{2FFCA0BD-A1BF-441A-B8BF-B0E0B1FADF04}" srcOrd="1" destOrd="0" presId="urn:microsoft.com/office/officeart/2005/8/layout/orgChart1"/>
    <dgm:cxn modelId="{8BE90614-F9DC-2C4D-9CC4-3892E22BC02F}" type="presParOf" srcId="{F973386B-2AAE-4269-8AEB-27D6A4CE3E6C}" destId="{E90293DE-DAA5-45D4-9504-C09B6626820B}" srcOrd="2" destOrd="0" presId="urn:microsoft.com/office/officeart/2005/8/layout/orgChart1"/>
    <dgm:cxn modelId="{DC9843AC-5FCA-EC4C-B37B-63F0708D196D}" type="presParOf" srcId="{D447749B-4067-4722-A1A3-7E5E4E3878E7}" destId="{4DF6BABA-9CF1-49A9-905A-CC1770DB576D}" srcOrd="8" destOrd="0" presId="urn:microsoft.com/office/officeart/2005/8/layout/orgChart1"/>
    <dgm:cxn modelId="{A9EDC63F-E727-AF41-96CA-8E2508AC109B}" type="presParOf" srcId="{D447749B-4067-4722-A1A3-7E5E4E3878E7}" destId="{F713BBDC-AD51-4EF3-897B-7CE8414F0771}" srcOrd="9" destOrd="0" presId="urn:microsoft.com/office/officeart/2005/8/layout/orgChart1"/>
    <dgm:cxn modelId="{12822184-C347-B345-A46C-8EF42F3E8E18}" type="presParOf" srcId="{F713BBDC-AD51-4EF3-897B-7CE8414F0771}" destId="{AECC9361-64DE-4CC9-85B5-586040A0C305}" srcOrd="0" destOrd="0" presId="urn:microsoft.com/office/officeart/2005/8/layout/orgChart1"/>
    <dgm:cxn modelId="{FE4F9DF0-B4C7-3B4A-AAF9-0CDC504BC957}" type="presParOf" srcId="{AECC9361-64DE-4CC9-85B5-586040A0C305}" destId="{8BA6384D-1BFA-44B6-9A13-9FA402952309}" srcOrd="0" destOrd="0" presId="urn:microsoft.com/office/officeart/2005/8/layout/orgChart1"/>
    <dgm:cxn modelId="{37CAC486-C888-8B4A-92D9-7DFF6D486027}" type="presParOf" srcId="{AECC9361-64DE-4CC9-85B5-586040A0C305}" destId="{A152C5F8-F4DE-4BDD-85BC-17B7D6C5DCA8}" srcOrd="1" destOrd="0" presId="urn:microsoft.com/office/officeart/2005/8/layout/orgChart1"/>
    <dgm:cxn modelId="{23449BC7-7D34-E645-868F-3A162D502D75}" type="presParOf" srcId="{F713BBDC-AD51-4EF3-897B-7CE8414F0771}" destId="{6CF79313-5FEC-48D1-86F4-9238EDFCCB2A}" srcOrd="1" destOrd="0" presId="urn:microsoft.com/office/officeart/2005/8/layout/orgChart1"/>
    <dgm:cxn modelId="{50A7437A-FC9A-F44C-B733-B4B9015F78D2}" type="presParOf" srcId="{F713BBDC-AD51-4EF3-897B-7CE8414F0771}" destId="{68E14EA1-1823-4DA1-940E-8E05727F395C}" srcOrd="2" destOrd="0" presId="urn:microsoft.com/office/officeart/2005/8/layout/orgChart1"/>
    <dgm:cxn modelId="{5A9C4509-9585-6840-BB63-6EBE6023D319}" type="presParOf" srcId="{F30284F3-A04D-43E9-B37A-A46606E99E33}" destId="{ED22D501-9E5C-4DE4-9F88-FCC72818D6E0}" srcOrd="2" destOrd="0" presId="urn:microsoft.com/office/officeart/2005/8/layout/orgChart1"/>
    <dgm:cxn modelId="{95481A3C-8034-E74E-B0C5-2F6FB5090466}" type="presParOf" srcId="{6BB3C98C-9581-471B-BBA8-F01F0EED03EA}" destId="{FCC311E0-CBA9-4A3E-8B57-FA1533E14AE7}" srcOrd="4" destOrd="0" presId="urn:microsoft.com/office/officeart/2005/8/layout/orgChart1"/>
    <dgm:cxn modelId="{FD2BCA5E-A124-B349-91F7-F0CC4D5F306F}" type="presParOf" srcId="{6BB3C98C-9581-471B-BBA8-F01F0EED03EA}" destId="{1C13CA0B-0115-4637-BBDF-EB1F816E9C1E}" srcOrd="5" destOrd="0" presId="urn:microsoft.com/office/officeart/2005/8/layout/orgChart1"/>
    <dgm:cxn modelId="{E0AD3DEA-20CA-DB45-9347-F98EA2DC56F1}" type="presParOf" srcId="{1C13CA0B-0115-4637-BBDF-EB1F816E9C1E}" destId="{1324AD8B-D7B9-4D9A-AEAA-A686B8DBA29B}" srcOrd="0" destOrd="0" presId="urn:microsoft.com/office/officeart/2005/8/layout/orgChart1"/>
    <dgm:cxn modelId="{7CCCABE0-AE00-5E44-95F1-1E2AB0A99B86}" type="presParOf" srcId="{1324AD8B-D7B9-4D9A-AEAA-A686B8DBA29B}" destId="{BD2C4F34-D811-4CFF-9CC1-12E484CFF8F0}" srcOrd="0" destOrd="0" presId="urn:microsoft.com/office/officeart/2005/8/layout/orgChart1"/>
    <dgm:cxn modelId="{E9307ACE-7980-5149-9131-1C10BACFE507}" type="presParOf" srcId="{1324AD8B-D7B9-4D9A-AEAA-A686B8DBA29B}" destId="{278207AE-CE5C-4B9E-B3FB-DC7B6D81F7DE}" srcOrd="1" destOrd="0" presId="urn:microsoft.com/office/officeart/2005/8/layout/orgChart1"/>
    <dgm:cxn modelId="{41508061-DA3D-F44F-9180-367562A45BDF}" type="presParOf" srcId="{1C13CA0B-0115-4637-BBDF-EB1F816E9C1E}" destId="{23912CC7-87D9-4D80-BFF5-FA801CC49BD1}" srcOrd="1" destOrd="0" presId="urn:microsoft.com/office/officeart/2005/8/layout/orgChart1"/>
    <dgm:cxn modelId="{2EAE8E88-A609-804B-9587-90D8F9C7FCFD}" type="presParOf" srcId="{1C13CA0B-0115-4637-BBDF-EB1F816E9C1E}" destId="{53E27B8B-AD56-416A-B3A8-6690838BE0F9}" srcOrd="2" destOrd="0" presId="urn:microsoft.com/office/officeart/2005/8/layout/orgChart1"/>
    <dgm:cxn modelId="{3B2234B0-7612-D74D-9111-44DA4117D365}" type="presParOf" srcId="{0A4CCBFD-4050-4655-AE26-9A09FE7868BD}" destId="{9DA4FF67-C603-442F-9485-A1DC5446F969}" srcOrd="2" destOrd="0" presId="urn:microsoft.com/office/officeart/2005/8/layout/orgChart1"/>
    <dgm:cxn modelId="{EB83F6A9-6F28-FB4E-BC64-CA91F04618CA}" type="presParOf" srcId="{62F49860-6C01-40C0-A865-EDA49B15D180}" destId="{3A0268FB-D881-413E-9F07-834E327C3915}" srcOrd="2" destOrd="0" presId="urn:microsoft.com/office/officeart/2005/8/layout/orgChart1"/>
  </dgm:cxnLst>
  <dgm:bg/>
  <dgm:whole>
    <a:ln>
      <a:solidFill>
        <a:schemeClr val="accent1"/>
      </a:solidFill>
      <a:prstDash val="sysDot"/>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8FC3F-1477-0D4F-86DA-DB19192BE1DB}" type="datetimeFigureOut">
              <a:rPr lang="en-US" smtClean="0"/>
              <a:t>9/6/2018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C7388-977D-9E40-B4BC-4BF13C74CC7C}" type="slidenum">
              <a:rPr lang="en-US" smtClean="0"/>
              <a:t>‹#›</a:t>
            </a:fld>
            <a:endParaRPr lang="en-US"/>
          </a:p>
        </p:txBody>
      </p:sp>
    </p:spTree>
    <p:extLst>
      <p:ext uri="{BB962C8B-B14F-4D97-AF65-F5344CB8AC3E}">
        <p14:creationId xmlns:p14="http://schemas.microsoft.com/office/powerpoint/2010/main" val="358986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EE3AF-86E9-BC4B-9A68-226FFCACD32D}" type="datetimeFigureOut">
              <a:rPr lang="en-US" smtClean="0"/>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26ADE-7317-6D48-9A76-A2187E442703}" type="slidenum">
              <a:rPr lang="en-US" smtClean="0"/>
              <a:t>‹#›</a:t>
            </a:fld>
            <a:endParaRPr lang="en-US"/>
          </a:p>
        </p:txBody>
      </p:sp>
    </p:spTree>
    <p:extLst>
      <p:ext uri="{BB962C8B-B14F-4D97-AF65-F5344CB8AC3E}">
        <p14:creationId xmlns:p14="http://schemas.microsoft.com/office/powerpoint/2010/main" val="1400911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MS PGothic" charset="0"/>
            </a:endParaRPr>
          </a:p>
        </p:txBody>
      </p:sp>
      <p:sp>
        <p:nvSpPr>
          <p:cNvPr id="245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5018" eaLnBrk="0" hangingPunct="0">
              <a:defRPr sz="2400">
                <a:solidFill>
                  <a:schemeClr val="tx1"/>
                </a:solidFill>
                <a:latin typeface="Arial" charset="0"/>
                <a:ea typeface="MS PGothic" charset="0"/>
                <a:cs typeface="MS PGothic" charset="0"/>
              </a:defRPr>
            </a:lvl1pPr>
            <a:lvl2pPr marL="730766" indent="-281064" defTabSz="915018" eaLnBrk="0" hangingPunct="0">
              <a:defRPr sz="2400">
                <a:solidFill>
                  <a:schemeClr val="tx1"/>
                </a:solidFill>
                <a:latin typeface="Arial" charset="0"/>
                <a:ea typeface="MS PGothic" charset="0"/>
                <a:cs typeface="MS PGothic" charset="0"/>
              </a:defRPr>
            </a:lvl2pPr>
            <a:lvl3pPr marL="1124255" indent="-224851" defTabSz="915018" eaLnBrk="0" hangingPunct="0">
              <a:defRPr sz="2400">
                <a:solidFill>
                  <a:schemeClr val="tx1"/>
                </a:solidFill>
                <a:latin typeface="Arial" charset="0"/>
                <a:ea typeface="MS PGothic" charset="0"/>
                <a:cs typeface="MS PGothic" charset="0"/>
              </a:defRPr>
            </a:lvl3pPr>
            <a:lvl4pPr marL="1573957" indent="-224851" defTabSz="915018" eaLnBrk="0" hangingPunct="0">
              <a:defRPr sz="2400">
                <a:solidFill>
                  <a:schemeClr val="tx1"/>
                </a:solidFill>
                <a:latin typeface="Arial" charset="0"/>
                <a:ea typeface="MS PGothic" charset="0"/>
                <a:cs typeface="MS PGothic" charset="0"/>
              </a:defRPr>
            </a:lvl4pPr>
            <a:lvl5pPr marL="2023659" indent="-224851" defTabSz="915018" eaLnBrk="0" hangingPunct="0">
              <a:defRPr sz="2400">
                <a:solidFill>
                  <a:schemeClr val="tx1"/>
                </a:solidFill>
                <a:latin typeface="Arial" charset="0"/>
                <a:ea typeface="MS PGothic" charset="0"/>
                <a:cs typeface="MS PGothic" charset="0"/>
              </a:defRPr>
            </a:lvl5pPr>
            <a:lvl6pPr marL="2473361"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6pPr>
            <a:lvl7pPr marL="2923062"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7pPr>
            <a:lvl8pPr marL="3372764"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8pPr>
            <a:lvl9pPr marL="3822466" indent="-224851" defTabSz="91501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48024B5-2E7F-F343-8912-9CDBDDA34138}" type="slidenum">
              <a:rPr lang="en-US" sz="1200"/>
              <a:pPr eaLnBrk="1" hangingPunct="1"/>
              <a:t>12</a:t>
            </a:fld>
            <a:endParaRPr lang="en-US" sz="1200"/>
          </a:p>
        </p:txBody>
      </p:sp>
    </p:spTree>
    <p:extLst>
      <p:ext uri="{BB962C8B-B14F-4D97-AF65-F5344CB8AC3E}">
        <p14:creationId xmlns:p14="http://schemas.microsoft.com/office/powerpoint/2010/main" val="404479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A0C506C-E6E1-9842-ABC9-F758CE121231}" type="slidenum">
              <a:rPr lang="en-US" sz="1200"/>
              <a:pPr/>
              <a:t>25</a:t>
            </a:fld>
            <a:endParaRPr lang="en-US" sz="1200"/>
          </a:p>
        </p:txBody>
      </p:sp>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687388" y="4343400"/>
            <a:ext cx="5483225"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2" tIns="45712" rIns="91422" bIns="45712"/>
          <a:lstStyle/>
          <a:p>
            <a:pPr eaLnBrk="1" hangingPunct="1"/>
            <a:r>
              <a:rPr lang="en-US"/>
              <a:t>Brian</a:t>
            </a:r>
          </a:p>
        </p:txBody>
      </p:sp>
      <p:sp>
        <p:nvSpPr>
          <p:cNvPr id="665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2" tIns="45712" rIns="91422" bIns="45712"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D142C59-3713-8643-9B5D-4F611FDE27A0}" type="slidenum">
              <a:rPr lang="en-US" sz="1200"/>
              <a:pPr algn="r" eaLnBrk="1" hangingPunct="1"/>
              <a:t>25</a:t>
            </a:fld>
            <a:endParaRPr lang="en-US" sz="1200"/>
          </a:p>
        </p:txBody>
      </p:sp>
    </p:spTree>
    <p:extLst>
      <p:ext uri="{BB962C8B-B14F-4D97-AF65-F5344CB8AC3E}">
        <p14:creationId xmlns:p14="http://schemas.microsoft.com/office/powerpoint/2010/main" val="42023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564BD9-525D-D342-ACCD-C9A737A68A37}" type="slidenum">
              <a:rPr lang="en-US" sz="1200"/>
              <a:pPr/>
              <a:t>26</a:t>
            </a:fld>
            <a:endParaRPr lang="en-US" sz="1200"/>
          </a:p>
        </p:txBody>
      </p:sp>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xfrm>
            <a:off x="687388" y="4343400"/>
            <a:ext cx="5483225"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2" tIns="45712" rIns="91422" bIns="45712"/>
          <a:lstStyle/>
          <a:p>
            <a:pPr eaLnBrk="1" hangingPunct="1"/>
            <a:r>
              <a:rPr lang="en-US"/>
              <a:t>Brian</a:t>
            </a:r>
          </a:p>
        </p:txBody>
      </p:sp>
      <p:sp>
        <p:nvSpPr>
          <p:cNvPr id="829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2" tIns="45712" rIns="91422" bIns="45712"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C2AD456-C2BF-014D-A958-9196AE65EE83}" type="slidenum">
              <a:rPr lang="en-US" sz="1200"/>
              <a:pPr algn="r" eaLnBrk="1" hangingPunct="1"/>
              <a:t>26</a:t>
            </a:fld>
            <a:endParaRPr lang="en-US" sz="1200"/>
          </a:p>
        </p:txBody>
      </p:sp>
    </p:spTree>
    <p:extLst>
      <p:ext uri="{BB962C8B-B14F-4D97-AF65-F5344CB8AC3E}">
        <p14:creationId xmlns:p14="http://schemas.microsoft.com/office/powerpoint/2010/main" val="335335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61444" name="Slide Number Placeholder 3"/>
          <p:cNvSpPr txBox="1">
            <a:spLocks noGrp="1"/>
          </p:cNvSpPr>
          <p:nvPr/>
        </p:nvSpPr>
        <p:spPr bwMode="auto">
          <a:xfrm>
            <a:off x="3883025" y="8624888"/>
            <a:ext cx="2973388"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66" tIns="45534" rIns="91066" bIns="45534" anchor="b"/>
          <a:lstStyle>
            <a:lvl1pPr defTabSz="911225" eaLnBrk="0" hangingPunct="0">
              <a:defRPr sz="2800">
                <a:solidFill>
                  <a:schemeClr val="tx1"/>
                </a:solidFill>
                <a:latin typeface="Arial" panose="020B0604020202020204" pitchFamily="34" charset="0"/>
              </a:defRPr>
            </a:lvl1pPr>
            <a:lvl2pPr marL="742950" indent="-285750" defTabSz="911225" eaLnBrk="0" hangingPunct="0">
              <a:defRPr sz="2800">
                <a:solidFill>
                  <a:schemeClr val="tx1"/>
                </a:solidFill>
                <a:latin typeface="Arial" panose="020B0604020202020204" pitchFamily="34" charset="0"/>
              </a:defRPr>
            </a:lvl2pPr>
            <a:lvl3pPr marL="1143000" indent="-228600" defTabSz="911225" eaLnBrk="0" hangingPunct="0">
              <a:defRPr sz="2800">
                <a:solidFill>
                  <a:schemeClr val="tx1"/>
                </a:solidFill>
                <a:latin typeface="Arial" panose="020B0604020202020204" pitchFamily="34" charset="0"/>
              </a:defRPr>
            </a:lvl3pPr>
            <a:lvl4pPr marL="1600200" indent="-228600" defTabSz="911225" eaLnBrk="0" hangingPunct="0">
              <a:defRPr sz="2800">
                <a:solidFill>
                  <a:schemeClr val="tx1"/>
                </a:solidFill>
                <a:latin typeface="Arial" panose="020B0604020202020204" pitchFamily="34" charset="0"/>
              </a:defRPr>
            </a:lvl4pPr>
            <a:lvl5pPr marL="2057400" indent="-228600" defTabSz="911225" eaLnBrk="0" hangingPunct="0">
              <a:defRPr sz="2800">
                <a:solidFill>
                  <a:schemeClr val="tx1"/>
                </a:solidFill>
                <a:latin typeface="Arial" panose="020B0604020202020204" pitchFamily="34" charset="0"/>
              </a:defRPr>
            </a:lvl5pPr>
            <a:lvl6pPr marL="2514600" indent="-228600" defTabSz="91122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1122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1122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11225"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fld id="{C45563BD-1D81-4F7F-8D1E-5D53FBACAB8E}" type="slidenum">
              <a:rPr lang="en-US" altLang="en-US" sz="1200"/>
              <a:pPr algn="r" eaLnBrk="1" hangingPunct="1"/>
              <a:t>35</a:t>
            </a:fld>
            <a:endParaRPr lang="en-US" altLang="en-US" sz="1200"/>
          </a:p>
        </p:txBody>
      </p:sp>
    </p:spTree>
    <p:extLst>
      <p:ext uri="{BB962C8B-B14F-4D97-AF65-F5344CB8AC3E}">
        <p14:creationId xmlns:p14="http://schemas.microsoft.com/office/powerpoint/2010/main" val="188478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26ADE-7317-6D48-9A76-A2187E442703}" type="slidenum">
              <a:rPr lang="en-US" smtClean="0"/>
              <a:t>39</a:t>
            </a:fld>
            <a:endParaRPr lang="en-US"/>
          </a:p>
        </p:txBody>
      </p:sp>
    </p:spTree>
    <p:extLst>
      <p:ext uri="{BB962C8B-B14F-4D97-AF65-F5344CB8AC3E}">
        <p14:creationId xmlns:p14="http://schemas.microsoft.com/office/powerpoint/2010/main" val="229712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and Chart">
    <p:spTree>
      <p:nvGrpSpPr>
        <p:cNvPr id="1" name=""/>
        <p:cNvGrpSpPr/>
        <p:nvPr/>
      </p:nvGrpSpPr>
      <p:grpSpPr>
        <a:xfrm>
          <a:off x="0" y="0"/>
          <a:ext cx="0" cy="0"/>
          <a:chOff x="0" y="0"/>
          <a:chExt cx="0" cy="0"/>
        </a:xfrm>
      </p:grpSpPr>
      <p:sp>
        <p:nvSpPr>
          <p:cNvPr id="3" name="Rectangle 8"/>
          <p:cNvSpPr>
            <a:spLocks noChangeArrowheads="1"/>
          </p:cNvSpPr>
          <p:nvPr/>
        </p:nvSpPr>
        <p:spPr bwMode="auto">
          <a:xfrm>
            <a:off x="0" y="6096000"/>
            <a:ext cx="9144000" cy="76200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Rectangle 23"/>
          <p:cNvSpPr>
            <a:spLocks noChangeArrowheads="1"/>
          </p:cNvSpPr>
          <p:nvPr userDrawn="1"/>
        </p:nvSpPr>
        <p:spPr bwMode="auto">
          <a:xfrm>
            <a:off x="6731000" y="6354763"/>
            <a:ext cx="22113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200">
                <a:solidFill>
                  <a:schemeClr val="bg1"/>
                </a:solidFill>
                <a:latin typeface="Tahoma" charset="0"/>
              </a:rPr>
              <a:t>National Quality Center (NQC)</a:t>
            </a:r>
          </a:p>
        </p:txBody>
      </p:sp>
      <p:sp>
        <p:nvSpPr>
          <p:cNvPr id="5" name="Line 25"/>
          <p:cNvSpPr>
            <a:spLocks noChangeShapeType="1"/>
          </p:cNvSpPr>
          <p:nvPr userDrawn="1"/>
        </p:nvSpPr>
        <p:spPr bwMode="auto">
          <a:xfrm>
            <a:off x="381000" y="1219200"/>
            <a:ext cx="8515350" cy="0"/>
          </a:xfrm>
          <a:prstGeom prst="line">
            <a:avLst/>
          </a:prstGeom>
          <a:noFill/>
          <a:ln w="254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110"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27"/>
          <p:cNvSpPr>
            <a:spLocks noChangeArrowheads="1"/>
          </p:cNvSpPr>
          <p:nvPr userDrawn="1"/>
        </p:nvSpPr>
        <p:spPr bwMode="auto">
          <a:xfrm>
            <a:off x="125413" y="6354763"/>
            <a:ext cx="439737"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eaLnBrk="0" hangingPunct="0"/>
            <a:fld id="{1F36D892-D668-1D45-8A9C-7AF5F34CFF8B}" type="slidenum">
              <a:rPr lang="en-US" sz="1200" b="1">
                <a:solidFill>
                  <a:schemeClr val="bg1"/>
                </a:solidFill>
                <a:latin typeface="Tahoma" charset="0"/>
              </a:rPr>
              <a:pPr algn="r" eaLnBrk="0" hangingPunct="0"/>
              <a:t>‹#›</a:t>
            </a:fld>
            <a:endParaRPr lang="en-US" sz="1200" b="1">
              <a:solidFill>
                <a:schemeClr val="bg1"/>
              </a:solidFill>
              <a:latin typeface="Tahoma" charset="0"/>
            </a:endParaRPr>
          </a:p>
        </p:txBody>
      </p:sp>
      <p:sp>
        <p:nvSpPr>
          <p:cNvPr id="8" name="Rectangle 8"/>
          <p:cNvSpPr>
            <a:spLocks noChangeArrowheads="1"/>
          </p:cNvSpPr>
          <p:nvPr/>
        </p:nvSpPr>
        <p:spPr bwMode="auto">
          <a:xfrm>
            <a:off x="0" y="6096000"/>
            <a:ext cx="9144000" cy="762000"/>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23"/>
          <p:cNvSpPr>
            <a:spLocks noChangeArrowheads="1"/>
          </p:cNvSpPr>
          <p:nvPr userDrawn="1"/>
        </p:nvSpPr>
        <p:spPr bwMode="auto">
          <a:xfrm>
            <a:off x="6851650" y="6354763"/>
            <a:ext cx="2090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eaLnBrk="0" hangingPunct="0"/>
            <a:r>
              <a:rPr lang="en-US" sz="1400">
                <a:solidFill>
                  <a:schemeClr val="bg1"/>
                </a:solidFill>
                <a:latin typeface="ChollaSansRegular" charset="0"/>
              </a:rPr>
              <a:t>National Quality Center (NQC)</a:t>
            </a:r>
          </a:p>
        </p:txBody>
      </p:sp>
      <p:sp>
        <p:nvSpPr>
          <p:cNvPr id="10" name="Line 25"/>
          <p:cNvSpPr>
            <a:spLocks noChangeShapeType="1"/>
          </p:cNvSpPr>
          <p:nvPr userDrawn="1"/>
        </p:nvSpPr>
        <p:spPr bwMode="auto">
          <a:xfrm>
            <a:off x="381000" y="455613"/>
            <a:ext cx="8515350" cy="0"/>
          </a:xfrm>
          <a:prstGeom prst="line">
            <a:avLst/>
          </a:prstGeom>
          <a:noFill/>
          <a:ln w="25400">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Rectangle 27"/>
          <p:cNvSpPr>
            <a:spLocks noChangeArrowheads="1"/>
          </p:cNvSpPr>
          <p:nvPr userDrawn="1"/>
        </p:nvSpPr>
        <p:spPr bwMode="auto">
          <a:xfrm>
            <a:off x="153988" y="6354763"/>
            <a:ext cx="41116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eaLnBrk="0" hangingPunct="0"/>
            <a:fld id="{5AE8D487-B04F-9A49-9541-1A7A1815B0F3}" type="slidenum">
              <a:rPr lang="en-US" sz="1400" b="1">
                <a:solidFill>
                  <a:schemeClr val="bg1"/>
                </a:solidFill>
                <a:latin typeface="ChollaSansRegular" charset="0"/>
              </a:rPr>
              <a:pPr algn="r" eaLnBrk="0" hangingPunct="0"/>
              <a:t>‹#›</a:t>
            </a:fld>
            <a:endParaRPr lang="en-US" sz="1400" b="1">
              <a:solidFill>
                <a:schemeClr val="bg1"/>
              </a:solidFill>
              <a:latin typeface="ChollaSansRegular" charset="0"/>
            </a:endParaRPr>
          </a:p>
        </p:txBody>
      </p:sp>
      <p:sp>
        <p:nvSpPr>
          <p:cNvPr id="2" name="Title 1"/>
          <p:cNvSpPr>
            <a:spLocks noGrp="1"/>
          </p:cNvSpPr>
          <p:nvPr>
            <p:ph type="title"/>
          </p:nvPr>
        </p:nvSpPr>
        <p:spPr>
          <a:xfrm>
            <a:off x="381001" y="617538"/>
            <a:ext cx="8515350" cy="1143000"/>
          </a:xfrm>
        </p:spPr>
        <p:txBody>
          <a:bodyPr/>
          <a:lstStyle>
            <a:lvl1pPr>
              <a:defRPr>
                <a:latin typeface="Garamond" pitchFamily="18" charset="0"/>
              </a:defRPr>
            </a:lvl1pPr>
          </a:lstStyle>
          <a:p>
            <a:r>
              <a:rPr lang="en-US" dirty="0" smtClean="0"/>
              <a:t>Click to edit Master title style</a:t>
            </a:r>
            <a:endParaRPr lang="en-US" dirty="0"/>
          </a:p>
        </p:txBody>
      </p:sp>
      <p:sp>
        <p:nvSpPr>
          <p:cNvPr id="1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1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B20997D-607E-E548-9E75-FDBBC2FFE968}" type="slidenum">
              <a:rPr lang="en-US"/>
              <a:pPr>
                <a:defRPr/>
              </a:pPr>
              <a:t>‹#›</a:t>
            </a:fld>
            <a:endParaRPr lang="en-US"/>
          </a:p>
        </p:txBody>
      </p:sp>
    </p:spTree>
    <p:extLst>
      <p:ext uri="{BB962C8B-B14F-4D97-AF65-F5344CB8AC3E}">
        <p14:creationId xmlns:p14="http://schemas.microsoft.com/office/powerpoint/2010/main" val="3984902367"/>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762000" y="1447800"/>
            <a:ext cx="38100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10000"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30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00738F-D14B-458F-9A8A-B1A98B3A66F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0738F-D14B-458F-9A8A-B1A98B3A66FA}"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730ECFF-37A2-4017-93C2-D3EFF23AF37F}" type="datetimeFigureOut">
              <a:rPr lang="en-US" smtClean="0"/>
              <a:pPr/>
              <a:t>9/6/2018</a:t>
            </a:fld>
            <a:endParaRPr lang="en-US" dirty="0"/>
          </a:p>
        </p:txBody>
      </p:sp>
      <p:sp>
        <p:nvSpPr>
          <p:cNvPr id="9" name="Slide Number Placeholder 8"/>
          <p:cNvSpPr>
            <a:spLocks noGrp="1"/>
          </p:cNvSpPr>
          <p:nvPr>
            <p:ph type="sldNum" sz="quarter" idx="11"/>
          </p:nvPr>
        </p:nvSpPr>
        <p:spPr/>
        <p:txBody>
          <a:bodyPr/>
          <a:lstStyle/>
          <a:p>
            <a:fld id="{1300738F-D14B-458F-9A8A-B1A98B3A66FA}"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00738F-D14B-458F-9A8A-B1A98B3A66FA}"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730ECFF-37A2-4017-93C2-D3EFF23AF37F}" type="datetimeFigureOut">
              <a:rPr lang="en-US" smtClean="0"/>
              <a:pPr/>
              <a:t>9/6/2018</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5.wmf"/><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package" Target="../embeddings/Microsoft_Word_Document1.docx"/></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package" Target="../embeddings/Microsoft_Word_Document2.docx"/></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png"/><Relationship Id="rId5" Type="http://schemas.openxmlformats.org/officeDocument/2006/relationships/package" Target="../embeddings/Microsoft_Word_Document3.docx"/><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png"/><Relationship Id="rId4" Type="http://schemas.openxmlformats.org/officeDocument/2006/relationships/package" Target="../embeddings/Microsoft_Word_Document4.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areacttarget.org/library/hrsahab-hiv-performance-measures" TargetMode="External"/><Relationship Id="rId2" Type="http://schemas.openxmlformats.org/officeDocument/2006/relationships/hyperlink" Target="https://careacttarget.org/category/topics/clinical-quality-managemen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ationalqualitycenter.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571" y="1498137"/>
            <a:ext cx="6566155" cy="2593975"/>
          </a:xfrm>
        </p:spPr>
        <p:txBody>
          <a:bodyPr/>
          <a:lstStyle/>
          <a:p>
            <a:pPr algn="ctr"/>
            <a:r>
              <a:rPr lang="en-US" sz="4400" dirty="0" smtClean="0"/>
              <a:t/>
            </a:r>
            <a:br>
              <a:rPr lang="en-US" sz="4400" dirty="0" smtClean="0"/>
            </a:br>
            <a:r>
              <a:rPr lang="en-US" sz="3600" dirty="0" smtClean="0"/>
              <a:t>Quality Management 101 Series</a:t>
            </a:r>
            <a:br>
              <a:rPr lang="en-US" sz="3600" dirty="0" smtClean="0"/>
            </a:br>
            <a:r>
              <a:rPr lang="en-US" sz="3600" dirty="0" smtClean="0"/>
              <a:t/>
            </a:r>
            <a:br>
              <a:rPr lang="en-US" sz="3600" dirty="0" smtClean="0"/>
            </a:br>
            <a:r>
              <a:rPr lang="en-US" sz="4400" dirty="0" smtClean="0"/>
              <a:t>Module 2 </a:t>
            </a:r>
            <a:br>
              <a:rPr lang="en-US" sz="4400" dirty="0" smtClean="0"/>
            </a:br>
            <a:r>
              <a:rPr lang="en-US" sz="4400" dirty="0" smtClean="0"/>
              <a:t>Quality Program</a:t>
            </a:r>
            <a:br>
              <a:rPr lang="en-US" sz="4400" dirty="0" smtClean="0"/>
            </a:br>
            <a:r>
              <a:rPr lang="en-US" sz="4400" dirty="0" smtClean="0"/>
              <a:t> Infrastructure</a:t>
            </a:r>
            <a:endParaRPr lang="en-US" sz="4400" dirty="0"/>
          </a:p>
        </p:txBody>
      </p:sp>
      <p:sp>
        <p:nvSpPr>
          <p:cNvPr id="3" name="Subtitle 2"/>
          <p:cNvSpPr>
            <a:spLocks noGrp="1"/>
          </p:cNvSpPr>
          <p:nvPr>
            <p:ph type="subTitle" idx="1"/>
          </p:nvPr>
        </p:nvSpPr>
        <p:spPr>
          <a:xfrm>
            <a:off x="321635" y="4720103"/>
            <a:ext cx="7599942" cy="1232591"/>
          </a:xfrm>
        </p:spPr>
        <p:txBody>
          <a:bodyPr>
            <a:noAutofit/>
          </a:bodyPr>
          <a:lstStyle/>
          <a:p>
            <a:r>
              <a:rPr lang="en-US" dirty="0" smtClean="0"/>
              <a:t>Nanette </a:t>
            </a:r>
            <a:r>
              <a:rPr lang="en-US" dirty="0" err="1" smtClean="0"/>
              <a:t>Brey</a:t>
            </a:r>
            <a:r>
              <a:rPr lang="en-US" dirty="0" smtClean="0"/>
              <a:t> </a:t>
            </a:r>
            <a:r>
              <a:rPr lang="en-US" dirty="0" err="1" smtClean="0"/>
              <a:t>Magnani</a:t>
            </a:r>
            <a:r>
              <a:rPr lang="en-US" dirty="0" smtClean="0"/>
              <a:t>, </a:t>
            </a:r>
            <a:r>
              <a:rPr lang="en-US" dirty="0" err="1" smtClean="0"/>
              <a:t>EdD</a:t>
            </a:r>
            <a:r>
              <a:rPr lang="en-US" dirty="0" smtClean="0"/>
              <a:t>, National QI Coach, Consultant</a:t>
            </a:r>
          </a:p>
          <a:p>
            <a:r>
              <a:rPr lang="en-US" dirty="0" err="1" smtClean="0"/>
              <a:t>Diona</a:t>
            </a:r>
            <a:r>
              <a:rPr lang="en-US" dirty="0" smtClean="0"/>
              <a:t> Walker, MSPH, Services Quality Manager</a:t>
            </a:r>
          </a:p>
          <a:p>
            <a:r>
              <a:rPr lang="en-US" dirty="0"/>
              <a:t>Hannah Wilkinson, RN, CQM Manager, </a:t>
            </a:r>
            <a:r>
              <a:rPr lang="en-US" dirty="0" err="1"/>
              <a:t>Lallie</a:t>
            </a:r>
            <a:r>
              <a:rPr lang="en-US" dirty="0"/>
              <a:t> Kemp Medical Center</a:t>
            </a:r>
          </a:p>
          <a:p>
            <a:endParaRPr lang="en-US" sz="2400" dirty="0"/>
          </a:p>
        </p:txBody>
      </p:sp>
      <p:sp>
        <p:nvSpPr>
          <p:cNvPr id="4" name="TextBox 3"/>
          <p:cNvSpPr txBox="1"/>
          <p:nvPr/>
        </p:nvSpPr>
        <p:spPr>
          <a:xfrm>
            <a:off x="203200" y="6282497"/>
            <a:ext cx="6248400" cy="523220"/>
          </a:xfrm>
          <a:prstGeom prst="rect">
            <a:avLst/>
          </a:prstGeom>
          <a:noFill/>
        </p:spPr>
        <p:txBody>
          <a:bodyPr wrap="square" rtlCol="0">
            <a:spAutoFit/>
          </a:bodyPr>
          <a:lstStyle/>
          <a:p>
            <a:r>
              <a:rPr lang="en-US" sz="1400" b="1" dirty="0" smtClean="0"/>
              <a:t>Hosted by:  Louisiana Department of Health HIV/STD Program </a:t>
            </a:r>
            <a:r>
              <a:rPr lang="en-US" sz="1400" b="1" dirty="0" err="1" smtClean="0">
                <a:solidFill>
                  <a:schemeClr val="bg1"/>
                </a:solidFill>
              </a:rPr>
              <a:t>ste</a:t>
            </a:r>
            <a:r>
              <a:rPr lang="en-US" sz="1400" b="1" dirty="0" smtClean="0">
                <a:solidFill>
                  <a:schemeClr val="bg1"/>
                </a:solidFill>
              </a:rPr>
              <a:t> Louisiana Department of Health-STD/HIV Program </a:t>
            </a:r>
            <a:endParaRPr lang="en-US" sz="1400" b="1" dirty="0">
              <a:solidFill>
                <a:schemeClr val="bg1"/>
              </a:solidFill>
            </a:endParaRPr>
          </a:p>
        </p:txBody>
      </p:sp>
      <p:pic>
        <p:nvPicPr>
          <p:cNvPr id="7" name="Picture 6" descr="http://cliparts.co/cliparts/8iG/Erx/8iGErxdy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023780">
            <a:off x="6270009" y="2683595"/>
            <a:ext cx="1024455" cy="15957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24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rPr>
              <a:t>PCN #15-02:  Components of an Effective CQM Program</a:t>
            </a:r>
            <a:endParaRPr lang="en-US" b="1" dirty="0">
              <a:latin typeface="Calibri" pitchFamily="34" charset="0"/>
            </a:endParaRPr>
          </a:p>
        </p:txBody>
      </p:sp>
      <p:sp>
        <p:nvSpPr>
          <p:cNvPr id="3" name="Content Placeholder 2"/>
          <p:cNvSpPr>
            <a:spLocks noGrp="1"/>
          </p:cNvSpPr>
          <p:nvPr>
            <p:ph idx="1"/>
          </p:nvPr>
        </p:nvSpPr>
        <p:spPr>
          <a:xfrm>
            <a:off x="457200" y="2087693"/>
            <a:ext cx="7620000" cy="4313107"/>
          </a:xfrm>
        </p:spPr>
        <p:txBody>
          <a:bodyPr/>
          <a:lstStyle/>
          <a:p>
            <a:r>
              <a:rPr lang="en-US" sz="3200" b="1" dirty="0" smtClean="0">
                <a:latin typeface="Calibri" pitchFamily="34" charset="0"/>
              </a:rPr>
              <a:t>Infrastructure</a:t>
            </a:r>
          </a:p>
          <a:p>
            <a:r>
              <a:rPr lang="en-US" sz="3200" dirty="0" smtClean="0">
                <a:latin typeface="Calibri" pitchFamily="34" charset="0"/>
              </a:rPr>
              <a:t>Performance measurement &amp;</a:t>
            </a:r>
          </a:p>
          <a:p>
            <a:r>
              <a:rPr lang="en-US" sz="3200" dirty="0" smtClean="0">
                <a:latin typeface="Calibri" pitchFamily="34" charset="0"/>
              </a:rPr>
              <a:t>Quality Improvement</a:t>
            </a:r>
          </a:p>
          <a:p>
            <a:endParaRPr lang="en-US" dirty="0" smtClean="0">
              <a:latin typeface="Calibri" pitchFamily="34" charset="0"/>
            </a:endParaRPr>
          </a:p>
          <a:p>
            <a:endParaRPr lang="en-US" dirty="0" smtClean="0">
              <a:latin typeface="Calibri" pitchFamily="34" charset="0"/>
            </a:endParaRPr>
          </a:p>
          <a:p>
            <a:pPr algn="ctr">
              <a:buNone/>
            </a:pPr>
            <a:endParaRPr lang="en-US" dirty="0" smtClean="0">
              <a:latin typeface="Calibri" pitchFamily="34" charset="0"/>
            </a:endParaRPr>
          </a:p>
          <a:p>
            <a:pPr>
              <a:buNone/>
            </a:pPr>
            <a:endParaRPr lang="en-US" sz="2000" dirty="0" smtClean="0">
              <a:latin typeface="Calibri" pitchFamily="34" charset="0"/>
              <a:ea typeface="ＭＳ Ｐゴシック" pitchFamily="-65" charset="-128"/>
              <a:cs typeface="ＭＳ Ｐゴシック" pitchFamily="-65" charset="-128"/>
            </a:endParaRPr>
          </a:p>
          <a:p>
            <a:pPr>
              <a:buNone/>
            </a:pPr>
            <a:endParaRPr lang="en-US" sz="2000" dirty="0" smtClean="0">
              <a:latin typeface="Calibri" pitchFamily="34" charset="0"/>
              <a:ea typeface="ＭＳ Ｐゴシック" pitchFamily="-65" charset="-128"/>
              <a:cs typeface="ＭＳ Ｐゴシック" pitchFamily="-65" charset="-128"/>
            </a:endParaRPr>
          </a:p>
          <a:p>
            <a:endParaRPr lang="en-US" dirty="0" smtClean="0">
              <a:latin typeface="Calibri" pitchFamily="34" charset="0"/>
            </a:endParaRPr>
          </a:p>
          <a:p>
            <a:pPr>
              <a:buNone/>
            </a:pPr>
            <a:endParaRPr lang="en-US" dirty="0">
              <a:latin typeface="Calibri" pitchFamily="34" charset="0"/>
            </a:endParaRPr>
          </a:p>
        </p:txBody>
      </p:sp>
    </p:spTree>
    <p:extLst>
      <p:ext uri="{BB962C8B-B14F-4D97-AF65-F5344CB8AC3E}">
        <p14:creationId xmlns:p14="http://schemas.microsoft.com/office/powerpoint/2010/main" val="194608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2411" y="350823"/>
            <a:ext cx="8458200" cy="1066800"/>
          </a:xfrm>
        </p:spPr>
        <p:txBody>
          <a:bodyPr/>
          <a:lstStyle/>
          <a:p>
            <a:pPr eaLnBrk="1" hangingPunct="1"/>
            <a:r>
              <a:rPr lang="en-US" sz="3600" dirty="0" smtClean="0">
                <a:latin typeface="Arial" charset="0"/>
                <a:ea typeface="ＭＳ Ｐゴシック" charset="0"/>
                <a:cs typeface="Arial" charset="0"/>
              </a:rPr>
              <a:t>Principle:  Infrastructure </a:t>
            </a:r>
            <a:r>
              <a:rPr lang="en-US" sz="3600" dirty="0">
                <a:latin typeface="Arial" charset="0"/>
                <a:ea typeface="ＭＳ Ｐゴシック" charset="0"/>
                <a:cs typeface="Arial" charset="0"/>
              </a:rPr>
              <a:t>enhances systematic implementation of improvement activities.</a:t>
            </a:r>
          </a:p>
        </p:txBody>
      </p:sp>
      <p:grpSp>
        <p:nvGrpSpPr>
          <p:cNvPr id="17410" name="Group 5"/>
          <p:cNvGrpSpPr>
            <a:grpSpLocks/>
          </p:cNvGrpSpPr>
          <p:nvPr/>
        </p:nvGrpSpPr>
        <p:grpSpPr bwMode="auto">
          <a:xfrm>
            <a:off x="839007" y="2075225"/>
            <a:ext cx="6172200" cy="4278312"/>
            <a:chOff x="384" y="672"/>
            <a:chExt cx="4848" cy="3360"/>
          </a:xfrm>
        </p:grpSpPr>
        <p:pic>
          <p:nvPicPr>
            <p:cNvPr id="174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 y="672"/>
              <a:ext cx="2544" cy="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AutoShape 7"/>
            <p:cNvSpPr>
              <a:spLocks noChangeArrowheads="1"/>
            </p:cNvSpPr>
            <p:nvPr/>
          </p:nvSpPr>
          <p:spPr bwMode="auto">
            <a:xfrm flipV="1">
              <a:off x="384" y="3264"/>
              <a:ext cx="484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762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rot="10800000" wrap="none" anchor="ctr"/>
            <a:lstStyle/>
            <a:p>
              <a:endParaRPr lang="en-US"/>
            </a:p>
          </p:txBody>
        </p:sp>
        <p:sp>
          <p:nvSpPr>
            <p:cNvPr id="17413" name="Text Box 8"/>
            <p:cNvSpPr txBox="1">
              <a:spLocks noChangeArrowheads="1"/>
            </p:cNvSpPr>
            <p:nvPr/>
          </p:nvSpPr>
          <p:spPr bwMode="auto">
            <a:xfrm>
              <a:off x="1514" y="3409"/>
              <a:ext cx="2648"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a:latin typeface="Verdana" charset="0"/>
                </a:rPr>
                <a:t>Infrastructure</a:t>
              </a:r>
            </a:p>
          </p:txBody>
        </p:sp>
      </p:grpSp>
    </p:spTree>
    <p:custDataLst>
      <p:tags r:id="rId1"/>
    </p:custDataLst>
    <p:extLst>
      <p:ext uri="{BB962C8B-B14F-4D97-AF65-F5344CB8AC3E}">
        <p14:creationId xmlns:p14="http://schemas.microsoft.com/office/powerpoint/2010/main" val="3173974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97951" y="242017"/>
            <a:ext cx="8515350" cy="754062"/>
          </a:xfrm>
        </p:spPr>
        <p:txBody>
          <a:bodyPr>
            <a:normAutofit fontScale="90000"/>
          </a:bodyPr>
          <a:lstStyle/>
          <a:p>
            <a:r>
              <a:rPr lang="en-US" dirty="0" smtClean="0">
                <a:latin typeface="Garamond" charset="0"/>
                <a:ea typeface="MS PGothic" charset="0"/>
              </a:rPr>
              <a:t>PCN </a:t>
            </a:r>
            <a:r>
              <a:rPr lang="en-US" b="1" dirty="0" smtClean="0">
                <a:latin typeface="Calibri" pitchFamily="34" charset="0"/>
              </a:rPr>
              <a:t>#</a:t>
            </a:r>
            <a:r>
              <a:rPr lang="en-US" b="1" dirty="0">
                <a:latin typeface="Calibri" pitchFamily="34" charset="0"/>
              </a:rPr>
              <a:t>15-</a:t>
            </a:r>
            <a:r>
              <a:rPr lang="en-US" b="1" dirty="0" smtClean="0">
                <a:latin typeface="Calibri" pitchFamily="34" charset="0"/>
              </a:rPr>
              <a:t>02</a:t>
            </a:r>
            <a:br>
              <a:rPr lang="en-US" b="1" dirty="0" smtClean="0">
                <a:latin typeface="Calibri" pitchFamily="34" charset="0"/>
              </a:rPr>
            </a:br>
            <a:r>
              <a:rPr lang="en-US" dirty="0" smtClean="0">
                <a:latin typeface="Garamond" charset="0"/>
                <a:ea typeface="MS PGothic" charset="0"/>
              </a:rPr>
              <a:t>Components </a:t>
            </a:r>
            <a:r>
              <a:rPr lang="en-US" dirty="0">
                <a:latin typeface="Garamond" charset="0"/>
                <a:ea typeface="MS PGothic" charset="0"/>
              </a:rPr>
              <a:t>of Quality Infrastructure</a:t>
            </a:r>
          </a:p>
        </p:txBody>
      </p:sp>
      <p:sp>
        <p:nvSpPr>
          <p:cNvPr id="23554" name="Content Placeholder 3"/>
          <p:cNvSpPr>
            <a:spLocks noGrp="1"/>
          </p:cNvSpPr>
          <p:nvPr>
            <p:ph idx="4294967295"/>
          </p:nvPr>
        </p:nvSpPr>
        <p:spPr>
          <a:xfrm>
            <a:off x="457200" y="1421243"/>
            <a:ext cx="7391400" cy="4293757"/>
          </a:xfrm>
        </p:spPr>
        <p:txBody>
          <a:bodyPr>
            <a:normAutofit lnSpcReduction="10000"/>
          </a:bodyPr>
          <a:lstStyle/>
          <a:p>
            <a:r>
              <a:rPr lang="en-US" sz="2800" dirty="0">
                <a:latin typeface="Garamond" charset="0"/>
                <a:ea typeface="MS PGothic" charset="0"/>
              </a:rPr>
              <a:t>Leadership</a:t>
            </a:r>
          </a:p>
          <a:p>
            <a:endParaRPr lang="en-US" sz="2800" dirty="0">
              <a:latin typeface="Garamond" charset="0"/>
              <a:ea typeface="MS PGothic" charset="0"/>
            </a:endParaRPr>
          </a:p>
          <a:p>
            <a:r>
              <a:rPr lang="en-US" sz="2800" dirty="0">
                <a:latin typeface="Garamond" charset="0"/>
                <a:ea typeface="MS PGothic" charset="0"/>
              </a:rPr>
              <a:t>Quality Committee</a:t>
            </a:r>
          </a:p>
          <a:p>
            <a:endParaRPr lang="en-US" sz="2800" dirty="0">
              <a:latin typeface="Garamond" charset="0"/>
              <a:ea typeface="MS PGothic" charset="0"/>
            </a:endParaRPr>
          </a:p>
          <a:p>
            <a:r>
              <a:rPr lang="en-US" sz="2800" b="1" dirty="0">
                <a:latin typeface="Garamond" charset="0"/>
                <a:ea typeface="MS PGothic" charset="0"/>
              </a:rPr>
              <a:t>Quality </a:t>
            </a:r>
            <a:r>
              <a:rPr lang="en-US" sz="2800" b="1" dirty="0" smtClean="0">
                <a:latin typeface="Garamond" charset="0"/>
                <a:ea typeface="MS PGothic" charset="0"/>
              </a:rPr>
              <a:t>Plan</a:t>
            </a:r>
          </a:p>
          <a:p>
            <a:pPr marL="0" indent="0">
              <a:buNone/>
            </a:pPr>
            <a:endParaRPr lang="en-US" sz="2800" dirty="0" smtClean="0">
              <a:latin typeface="Garamond" charset="0"/>
              <a:ea typeface="MS PGothic" charset="0"/>
            </a:endParaRPr>
          </a:p>
          <a:p>
            <a:endParaRPr lang="en-US" sz="2800" dirty="0" smtClean="0">
              <a:latin typeface="Garamond" charset="0"/>
              <a:ea typeface="MS PGothic" charset="0"/>
            </a:endParaRPr>
          </a:p>
          <a:p>
            <a:r>
              <a:rPr lang="en-US" sz="2800" dirty="0" smtClean="0">
                <a:latin typeface="Garamond" charset="0"/>
                <a:ea typeface="MS PGothic" charset="0"/>
              </a:rPr>
              <a:t>Dedicated Staffing</a:t>
            </a:r>
          </a:p>
          <a:p>
            <a:pPr marL="114300" indent="0">
              <a:buNone/>
            </a:pPr>
            <a:r>
              <a:rPr lang="en-US" sz="2800" dirty="0">
                <a:latin typeface="Garamond" charset="0"/>
                <a:ea typeface="MS PGothic" charset="0"/>
              </a:rPr>
              <a:t> </a:t>
            </a:r>
            <a:r>
              <a:rPr lang="en-US" sz="2800" dirty="0" smtClean="0">
                <a:latin typeface="Garamond" charset="0"/>
                <a:ea typeface="MS PGothic" charset="0"/>
              </a:rPr>
              <a:t>  (and </a:t>
            </a:r>
            <a:r>
              <a:rPr lang="en-US" sz="2800" dirty="0">
                <a:latin typeface="Garamond" charset="0"/>
                <a:ea typeface="MS PGothic" charset="0"/>
              </a:rPr>
              <a:t>d</a:t>
            </a:r>
            <a:r>
              <a:rPr lang="en-US" sz="2800" dirty="0" smtClean="0">
                <a:latin typeface="Garamond" charset="0"/>
                <a:ea typeface="MS PGothic" charset="0"/>
              </a:rPr>
              <a:t>elineated roles)</a:t>
            </a:r>
            <a:endParaRPr lang="en-US" sz="2800" dirty="0">
              <a:latin typeface="Garamond" charset="0"/>
              <a:ea typeface="MS PGothic" charset="0"/>
            </a:endParaRPr>
          </a:p>
          <a:p>
            <a:endParaRPr lang="en-US" dirty="0">
              <a:latin typeface="Arial" charset="0"/>
              <a:ea typeface="MS PGothic" charset="0"/>
            </a:endParaRPr>
          </a:p>
        </p:txBody>
      </p:sp>
      <p:pic>
        <p:nvPicPr>
          <p:cNvPr id="23555" name="Picture 23" descr="MPj0437332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890845">
            <a:off x="4036255" y="2303694"/>
            <a:ext cx="1479612" cy="1478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Picture 5"/>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00248" y="3436029"/>
            <a:ext cx="1101783" cy="1231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2545934" y="1336431"/>
            <a:ext cx="2050993" cy="1022227"/>
          </a:xfrm>
          <a:prstGeom prst="rect">
            <a:avLst/>
          </a:prstGeom>
          <a:scene3d>
            <a:camera prst="obliqueTopLeft">
              <a:rot lat="0" lon="780000" rev="0"/>
            </a:camera>
            <a:lightRig rig="threePt" dir="t"/>
          </a:scene3d>
        </p:spPr>
      </p:pic>
      <p:pic>
        <p:nvPicPr>
          <p:cNvPr id="2" name="Picture 1"/>
          <p:cNvPicPr>
            <a:picLocks noChangeAspect="1"/>
          </p:cNvPicPr>
          <p:nvPr/>
        </p:nvPicPr>
        <p:blipFill>
          <a:blip r:embed="rId6"/>
          <a:stretch>
            <a:fillRect/>
          </a:stretch>
        </p:blipFill>
        <p:spPr>
          <a:xfrm>
            <a:off x="4776062" y="4954738"/>
            <a:ext cx="1687336" cy="1062803"/>
          </a:xfrm>
          <a:prstGeom prst="rect">
            <a:avLst/>
          </a:prstGeom>
        </p:spPr>
      </p:pic>
    </p:spTree>
    <p:extLst>
      <p:ext uri="{BB962C8B-B14F-4D97-AF65-F5344CB8AC3E}">
        <p14:creationId xmlns:p14="http://schemas.microsoft.com/office/powerpoint/2010/main" val="3138550322"/>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84243"/>
            <a:ext cx="8515350" cy="1143000"/>
          </a:xfrm>
        </p:spPr>
        <p:txBody>
          <a:bodyPr/>
          <a:lstStyle/>
          <a:p>
            <a:r>
              <a:rPr lang="en-US" dirty="0" smtClean="0"/>
              <a:t>Components </a:t>
            </a:r>
            <a:r>
              <a:rPr lang="en-US" dirty="0" err="1" smtClean="0"/>
              <a:t>contd</a:t>
            </a:r>
            <a:endParaRPr lang="en-US" dirty="0"/>
          </a:p>
        </p:txBody>
      </p:sp>
      <p:sp>
        <p:nvSpPr>
          <p:cNvPr id="3" name="Content Placeholder 3"/>
          <p:cNvSpPr txBox="1">
            <a:spLocks/>
          </p:cNvSpPr>
          <p:nvPr/>
        </p:nvSpPr>
        <p:spPr>
          <a:xfrm>
            <a:off x="457200" y="1600200"/>
            <a:ext cx="7391400" cy="4114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latin typeface="Garamond" charset="0"/>
                <a:ea typeface="MS PGothic" charset="0"/>
              </a:rPr>
              <a:t>Dedicated Resources</a:t>
            </a:r>
          </a:p>
          <a:p>
            <a:endParaRPr lang="en-US" sz="2800" dirty="0" smtClean="0">
              <a:latin typeface="Garamond" charset="0"/>
              <a:ea typeface="MS PGothic" charset="0"/>
            </a:endParaRPr>
          </a:p>
          <a:p>
            <a:r>
              <a:rPr lang="en-US" sz="2800" dirty="0" smtClean="0">
                <a:latin typeface="Garamond" charset="0"/>
                <a:ea typeface="MS PGothic" charset="0"/>
              </a:rPr>
              <a:t>Consumer Involvement</a:t>
            </a:r>
          </a:p>
          <a:p>
            <a:endParaRPr lang="en-US" sz="2800" dirty="0" smtClean="0">
              <a:latin typeface="Garamond" charset="0"/>
              <a:ea typeface="MS PGothic" charset="0"/>
            </a:endParaRPr>
          </a:p>
          <a:p>
            <a:r>
              <a:rPr lang="en-US" sz="2800" dirty="0" smtClean="0">
                <a:latin typeface="Garamond" charset="0"/>
                <a:ea typeface="MS PGothic" charset="0"/>
              </a:rPr>
              <a:t>Stakeholder Involvement</a:t>
            </a:r>
          </a:p>
          <a:p>
            <a:pPr marL="0" indent="0">
              <a:buFont typeface="Arial" pitchFamily="34" charset="0"/>
              <a:buNone/>
            </a:pPr>
            <a:endParaRPr lang="en-US" sz="2800" dirty="0" smtClean="0">
              <a:latin typeface="Garamond" charset="0"/>
              <a:ea typeface="MS PGothic" charset="0"/>
            </a:endParaRPr>
          </a:p>
          <a:p>
            <a:endParaRPr lang="en-US" sz="2800" dirty="0" smtClean="0">
              <a:latin typeface="Garamond" charset="0"/>
              <a:ea typeface="MS PGothic" charset="0"/>
            </a:endParaRPr>
          </a:p>
          <a:p>
            <a:pPr lvl="8"/>
            <a:r>
              <a:rPr lang="en-US" sz="2800" dirty="0" smtClean="0">
                <a:latin typeface="Garamond" charset="0"/>
                <a:ea typeface="MS PGothic" charset="0"/>
              </a:rPr>
              <a:t>Evaluation</a:t>
            </a:r>
            <a:endParaRPr lang="en-US" sz="2800" dirty="0">
              <a:latin typeface="Arial" charset="0"/>
              <a:ea typeface="MS PGothic" charset="0"/>
            </a:endParaRPr>
          </a:p>
        </p:txBody>
      </p:sp>
      <p:pic>
        <p:nvPicPr>
          <p:cNvPr id="4" name="Picture 3" descr="j0316779.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80933" y="1202267"/>
            <a:ext cx="2895600" cy="1456266"/>
          </a:xfrm>
          <a:prstGeom prst="rect">
            <a:avLst/>
          </a:prstGeom>
        </p:spPr>
      </p:pic>
      <p:pic>
        <p:nvPicPr>
          <p:cNvPr id="5" name="Picture 4" descr="MD00061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76533" y="742357"/>
            <a:ext cx="1298448" cy="2441109"/>
          </a:xfrm>
          <a:prstGeom prst="rect">
            <a:avLst/>
          </a:prstGeom>
        </p:spPr>
      </p:pic>
      <p:pic>
        <p:nvPicPr>
          <p:cNvPr id="6" name="Picture 5" descr="j0202190.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792129"/>
            <a:ext cx="2432304" cy="1320803"/>
          </a:xfrm>
          <a:prstGeom prst="rect">
            <a:avLst/>
          </a:prstGeom>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a:xfrm>
            <a:off x="5093885" y="2671763"/>
            <a:ext cx="3040063" cy="3043237"/>
          </a:xfrm>
          <a:prstGeom prst="rect">
            <a:avLst/>
          </a:prstGeom>
        </p:spPr>
      </p:pic>
    </p:spTree>
    <p:extLst>
      <p:ext uri="{BB962C8B-B14F-4D97-AF65-F5344CB8AC3E}">
        <p14:creationId xmlns:p14="http://schemas.microsoft.com/office/powerpoint/2010/main" val="58661938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15882"/>
            <a:ext cx="8515350" cy="1143000"/>
          </a:xfrm>
        </p:spPr>
        <p:txBody>
          <a:bodyPr/>
          <a:lstStyle/>
          <a:p>
            <a:r>
              <a:rPr lang="en-US" dirty="0" smtClean="0"/>
              <a:t>Quality Plan is</a:t>
            </a:r>
            <a:endParaRPr lang="en-US" dirty="0"/>
          </a:p>
        </p:txBody>
      </p:sp>
      <p:pic>
        <p:nvPicPr>
          <p:cNvPr id="3" name="Picture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00534" y="127839"/>
            <a:ext cx="1101783" cy="1231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868401" y="1802023"/>
            <a:ext cx="6469594" cy="369332"/>
          </a:xfrm>
          <a:prstGeom prst="rect">
            <a:avLst/>
          </a:prstGeom>
          <a:noFill/>
        </p:spPr>
        <p:txBody>
          <a:bodyPr wrap="square" rtlCol="0">
            <a:spAutoFit/>
          </a:bodyPr>
          <a:lstStyle/>
          <a:p>
            <a:endParaRPr lang="en-US" dirty="0"/>
          </a:p>
        </p:txBody>
      </p:sp>
      <p:sp>
        <p:nvSpPr>
          <p:cNvPr id="5" name="TextBox 4"/>
          <p:cNvSpPr txBox="1"/>
          <p:nvPr/>
        </p:nvSpPr>
        <p:spPr>
          <a:xfrm>
            <a:off x="703298" y="1835370"/>
            <a:ext cx="7637147" cy="3539430"/>
          </a:xfrm>
          <a:prstGeom prst="rect">
            <a:avLst/>
          </a:prstGeom>
          <a:noFill/>
        </p:spPr>
        <p:txBody>
          <a:bodyPr wrap="square" rtlCol="0">
            <a:spAutoFit/>
          </a:bodyPr>
          <a:lstStyle/>
          <a:p>
            <a:r>
              <a:rPr lang="en-US" sz="3200" i="1" dirty="0"/>
              <a:t> </a:t>
            </a:r>
            <a:r>
              <a:rPr lang="mr-IN" sz="3200" i="1" dirty="0"/>
              <a:t>…</a:t>
            </a:r>
            <a:r>
              <a:rPr lang="en-US" sz="3200" i="1" dirty="0"/>
              <a:t>a written document that outlines the HIV Quality Program, with a clear indication of responsibilities and accountability, performance measurement strategies and goals, capacity-building, communication, and elaboration of processes for ongoing evaluation and assessment. </a:t>
            </a:r>
            <a:endParaRPr lang="en-US" sz="3200" dirty="0"/>
          </a:p>
        </p:txBody>
      </p:sp>
    </p:spTree>
    <p:extLst>
      <p:ext uri="{BB962C8B-B14F-4D97-AF65-F5344CB8AC3E}">
        <p14:creationId xmlns:p14="http://schemas.microsoft.com/office/powerpoint/2010/main" val="2390452568"/>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Elements of a Quality Management Plan</a:t>
            </a:r>
          </a:p>
        </p:txBody>
      </p:sp>
      <p:pic>
        <p:nvPicPr>
          <p:cNvPr id="4" name="Shape 166"/>
          <p:cNvPicPr preferRelativeResize="0"/>
          <p:nvPr/>
        </p:nvPicPr>
        <p:blipFill rotWithShape="1">
          <a:blip r:embed="rId2">
            <a:alphaModFix/>
          </a:blip>
          <a:srcRect/>
          <a:stretch/>
        </p:blipFill>
        <p:spPr>
          <a:xfrm>
            <a:off x="7403523" y="6265717"/>
            <a:ext cx="1737880" cy="570202"/>
          </a:xfrm>
          <a:prstGeom prst="rect">
            <a:avLst/>
          </a:prstGeom>
          <a:noFill/>
          <a:ln>
            <a:noFill/>
          </a:ln>
        </p:spPr>
      </p:pic>
      <p:sp>
        <p:nvSpPr>
          <p:cNvPr id="6" name="Content Placeholder 2"/>
          <p:cNvSpPr txBox="1">
            <a:spLocks/>
          </p:cNvSpPr>
          <p:nvPr/>
        </p:nvSpPr>
        <p:spPr>
          <a:xfrm>
            <a:off x="628650" y="1607635"/>
            <a:ext cx="82520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Quality statement</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b="1" dirty="0"/>
              <a:t>Quality improvement infrastructure, including participation of stakeholders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Performance </a:t>
            </a:r>
            <a:r>
              <a:rPr lang="en-US" dirty="0" smtClean="0"/>
              <a:t>measurement and Results</a:t>
            </a:r>
            <a:endParaRPr lang="en-US" dirty="0"/>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Annual quality goals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Capacity-building for quality improvement</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Communication plan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Evaluation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Work plan (action plan)</a:t>
            </a:r>
          </a:p>
        </p:txBody>
      </p:sp>
      <p:sp>
        <p:nvSpPr>
          <p:cNvPr id="5" name="Right Arrow 4"/>
          <p:cNvSpPr/>
          <p:nvPr/>
        </p:nvSpPr>
        <p:spPr>
          <a:xfrm>
            <a:off x="72187" y="2413230"/>
            <a:ext cx="1112926" cy="521797"/>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39273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15901"/>
          </a:xfrm>
        </p:spPr>
        <p:txBody>
          <a:bodyPr/>
          <a:lstStyle/>
          <a:p>
            <a:pPr algn="ctr"/>
            <a:r>
              <a:rPr lang="en-US" sz="2800" b="1" dirty="0" smtClean="0"/>
              <a:t>Southwest Louisiana Aids Council </a:t>
            </a:r>
            <a:r>
              <a:rPr lang="en-US" sz="2800" b="1" dirty="0"/>
              <a:t>and the </a:t>
            </a:r>
            <a:r>
              <a:rPr lang="en-US" sz="2800" b="1" dirty="0" smtClean="0"/>
              <a:t>Comprehensive Care Clinic QM Plan </a:t>
            </a:r>
            <a:r>
              <a:rPr lang="en-US" sz="2800" dirty="0"/>
              <a:t/>
            </a:r>
            <a:br>
              <a:rPr lang="en-US" sz="2800" dirty="0"/>
            </a:br>
            <a:r>
              <a:rPr lang="en-US" sz="2800" dirty="0" smtClean="0"/>
              <a:t>Table of Contents</a:t>
            </a:r>
            <a:endParaRPr lang="en-US" sz="2800" dirty="0"/>
          </a:p>
        </p:txBody>
      </p:sp>
      <p:sp>
        <p:nvSpPr>
          <p:cNvPr id="3" name="Content Placeholder 2"/>
          <p:cNvSpPr>
            <a:spLocks noGrp="1"/>
          </p:cNvSpPr>
          <p:nvPr>
            <p:ph idx="1"/>
          </p:nvPr>
        </p:nvSpPr>
        <p:spPr>
          <a:xfrm>
            <a:off x="457200" y="1489457"/>
            <a:ext cx="7620000" cy="4800600"/>
          </a:xfrm>
        </p:spPr>
        <p:txBody>
          <a:bodyPr>
            <a:normAutofit fontScale="25000" lnSpcReduction="20000"/>
          </a:bodyPr>
          <a:lstStyle/>
          <a:p>
            <a:r>
              <a:rPr lang="en-US" b="1" dirty="0"/>
              <a:t> </a:t>
            </a:r>
            <a:endParaRPr lang="en-US" dirty="0"/>
          </a:p>
          <a:p>
            <a:r>
              <a:rPr lang="en-US" dirty="0"/>
              <a:t> </a:t>
            </a:r>
          </a:p>
          <a:p>
            <a:pPr marL="114300" indent="0">
              <a:buNone/>
            </a:pPr>
            <a:r>
              <a:rPr lang="en-US" sz="6200" b="1" dirty="0" smtClean="0"/>
              <a:t>							Page</a:t>
            </a:r>
            <a:endParaRPr lang="en-US" sz="6200" dirty="0"/>
          </a:p>
          <a:p>
            <a:pPr marL="114300" indent="0">
              <a:buNone/>
            </a:pPr>
            <a:r>
              <a:rPr lang="en-US" sz="6200" dirty="0" smtClean="0"/>
              <a:t>Introduction						3</a:t>
            </a:r>
            <a:endParaRPr lang="en-US" sz="6200" dirty="0"/>
          </a:p>
          <a:p>
            <a:pPr marL="114300" indent="0">
              <a:buNone/>
            </a:pPr>
            <a:r>
              <a:rPr lang="en-US" sz="6200" dirty="0"/>
              <a:t>Policies and </a:t>
            </a:r>
            <a:r>
              <a:rPr lang="en-US" sz="6200" dirty="0" smtClean="0"/>
              <a:t>Procedures					3</a:t>
            </a:r>
            <a:endParaRPr lang="en-US" sz="6200" dirty="0"/>
          </a:p>
          <a:p>
            <a:pPr marL="114300" indent="0">
              <a:buNone/>
            </a:pPr>
            <a:r>
              <a:rPr lang="en-US" sz="6200" dirty="0"/>
              <a:t>Continuous Quality Improvement </a:t>
            </a:r>
            <a:r>
              <a:rPr lang="en-US" sz="6200" dirty="0" smtClean="0"/>
              <a:t>Program</a:t>
            </a:r>
            <a:endParaRPr lang="en-US" sz="6200" dirty="0"/>
          </a:p>
          <a:p>
            <a:pPr lvl="1"/>
            <a:r>
              <a:rPr lang="en-US" sz="6000" dirty="0" smtClean="0"/>
              <a:t>Quality Statement					3</a:t>
            </a:r>
          </a:p>
          <a:p>
            <a:pPr marL="114300" indent="0">
              <a:buNone/>
            </a:pPr>
            <a:r>
              <a:rPr lang="en-US" sz="6200" b="1" dirty="0" smtClean="0"/>
              <a:t>Quality Infrastructure					</a:t>
            </a:r>
          </a:p>
          <a:p>
            <a:pPr lvl="1"/>
            <a:r>
              <a:rPr lang="en-US" sz="6000" b="1" dirty="0" smtClean="0"/>
              <a:t>Leadership </a:t>
            </a:r>
            <a:r>
              <a:rPr lang="en-US" sz="6000" b="1" dirty="0"/>
              <a:t>&amp; Roles and </a:t>
            </a:r>
            <a:r>
              <a:rPr lang="en-US" sz="6000" b="1" dirty="0" smtClean="0"/>
              <a:t>Responsibilities				</a:t>
            </a:r>
            <a:r>
              <a:rPr lang="en-US" sz="6200" b="1" dirty="0" smtClean="0"/>
              <a:t>3</a:t>
            </a:r>
            <a:r>
              <a:rPr lang="en-US" sz="6200" b="1" dirty="0"/>
              <a:t>-6</a:t>
            </a:r>
          </a:p>
          <a:p>
            <a:pPr lvl="1">
              <a:buFont typeface="Arial"/>
              <a:buChar char="•"/>
            </a:pPr>
            <a:r>
              <a:rPr lang="en-US" sz="6000" b="1" dirty="0" smtClean="0"/>
              <a:t>Quality </a:t>
            </a:r>
            <a:r>
              <a:rPr lang="en-US" sz="6000" b="1" dirty="0"/>
              <a:t>Management (QM) Committee Structure </a:t>
            </a:r>
            <a:endParaRPr lang="en-US" sz="6000" b="1" dirty="0" smtClean="0"/>
          </a:p>
          <a:p>
            <a:pPr lvl="1">
              <a:buFont typeface="Arial"/>
              <a:buChar char="•"/>
            </a:pPr>
            <a:r>
              <a:rPr lang="en-US" sz="6000" b="1" dirty="0" smtClean="0"/>
              <a:t>Consumers						7</a:t>
            </a:r>
          </a:p>
          <a:p>
            <a:pPr lvl="1">
              <a:buFont typeface="Arial"/>
              <a:buChar char="•"/>
            </a:pPr>
            <a:r>
              <a:rPr lang="en-US" sz="6000" b="1" dirty="0" smtClean="0"/>
              <a:t>Resources</a:t>
            </a:r>
            <a:r>
              <a:rPr lang="en-US" sz="6000" b="1" dirty="0"/>
              <a:t>	</a:t>
            </a:r>
            <a:r>
              <a:rPr lang="en-US" sz="6000" dirty="0" smtClean="0"/>
              <a:t>					</a:t>
            </a:r>
            <a:r>
              <a:rPr lang="en-US" sz="6200" dirty="0" smtClean="0"/>
              <a:t>7</a:t>
            </a:r>
            <a:endParaRPr lang="en-US" sz="6200" dirty="0"/>
          </a:p>
          <a:p>
            <a:pPr marL="114300" indent="0">
              <a:buNone/>
            </a:pPr>
            <a:r>
              <a:rPr lang="en-US" sz="6200" dirty="0"/>
              <a:t>Performance </a:t>
            </a:r>
            <a:r>
              <a:rPr lang="en-US" sz="6200" dirty="0" smtClean="0"/>
              <a:t>Measurement					7</a:t>
            </a:r>
            <a:endParaRPr lang="en-US" sz="6200" dirty="0"/>
          </a:p>
          <a:p>
            <a:pPr marL="114300" indent="0">
              <a:buNone/>
            </a:pPr>
            <a:r>
              <a:rPr lang="en-US" sz="6200" dirty="0"/>
              <a:t>Annual Quality </a:t>
            </a:r>
            <a:r>
              <a:rPr lang="en-US" sz="6200" dirty="0" smtClean="0"/>
              <a:t>Goals					7-8</a:t>
            </a:r>
          </a:p>
          <a:p>
            <a:pPr marL="114300" indent="0">
              <a:buNone/>
            </a:pPr>
            <a:r>
              <a:rPr lang="en-US" sz="6200" b="1" dirty="0" smtClean="0"/>
              <a:t>Participation </a:t>
            </a:r>
            <a:r>
              <a:rPr lang="en-US" sz="6200" b="1" dirty="0"/>
              <a:t>of </a:t>
            </a:r>
            <a:r>
              <a:rPr lang="en-US" sz="6200" b="1" dirty="0" smtClean="0"/>
              <a:t>Stakeholders					8</a:t>
            </a:r>
          </a:p>
          <a:p>
            <a:pPr marL="114300" indent="0">
              <a:buNone/>
            </a:pPr>
            <a:r>
              <a:rPr lang="en-US" sz="6200" dirty="0" smtClean="0"/>
              <a:t>Evaluation						9</a:t>
            </a:r>
          </a:p>
          <a:p>
            <a:r>
              <a:rPr lang="en-US" sz="6200" dirty="0" smtClean="0"/>
              <a:t>Annual </a:t>
            </a:r>
            <a:r>
              <a:rPr lang="en-US" sz="6200" dirty="0"/>
              <a:t>CQI Implementation – CY 2016 Program </a:t>
            </a:r>
            <a:r>
              <a:rPr lang="en-US" sz="6200" dirty="0" smtClean="0"/>
              <a:t>Timeline		10</a:t>
            </a:r>
          </a:p>
          <a:p>
            <a:r>
              <a:rPr lang="en-US" sz="6200" dirty="0" smtClean="0"/>
              <a:t>Appendices</a:t>
            </a:r>
            <a:r>
              <a:rPr lang="en-US" sz="6200" dirty="0"/>
              <a:t>:</a:t>
            </a:r>
          </a:p>
          <a:p>
            <a:pPr lvl="1"/>
            <a:r>
              <a:rPr lang="en-US" sz="6000" dirty="0" smtClean="0"/>
              <a:t>Appendix </a:t>
            </a:r>
            <a:r>
              <a:rPr lang="en-US" sz="6000" dirty="0"/>
              <a:t>A: Clinic &amp; Non-Clinical Performance </a:t>
            </a:r>
            <a:r>
              <a:rPr lang="en-US" sz="6000" dirty="0" smtClean="0"/>
              <a:t>Measures		</a:t>
            </a:r>
            <a:r>
              <a:rPr lang="en-US" sz="6200" dirty="0" smtClean="0"/>
              <a:t>11</a:t>
            </a:r>
            <a:endParaRPr lang="en-US" sz="6200" dirty="0"/>
          </a:p>
          <a:p>
            <a:pPr lvl="1"/>
            <a:r>
              <a:rPr lang="en-US" sz="6200" dirty="0" smtClean="0"/>
              <a:t>Appendix </a:t>
            </a:r>
            <a:r>
              <a:rPr lang="en-US" sz="6200" dirty="0"/>
              <a:t>B: Work Plan 2015-</a:t>
            </a:r>
            <a:r>
              <a:rPr lang="en-US" sz="6200" dirty="0" smtClean="0"/>
              <a:t>2016				12</a:t>
            </a:r>
            <a:endParaRPr lang="en-US" sz="6200" dirty="0"/>
          </a:p>
          <a:p>
            <a:pPr marL="114300" indent="0">
              <a:buNone/>
            </a:pPr>
            <a:endParaRPr lang="en-US" dirty="0"/>
          </a:p>
        </p:txBody>
      </p:sp>
    </p:spTree>
    <p:extLst>
      <p:ext uri="{BB962C8B-B14F-4D97-AF65-F5344CB8AC3E}">
        <p14:creationId xmlns:p14="http://schemas.microsoft.com/office/powerpoint/2010/main" val="134028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for Quality Management</a:t>
            </a:r>
            <a:endParaRPr lang="en-US" dirty="0"/>
          </a:p>
        </p:txBody>
      </p:sp>
      <p:sp>
        <p:nvSpPr>
          <p:cNvPr id="3" name="Content Placeholder 2"/>
          <p:cNvSpPr>
            <a:spLocks noGrp="1"/>
          </p:cNvSpPr>
          <p:nvPr>
            <p:ph idx="1"/>
          </p:nvPr>
        </p:nvSpPr>
        <p:spPr/>
        <p:txBody>
          <a:bodyPr/>
          <a:lstStyle/>
          <a:p>
            <a:pPr>
              <a:lnSpc>
                <a:spcPct val="90000"/>
              </a:lnSpc>
              <a:buNone/>
            </a:pPr>
            <a:r>
              <a:rPr lang="en-US" sz="2800" b="1" dirty="0">
                <a:latin typeface="Perpetua" charset="0"/>
                <a:ea typeface="ＭＳ Ｐゴシック" charset="0"/>
                <a:cs typeface="ＭＳ Ｐゴシック" charset="0"/>
              </a:rPr>
              <a:t>How are we organized to achieve our goals?</a:t>
            </a:r>
          </a:p>
          <a:p>
            <a:pPr>
              <a:lnSpc>
                <a:spcPct val="90000"/>
              </a:lnSpc>
              <a:buNone/>
            </a:pPr>
            <a:r>
              <a:rPr lang="en-US" b="1" dirty="0">
                <a:latin typeface="Perpetua" charset="0"/>
                <a:ea typeface="ＭＳ Ｐゴシック" charset="0"/>
                <a:cs typeface="ＭＳ Ｐゴシック" charset="0"/>
              </a:rPr>
              <a:t>	</a:t>
            </a:r>
            <a:r>
              <a:rPr lang="en-US" sz="2400" b="1" dirty="0">
                <a:latin typeface="Perpetua" charset="0"/>
                <a:ea typeface="ＭＳ Ｐゴシック" charset="0"/>
                <a:cs typeface="ＭＳ Ｐゴシック" charset="0"/>
              </a:rPr>
              <a:t>QM program accountability </a:t>
            </a:r>
            <a:r>
              <a:rPr lang="en-US" sz="2400" b="1" dirty="0" smtClean="0">
                <a:latin typeface="Perpetua" charset="0"/>
                <a:ea typeface="ＭＳ Ｐゴシック" charset="0"/>
                <a:cs typeface="ＭＳ Ｐゴシック" charset="0"/>
              </a:rPr>
              <a:t>diagram/chart</a:t>
            </a:r>
            <a:endParaRPr lang="en-US" sz="2400" b="1" dirty="0">
              <a:latin typeface="Perpetua" charset="0"/>
              <a:ea typeface="ＭＳ Ｐゴシック" charset="0"/>
              <a:cs typeface="ＭＳ Ｐゴシック" charset="0"/>
            </a:endParaRPr>
          </a:p>
          <a:p>
            <a:pPr>
              <a:lnSpc>
                <a:spcPct val="90000"/>
              </a:lnSpc>
              <a:buNone/>
            </a:pPr>
            <a:r>
              <a:rPr lang="en-US" sz="2400" b="1" dirty="0">
                <a:latin typeface="Perpetua" charset="0"/>
                <a:ea typeface="ＭＳ Ｐゴシック" charset="0"/>
                <a:cs typeface="ＭＳ Ｐゴシック" charset="0"/>
              </a:rPr>
              <a:t>		</a:t>
            </a:r>
            <a:r>
              <a:rPr lang="en-US" sz="2400" dirty="0">
                <a:latin typeface="Perpetua" charset="0"/>
                <a:ea typeface="ＭＳ Ｐゴシック" charset="0"/>
                <a:cs typeface="ＭＳ Ｐゴシック" charset="0"/>
              </a:rPr>
              <a:t>Visual depiction of relationships that your QM Program has with other groups and individuals </a:t>
            </a:r>
            <a:r>
              <a:rPr lang="en-US" sz="2400" b="1" dirty="0">
                <a:latin typeface="Perpetua" charset="0"/>
                <a:ea typeface="ＭＳ Ｐゴシック" charset="0"/>
                <a:cs typeface="ＭＳ Ｐゴシック" charset="0"/>
              </a:rPr>
              <a:t>within your organization and external to </a:t>
            </a:r>
            <a:r>
              <a:rPr lang="en-US" sz="2400" dirty="0">
                <a:latin typeface="Perpetua" charset="0"/>
                <a:ea typeface="ＭＳ Ｐゴシック" charset="0"/>
                <a:cs typeface="ＭＳ Ｐゴシック" charset="0"/>
              </a:rPr>
              <a:t>your organization.</a:t>
            </a:r>
          </a:p>
          <a:p>
            <a:pPr lvl="1">
              <a:lnSpc>
                <a:spcPct val="90000"/>
              </a:lnSpc>
              <a:buNone/>
            </a:pPr>
            <a:r>
              <a:rPr lang="en-US" sz="2400" dirty="0">
                <a:latin typeface="Perpetua" charset="0"/>
                <a:ea typeface="ＭＳ Ｐゴシック" charset="0"/>
              </a:rPr>
              <a:t>Types of relationships: </a:t>
            </a:r>
          </a:p>
          <a:p>
            <a:pPr lvl="1">
              <a:lnSpc>
                <a:spcPct val="90000"/>
              </a:lnSpc>
            </a:pPr>
            <a:r>
              <a:rPr lang="en-US" sz="2400" dirty="0">
                <a:latin typeface="Perpetua" charset="0"/>
                <a:ea typeface="ＭＳ Ｐゴシック" charset="0"/>
              </a:rPr>
              <a:t>Consumers/customers/patients</a:t>
            </a:r>
          </a:p>
          <a:p>
            <a:pPr lvl="1">
              <a:lnSpc>
                <a:spcPct val="90000"/>
              </a:lnSpc>
            </a:pPr>
            <a:r>
              <a:rPr lang="en-US" sz="2400" dirty="0">
                <a:latin typeface="Perpetua" charset="0"/>
                <a:ea typeface="ＭＳ Ｐゴシック" charset="0"/>
              </a:rPr>
              <a:t>Reporting</a:t>
            </a:r>
          </a:p>
          <a:p>
            <a:pPr lvl="1">
              <a:lnSpc>
                <a:spcPct val="90000"/>
              </a:lnSpc>
            </a:pPr>
            <a:r>
              <a:rPr lang="en-US" sz="2400" dirty="0">
                <a:latin typeface="Perpetua" charset="0"/>
                <a:ea typeface="ＭＳ Ｐゴシック" charset="0"/>
              </a:rPr>
              <a:t>Supervisory</a:t>
            </a:r>
          </a:p>
          <a:p>
            <a:pPr lvl="1">
              <a:lnSpc>
                <a:spcPct val="90000"/>
              </a:lnSpc>
            </a:pPr>
            <a:r>
              <a:rPr lang="en-US" sz="2400" dirty="0">
                <a:latin typeface="Perpetua" charset="0"/>
                <a:ea typeface="ＭＳ Ｐゴシック" charset="0"/>
              </a:rPr>
              <a:t>Working</a:t>
            </a:r>
          </a:p>
          <a:p>
            <a:pPr lvl="1">
              <a:lnSpc>
                <a:spcPct val="90000"/>
              </a:lnSpc>
            </a:pPr>
            <a:r>
              <a:rPr lang="en-US" sz="2400" dirty="0">
                <a:latin typeface="Perpetua" charset="0"/>
                <a:ea typeface="ＭＳ Ｐゴシック" charset="0"/>
              </a:rPr>
              <a:t>Partnership</a:t>
            </a:r>
          </a:p>
          <a:p>
            <a:pPr lvl="1">
              <a:lnSpc>
                <a:spcPct val="90000"/>
              </a:lnSpc>
            </a:pPr>
            <a:r>
              <a:rPr lang="en-US" sz="2400" dirty="0">
                <a:latin typeface="Perpetua" charset="0"/>
                <a:ea typeface="ＭＳ Ｐゴシック" charset="0"/>
              </a:rPr>
              <a:t>Sub contractor</a:t>
            </a:r>
          </a:p>
          <a:p>
            <a:endParaRPr lang="en-US" dirty="0"/>
          </a:p>
        </p:txBody>
      </p:sp>
    </p:spTree>
    <p:extLst>
      <p:ext uri="{BB962C8B-B14F-4D97-AF65-F5344CB8AC3E}">
        <p14:creationId xmlns:p14="http://schemas.microsoft.com/office/powerpoint/2010/main" val="294569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Accountability Chart</a:t>
            </a:r>
            <a:endParaRPr lang="en-US" dirty="0"/>
          </a:p>
        </p:txBody>
      </p:sp>
      <p:sp>
        <p:nvSpPr>
          <p:cNvPr id="3" name="Content Placeholder 2"/>
          <p:cNvSpPr>
            <a:spLocks noGrp="1"/>
          </p:cNvSpPr>
          <p:nvPr>
            <p:ph idx="1"/>
          </p:nvPr>
        </p:nvSpPr>
        <p:spPr/>
        <p:txBody>
          <a:bodyPr/>
          <a:lstStyle/>
          <a:p>
            <a:r>
              <a:rPr lang="en-US" dirty="0" smtClean="0"/>
              <a:t>Why create one?</a:t>
            </a:r>
          </a:p>
          <a:p>
            <a:pPr lvl="1"/>
            <a:r>
              <a:rPr lang="en-US" dirty="0" smtClean="0"/>
              <a:t>Lack of clarity of leadership and staff responsibilities for Quality Management and Improvement</a:t>
            </a:r>
          </a:p>
          <a:p>
            <a:pPr lvl="1"/>
            <a:r>
              <a:rPr lang="en-US" dirty="0" smtClean="0"/>
              <a:t>Complex agency structures can confuse who is involved</a:t>
            </a:r>
          </a:p>
          <a:p>
            <a:pPr lvl="2"/>
            <a:r>
              <a:rPr lang="en-US" dirty="0" smtClean="0"/>
              <a:t>Internal </a:t>
            </a:r>
            <a:r>
              <a:rPr lang="mr-IN" dirty="0" smtClean="0"/>
              <a:t>–</a:t>
            </a:r>
            <a:r>
              <a:rPr lang="en-US" dirty="0" smtClean="0"/>
              <a:t> within organizational boundaries</a:t>
            </a:r>
          </a:p>
          <a:p>
            <a:pPr lvl="2"/>
            <a:r>
              <a:rPr lang="en-US" dirty="0" smtClean="0"/>
              <a:t>External </a:t>
            </a:r>
            <a:r>
              <a:rPr lang="mr-IN" dirty="0" smtClean="0"/>
              <a:t>–</a:t>
            </a:r>
            <a:r>
              <a:rPr lang="en-US" dirty="0" smtClean="0"/>
              <a:t> outside of formal organizational boundaries</a:t>
            </a:r>
          </a:p>
          <a:p>
            <a:r>
              <a:rPr lang="en-US" dirty="0" smtClean="0"/>
              <a:t>Purpose</a:t>
            </a:r>
          </a:p>
          <a:p>
            <a:pPr lvl="1"/>
            <a:r>
              <a:rPr lang="en-US" dirty="0" smtClean="0"/>
              <a:t>To clarify roles and reporting relationships</a:t>
            </a:r>
          </a:p>
          <a:p>
            <a:pPr lvl="1"/>
            <a:r>
              <a:rPr lang="en-US" dirty="0" smtClean="0"/>
              <a:t>To use as a communication tool</a:t>
            </a:r>
          </a:p>
          <a:p>
            <a:pPr lvl="1"/>
            <a:r>
              <a:rPr lang="en-US" dirty="0" smtClean="0"/>
              <a:t>To serve as a basis for clearly describing your infrastructure in your QM Plan</a:t>
            </a:r>
          </a:p>
          <a:p>
            <a:pPr lvl="1"/>
            <a:r>
              <a:rPr lang="en-US" dirty="0" smtClean="0"/>
              <a:t>To use as a check point to ensure all stakeholders </a:t>
            </a:r>
            <a:r>
              <a:rPr lang="mr-IN" dirty="0" smtClean="0"/>
              <a:t>–</a:t>
            </a:r>
            <a:r>
              <a:rPr lang="en-US" dirty="0" smtClean="0"/>
              <a:t> internal and external are involved</a:t>
            </a:r>
          </a:p>
        </p:txBody>
      </p:sp>
    </p:spTree>
    <p:extLst>
      <p:ext uri="{BB962C8B-B14F-4D97-AF65-F5344CB8AC3E}">
        <p14:creationId xmlns:p14="http://schemas.microsoft.com/office/powerpoint/2010/main" val="78841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3"/>
          <p:cNvSpPr txBox="1">
            <a:spLocks noChangeArrowheads="1"/>
          </p:cNvSpPr>
          <p:nvPr/>
        </p:nvSpPr>
        <p:spPr bwMode="auto">
          <a:xfrm>
            <a:off x="381000" y="5638800"/>
            <a:ext cx="7924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latin typeface="Microsoft Sans Serif" charset="0"/>
              </a:rPr>
              <a:t>Ulett</a:t>
            </a:r>
            <a:r>
              <a:rPr lang="en-US" sz="1800" dirty="0">
                <a:latin typeface="Microsoft Sans Serif" charset="0"/>
              </a:rPr>
              <a:t> et al. </a:t>
            </a:r>
            <a:r>
              <a:rPr lang="en-US" sz="1800" i="1" dirty="0">
                <a:latin typeface="Microsoft Sans Serif" charset="0"/>
              </a:rPr>
              <a:t>AIDS </a:t>
            </a:r>
            <a:r>
              <a:rPr lang="en-US" sz="1800" i="1" dirty="0" err="1">
                <a:latin typeface="Microsoft Sans Serif" charset="0"/>
              </a:rPr>
              <a:t>Pt</a:t>
            </a:r>
            <a:r>
              <a:rPr lang="en-US" sz="1800" i="1" dirty="0">
                <a:latin typeface="Microsoft Sans Serif" charset="0"/>
              </a:rPr>
              <a:t> Care STDS </a:t>
            </a:r>
            <a:r>
              <a:rPr lang="en-US" sz="1800" dirty="0">
                <a:latin typeface="Microsoft Sans Serif" charset="0"/>
              </a:rPr>
              <a:t>2009;23:41-49, </a:t>
            </a:r>
            <a:r>
              <a:rPr lang="en-US" sz="1800" dirty="0" err="1">
                <a:latin typeface="Microsoft Sans Serif" charset="0"/>
              </a:rPr>
              <a:t>Mugavero</a:t>
            </a:r>
            <a:r>
              <a:rPr lang="en-US" sz="1800" dirty="0">
                <a:latin typeface="Microsoft Sans Serif" charset="0"/>
              </a:rPr>
              <a:t> et al. </a:t>
            </a:r>
            <a:r>
              <a:rPr lang="en-US" sz="1800" i="1" dirty="0" err="1">
                <a:latin typeface="Microsoft Sans Serif" charset="0"/>
              </a:rPr>
              <a:t>Clin</a:t>
            </a:r>
            <a:r>
              <a:rPr lang="en-US" sz="1800" i="1" dirty="0">
                <a:latin typeface="Microsoft Sans Serif" charset="0"/>
              </a:rPr>
              <a:t> Infect Dis</a:t>
            </a:r>
            <a:r>
              <a:rPr lang="en-US" sz="1800" dirty="0">
                <a:latin typeface="Microsoft Sans Serif" charset="0"/>
              </a:rPr>
              <a:t> 2011;52(S2). </a:t>
            </a:r>
          </a:p>
        </p:txBody>
      </p:sp>
      <p:sp>
        <p:nvSpPr>
          <p:cNvPr id="52227" name="Rectangle 14"/>
          <p:cNvSpPr>
            <a:spLocks noGrp="1" noChangeArrowheads="1"/>
          </p:cNvSpPr>
          <p:nvPr>
            <p:ph type="title"/>
          </p:nvPr>
        </p:nvSpPr>
        <p:spPr bwMode="auto">
          <a:xfrm>
            <a:off x="292576" y="180572"/>
            <a:ext cx="7620000" cy="117748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smtClean="0">
                <a:latin typeface="Microsoft Sans Serif" charset="0"/>
                <a:ea typeface="ＭＳ Ｐゴシック" charset="0"/>
                <a:cs typeface="ＭＳ Ｐゴシック" charset="0"/>
              </a:rPr>
              <a:t>Using “Blueprint </a:t>
            </a:r>
            <a:r>
              <a:rPr lang="en-US" sz="2800" dirty="0">
                <a:latin typeface="Microsoft Sans Serif" charset="0"/>
                <a:ea typeface="ＭＳ Ｐゴシック" charset="0"/>
                <a:cs typeface="ＭＳ Ｐゴシック" charset="0"/>
              </a:rPr>
              <a:t>for HIV Treatment </a:t>
            </a:r>
            <a:r>
              <a:rPr lang="en-US" sz="2800" dirty="0" smtClean="0">
                <a:latin typeface="Microsoft Sans Serif" charset="0"/>
                <a:ea typeface="ＭＳ Ｐゴシック" charset="0"/>
                <a:cs typeface="ＭＳ Ｐゴシック" charset="0"/>
              </a:rPr>
              <a:t>Success” to Define Your Infrastructure Boundaries </a:t>
            </a:r>
            <a:r>
              <a:rPr lang="mr-IN" sz="2800" dirty="0" smtClean="0">
                <a:latin typeface="Microsoft Sans Serif" charset="0"/>
                <a:ea typeface="ＭＳ Ｐゴシック" charset="0"/>
                <a:cs typeface="ＭＳ Ｐゴシック" charset="0"/>
              </a:rPr>
              <a:t>–</a:t>
            </a:r>
            <a:r>
              <a:rPr lang="en-US" sz="2800" dirty="0" smtClean="0">
                <a:latin typeface="Microsoft Sans Serif" charset="0"/>
                <a:ea typeface="ＭＳ Ｐゴシック" charset="0"/>
                <a:cs typeface="ＭＳ Ｐゴシック" charset="0"/>
              </a:rPr>
              <a:t> Internal, External</a:t>
            </a:r>
            <a:r>
              <a:rPr lang="en-US" sz="3600" dirty="0" smtClean="0">
                <a:latin typeface="Microsoft Sans Serif" charset="0"/>
                <a:ea typeface="ＭＳ Ｐゴシック" charset="0"/>
                <a:cs typeface="ＭＳ Ｐゴシック" charset="0"/>
              </a:rPr>
              <a:t/>
            </a:r>
            <a:br>
              <a:rPr lang="en-US" sz="3600" dirty="0" smtClean="0">
                <a:latin typeface="Microsoft Sans Serif" charset="0"/>
                <a:ea typeface="ＭＳ Ｐゴシック" charset="0"/>
                <a:cs typeface="ＭＳ Ｐゴシック" charset="0"/>
              </a:rPr>
            </a:br>
            <a:r>
              <a:rPr lang="en-US" sz="3600" dirty="0" smtClean="0">
                <a:latin typeface="Microsoft Sans Serif" charset="0"/>
                <a:ea typeface="ＭＳ Ｐゴシック" charset="0"/>
                <a:cs typeface="ＭＳ Ｐゴシック" charset="0"/>
              </a:rPr>
              <a:t> </a:t>
            </a:r>
            <a:endParaRPr lang="en-US" sz="3600" dirty="0">
              <a:latin typeface="Microsoft Sans Serif" charset="0"/>
              <a:ea typeface="ＭＳ Ｐゴシック" charset="0"/>
              <a:cs typeface="ＭＳ Ｐゴシック" charset="0"/>
            </a:endParaRPr>
          </a:p>
        </p:txBody>
      </p:sp>
      <p:pic>
        <p:nvPicPr>
          <p:cNvPr id="52228"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12" y="1764979"/>
            <a:ext cx="8763000"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89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105835"/>
            <a:ext cx="4572000" cy="369332"/>
          </a:xfrm>
          <a:prstGeom prst="rect">
            <a:avLst/>
          </a:prstGeom>
        </p:spPr>
        <p:txBody>
          <a:bodyPr>
            <a:spAutoFit/>
          </a:bodyPr>
          <a:lstStyle/>
          <a:p>
            <a:endParaRPr lang="en-US" dirty="0"/>
          </a:p>
        </p:txBody>
      </p:sp>
      <p:pic>
        <p:nvPicPr>
          <p:cNvPr id="5" name="Picture 4"/>
          <p:cNvPicPr>
            <a:picLocks noChangeAspect="1"/>
          </p:cNvPicPr>
          <p:nvPr/>
        </p:nvPicPr>
        <p:blipFill>
          <a:blip r:embed="rId2"/>
          <a:stretch>
            <a:fillRect/>
          </a:stretch>
        </p:blipFill>
        <p:spPr>
          <a:xfrm>
            <a:off x="291692" y="847541"/>
            <a:ext cx="7656962" cy="4516587"/>
          </a:xfrm>
          <a:prstGeom prst="rect">
            <a:avLst/>
          </a:prstGeom>
        </p:spPr>
      </p:pic>
    </p:spTree>
    <p:extLst>
      <p:ext uri="{BB962C8B-B14F-4D97-AF65-F5344CB8AC3E}">
        <p14:creationId xmlns:p14="http://schemas.microsoft.com/office/powerpoint/2010/main" val="144820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190"/>
            <a:ext cx="7620000" cy="628187"/>
          </a:xfrm>
        </p:spPr>
        <p:txBody>
          <a:bodyPr/>
          <a:lstStyle/>
          <a:p>
            <a:pPr algn="ctr"/>
            <a:r>
              <a:rPr lang="en-US" sz="3200" dirty="0" err="1" smtClean="0"/>
              <a:t>Lallie</a:t>
            </a:r>
            <a:r>
              <a:rPr lang="en-US" sz="3200" dirty="0" smtClean="0"/>
              <a:t> Kemp Medical Center’s</a:t>
            </a:r>
            <a:br>
              <a:rPr lang="en-US" sz="3200" dirty="0" smtClean="0"/>
            </a:br>
            <a:r>
              <a:rPr lang="en-US" sz="3200" dirty="0" smtClean="0"/>
              <a:t>Specialty Clinic Accountability Diagram</a:t>
            </a:r>
            <a:endParaRPr lang="en-US" sz="3200" dirty="0"/>
          </a:p>
        </p:txBody>
      </p:sp>
      <p:sp>
        <p:nvSpPr>
          <p:cNvPr id="3" name="Content Placeholder 2"/>
          <p:cNvSpPr>
            <a:spLocks noGrp="1"/>
          </p:cNvSpPr>
          <p:nvPr>
            <p:ph idx="1"/>
          </p:nvPr>
        </p:nvSpPr>
        <p:spPr/>
        <p:txBody>
          <a:bodyPr/>
          <a:lstStyle/>
          <a:p>
            <a:pPr marL="114300" indent="0">
              <a:buNone/>
            </a:pPr>
            <a:endParaRPr lang="en-US" dirty="0"/>
          </a:p>
          <a:p>
            <a:pPr marL="114300" indent="0">
              <a:buNone/>
            </a:pPr>
            <a:endParaRPr lang="en-US" dirty="0"/>
          </a:p>
        </p:txBody>
      </p:sp>
      <p:sp>
        <p:nvSpPr>
          <p:cNvPr id="5" name="Rectangle 4"/>
          <p:cNvSpPr/>
          <p:nvPr/>
        </p:nvSpPr>
        <p:spPr>
          <a:xfrm>
            <a:off x="5938250" y="4839732"/>
            <a:ext cx="1971675" cy="809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500"/>
              </a:spcBef>
              <a:spcAft>
                <a:spcPts val="1000"/>
              </a:spcAft>
            </a:pPr>
            <a:r>
              <a:rPr lang="en-US" sz="1200" dirty="0">
                <a:ln>
                  <a:noFill/>
                </a:ln>
                <a:solidFill>
                  <a:srgbClr val="000000"/>
                </a:solidFill>
                <a:effectLst>
                  <a:outerShdw blurRad="38100" dist="19050" dir="2700000" algn="tl">
                    <a:schemeClr val="dk1">
                      <a:alpha val="40000"/>
                    </a:schemeClr>
                  </a:outerShdw>
                </a:effectLst>
                <a:ea typeface="ＭＳ 明朝"/>
                <a:cs typeface="Times New Roman"/>
              </a:rPr>
              <a:t>Consumer Advisory </a:t>
            </a:r>
            <a:r>
              <a:rPr lang="en-US" sz="1200" dirty="0" smtClean="0">
                <a:ln>
                  <a:noFill/>
                </a:ln>
                <a:solidFill>
                  <a:srgbClr val="000000"/>
                </a:solidFill>
                <a:effectLst>
                  <a:outerShdw blurRad="38100" dist="19050" dir="2700000" algn="tl">
                    <a:schemeClr val="dk1">
                      <a:alpha val="40000"/>
                    </a:schemeClr>
                  </a:outerShdw>
                </a:effectLst>
                <a:ea typeface="ＭＳ 明朝"/>
                <a:cs typeface="Times New Roman"/>
              </a:rPr>
              <a:t>Board</a:t>
            </a:r>
          </a:p>
          <a:p>
            <a:pPr marL="0" marR="0" algn="ctr">
              <a:lnSpc>
                <a:spcPct val="115000"/>
              </a:lnSpc>
              <a:spcBef>
                <a:spcPts val="500"/>
              </a:spcBef>
              <a:spcAft>
                <a:spcPts val="1000"/>
              </a:spcAft>
            </a:pPr>
            <a:r>
              <a:rPr lang="en-US" sz="1200" dirty="0" smtClean="0">
                <a:solidFill>
                  <a:srgbClr val="000000"/>
                </a:solidFill>
                <a:effectLst>
                  <a:outerShdw blurRad="38100" dist="19050" dir="2700000" algn="tl">
                    <a:schemeClr val="dk1">
                      <a:alpha val="40000"/>
                    </a:schemeClr>
                  </a:outerShdw>
                </a:effectLst>
                <a:ea typeface="ＭＳ 明朝"/>
                <a:cs typeface="Times New Roman"/>
              </a:rPr>
              <a:t>Confidential patient list</a:t>
            </a:r>
            <a:endParaRPr lang="en-US" sz="1000" dirty="0">
              <a:effectLst/>
              <a:ea typeface="ＭＳ 明朝"/>
              <a:cs typeface="Times New Roman"/>
            </a:endParaRPr>
          </a:p>
        </p:txBody>
      </p:sp>
      <p:cxnSp>
        <p:nvCxnSpPr>
          <p:cNvPr id="10" name="Straight Arrow Connector 9"/>
          <p:cNvCxnSpPr/>
          <p:nvPr/>
        </p:nvCxnSpPr>
        <p:spPr>
          <a:xfrm>
            <a:off x="7491814" y="7967431"/>
            <a:ext cx="15906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7232955" y="7951251"/>
            <a:ext cx="15906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7695565" y="7610475"/>
            <a:ext cx="15906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7847965" y="7762875"/>
            <a:ext cx="15906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578844" y="9913930"/>
            <a:ext cx="1590675"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1221813" y="1121485"/>
            <a:ext cx="1981200" cy="923925"/>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US" sz="1000" dirty="0" err="1">
                <a:solidFill>
                  <a:srgbClr val="000000"/>
                </a:solidFill>
                <a:effectLst>
                  <a:outerShdw blurRad="38100" dist="19050" dir="2700000" algn="tl">
                    <a:schemeClr val="dk1">
                      <a:alpha val="40000"/>
                    </a:schemeClr>
                  </a:outerShdw>
                </a:effectLst>
                <a:ea typeface="ＭＳ 明朝"/>
                <a:cs typeface="Times New Roman"/>
              </a:rPr>
              <a:t>Lallie</a:t>
            </a:r>
            <a:r>
              <a:rPr lang="en-US" sz="1000" dirty="0">
                <a:solidFill>
                  <a:srgbClr val="000000"/>
                </a:solidFill>
                <a:effectLst>
                  <a:outerShdw blurRad="38100" dist="19050" dir="2700000" algn="tl">
                    <a:schemeClr val="dk1">
                      <a:alpha val="40000"/>
                    </a:schemeClr>
                  </a:outerShdw>
                </a:effectLst>
                <a:ea typeface="ＭＳ 明朝"/>
                <a:cs typeface="Times New Roman"/>
              </a:rPr>
              <a:t> Kemp Medical Center Quality Management Dept</a:t>
            </a:r>
            <a:r>
              <a:rPr lang="en-US" sz="1000" dirty="0" smtClean="0">
                <a:solidFill>
                  <a:srgbClr val="000000"/>
                </a:solidFill>
                <a:effectLst>
                  <a:outerShdw blurRad="38100" dist="19050" dir="2700000" algn="tl">
                    <a:schemeClr val="dk1">
                      <a:alpha val="40000"/>
                    </a:schemeClr>
                  </a:outerShdw>
                </a:effectLst>
                <a:ea typeface="ＭＳ 明朝"/>
                <a:cs typeface="Times New Roman"/>
              </a:rPr>
              <a:t>.</a:t>
            </a:r>
          </a:p>
          <a:p>
            <a:pPr algn="ctr">
              <a:lnSpc>
                <a:spcPct val="115000"/>
              </a:lnSpc>
              <a:spcBef>
                <a:spcPts val="500"/>
              </a:spcBef>
              <a:spcAft>
                <a:spcPts val="1000"/>
              </a:spcAft>
            </a:pPr>
            <a:r>
              <a:rPr lang="en-US" sz="1000" dirty="0" smtClean="0">
                <a:solidFill>
                  <a:srgbClr val="000000"/>
                </a:solidFill>
                <a:effectLst>
                  <a:outerShdw blurRad="38100" dist="19050" dir="2700000" algn="tl">
                    <a:schemeClr val="dk1">
                      <a:alpha val="40000"/>
                    </a:schemeClr>
                  </a:outerShdw>
                </a:effectLst>
                <a:ea typeface="ＭＳ 明朝"/>
                <a:cs typeface="Times New Roman"/>
              </a:rPr>
              <a:t>Donna </a:t>
            </a:r>
            <a:r>
              <a:rPr lang="en-US" sz="1000" dirty="0" err="1" smtClean="0">
                <a:solidFill>
                  <a:srgbClr val="000000"/>
                </a:solidFill>
                <a:effectLst>
                  <a:outerShdw blurRad="38100" dist="19050" dir="2700000" algn="tl">
                    <a:schemeClr val="dk1">
                      <a:alpha val="40000"/>
                    </a:schemeClr>
                  </a:outerShdw>
                </a:effectLst>
                <a:ea typeface="ＭＳ 明朝"/>
                <a:cs typeface="Times New Roman"/>
              </a:rPr>
              <a:t>Frabielle</a:t>
            </a:r>
            <a:r>
              <a:rPr lang="en-US" sz="1000" dirty="0" smtClean="0">
                <a:solidFill>
                  <a:srgbClr val="000000"/>
                </a:solidFill>
                <a:effectLst>
                  <a:outerShdw blurRad="38100" dist="19050" dir="2700000" algn="tl">
                    <a:schemeClr val="dk1">
                      <a:alpha val="40000"/>
                    </a:schemeClr>
                  </a:outerShdw>
                </a:effectLst>
                <a:ea typeface="ＭＳ 明朝"/>
                <a:cs typeface="Times New Roman"/>
              </a:rPr>
              <a:t>, RN </a:t>
            </a:r>
            <a:endParaRPr lang="en-US" sz="800" dirty="0">
              <a:ea typeface="ＭＳ 明朝"/>
              <a:cs typeface="Times New Roman"/>
            </a:endParaRPr>
          </a:p>
        </p:txBody>
      </p:sp>
      <p:sp>
        <p:nvSpPr>
          <p:cNvPr id="22" name="Rectangle 21"/>
          <p:cNvSpPr/>
          <p:nvPr/>
        </p:nvSpPr>
        <p:spPr>
          <a:xfrm>
            <a:off x="6057265" y="1121485"/>
            <a:ext cx="1790700" cy="1123950"/>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500"/>
              </a:spcBef>
              <a:spcAft>
                <a:spcPts val="1000"/>
              </a:spcAft>
            </a:pPr>
            <a:endParaRPr lang="en-US" sz="1200" dirty="0" smtClean="0">
              <a:ln>
                <a:noFill/>
              </a:ln>
              <a:solidFill>
                <a:srgbClr val="000000"/>
              </a:solidFill>
              <a:effectLst>
                <a:outerShdw blurRad="38100" dist="19050" dir="2700000" algn="tl">
                  <a:schemeClr val="dk1">
                    <a:alpha val="40000"/>
                  </a:schemeClr>
                </a:outerShdw>
              </a:effectLst>
              <a:latin typeface="Calibri"/>
              <a:ea typeface="ＭＳ 明朝"/>
              <a:cs typeface="Times New Roman"/>
            </a:endParaRPr>
          </a:p>
          <a:p>
            <a:pPr marL="0" marR="0" algn="ctr">
              <a:lnSpc>
                <a:spcPct val="115000"/>
              </a:lnSpc>
              <a:spcBef>
                <a:spcPts val="500"/>
              </a:spcBef>
              <a:spcAft>
                <a:spcPts val="1000"/>
              </a:spcAft>
            </a:pPr>
            <a:r>
              <a:rPr lang="en-US" sz="1200" dirty="0" smtClean="0">
                <a:ln>
                  <a:noFill/>
                </a:ln>
                <a:solidFill>
                  <a:srgbClr val="000000"/>
                </a:solidFill>
                <a:effectLst>
                  <a:outerShdw blurRad="38100" dist="19050" dir="2700000" algn="tl">
                    <a:schemeClr val="dk1">
                      <a:alpha val="40000"/>
                    </a:schemeClr>
                  </a:outerShdw>
                </a:effectLst>
                <a:latin typeface="Calibri"/>
                <a:ea typeface="ＭＳ 明朝"/>
                <a:cs typeface="Times New Roman"/>
              </a:rPr>
              <a:t>LSU </a:t>
            </a:r>
            <a:r>
              <a:rPr lang="en-US" sz="1200" dirty="0">
                <a:ln>
                  <a:noFill/>
                </a:ln>
                <a:solidFill>
                  <a:srgbClr val="000000"/>
                </a:solidFill>
                <a:effectLst>
                  <a:outerShdw blurRad="38100" dist="19050" dir="2700000" algn="tl">
                    <a:schemeClr val="dk1">
                      <a:alpha val="40000"/>
                    </a:schemeClr>
                  </a:outerShdw>
                </a:effectLst>
                <a:latin typeface="Calibri"/>
                <a:ea typeface="ＭＳ 明朝"/>
                <a:cs typeface="Times New Roman"/>
              </a:rPr>
              <a:t>Health Care Services Division </a:t>
            </a:r>
            <a:endParaRPr lang="en-US" sz="1000" dirty="0">
              <a:effectLst/>
              <a:latin typeface="Calibri"/>
              <a:ea typeface="ＭＳ 明朝"/>
              <a:cs typeface="Times New Roman"/>
            </a:endParaRPr>
          </a:p>
          <a:p>
            <a:pPr marL="0" marR="0" algn="ctr">
              <a:lnSpc>
                <a:spcPct val="115000"/>
              </a:lnSpc>
              <a:spcBef>
                <a:spcPts val="500"/>
              </a:spcBef>
              <a:spcAft>
                <a:spcPts val="1000"/>
              </a:spcAft>
            </a:pPr>
            <a:r>
              <a:rPr lang="en-US" sz="1000" dirty="0">
                <a:ln>
                  <a:noFill/>
                </a:ln>
                <a:solidFill>
                  <a:srgbClr val="000000"/>
                </a:solidFill>
                <a:effectLst>
                  <a:outerShdw blurRad="38100" dist="19050" dir="2700000" algn="tl">
                    <a:schemeClr val="dk1">
                      <a:alpha val="40000"/>
                    </a:schemeClr>
                  </a:outerShdw>
                </a:effectLst>
                <a:latin typeface="Calibri"/>
                <a:ea typeface="ＭＳ 明朝"/>
                <a:cs typeface="Times New Roman"/>
              </a:rPr>
              <a:t>Lynn </a:t>
            </a:r>
            <a:r>
              <a:rPr lang="en-US" sz="1000" dirty="0" err="1">
                <a:ln>
                  <a:noFill/>
                </a:ln>
                <a:solidFill>
                  <a:srgbClr val="000000"/>
                </a:solidFill>
                <a:effectLst>
                  <a:outerShdw blurRad="38100" dist="19050" dir="2700000" algn="tl">
                    <a:schemeClr val="dk1">
                      <a:alpha val="40000"/>
                    </a:schemeClr>
                  </a:outerShdw>
                </a:effectLst>
                <a:latin typeface="Calibri"/>
                <a:ea typeface="ＭＳ 明朝"/>
                <a:cs typeface="Times New Roman"/>
              </a:rPr>
              <a:t>Besch</a:t>
            </a:r>
            <a:r>
              <a:rPr lang="en-US" sz="1000" dirty="0">
                <a:ln>
                  <a:noFill/>
                </a:ln>
                <a:solidFill>
                  <a:srgbClr val="000000"/>
                </a:solidFill>
                <a:effectLst>
                  <a:outerShdw blurRad="38100" dist="19050" dir="2700000" algn="tl">
                    <a:schemeClr val="dk1">
                      <a:alpha val="40000"/>
                    </a:schemeClr>
                  </a:outerShdw>
                </a:effectLst>
                <a:latin typeface="Calibri"/>
                <a:ea typeface="ＭＳ 明朝"/>
                <a:cs typeface="Times New Roman"/>
              </a:rPr>
              <a:t>, MD LSU HCSD HIV Clinical Lead</a:t>
            </a:r>
            <a:endParaRPr lang="en-US" sz="1000" dirty="0">
              <a:effectLst/>
              <a:latin typeface="Calibri"/>
              <a:ea typeface="ＭＳ 明朝"/>
              <a:cs typeface="Times New Roman"/>
            </a:endParaRPr>
          </a:p>
          <a:p>
            <a:pPr marL="0" marR="0" algn="ctr">
              <a:lnSpc>
                <a:spcPct val="115000"/>
              </a:lnSpc>
              <a:spcBef>
                <a:spcPts val="500"/>
              </a:spcBef>
              <a:spcAft>
                <a:spcPts val="1000"/>
              </a:spcAft>
            </a:pPr>
            <a:r>
              <a:rPr lang="en-US" sz="1200" dirty="0">
                <a:ln>
                  <a:noFill/>
                </a:ln>
                <a:solidFill>
                  <a:srgbClr val="000000"/>
                </a:solidFill>
                <a:effectLst>
                  <a:outerShdw blurRad="38100" dist="19050" dir="2700000" algn="tl">
                    <a:schemeClr val="dk1">
                      <a:alpha val="40000"/>
                    </a:schemeClr>
                  </a:outerShdw>
                </a:effectLst>
                <a:latin typeface="Calibri"/>
                <a:ea typeface="ＭＳ 明朝"/>
                <a:cs typeface="Times New Roman"/>
              </a:rPr>
              <a:t> </a:t>
            </a:r>
            <a:endParaRPr lang="en-US" sz="1000" dirty="0">
              <a:effectLst/>
              <a:latin typeface="Calibri"/>
              <a:ea typeface="ＭＳ 明朝"/>
              <a:cs typeface="Times New Roman"/>
            </a:endParaRPr>
          </a:p>
        </p:txBody>
      </p:sp>
      <p:sp>
        <p:nvSpPr>
          <p:cNvPr id="24" name="Rectangle 23"/>
          <p:cNvSpPr/>
          <p:nvPr/>
        </p:nvSpPr>
        <p:spPr>
          <a:xfrm>
            <a:off x="3352166" y="2053680"/>
            <a:ext cx="2352758" cy="13790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500"/>
              </a:spcBef>
              <a:spcAft>
                <a:spcPts val="1000"/>
              </a:spcAft>
            </a:pPr>
            <a:r>
              <a:rPr lang="en-US" sz="1200" dirty="0">
                <a:ln>
                  <a:noFill/>
                </a:ln>
                <a:solidFill>
                  <a:srgbClr val="000000"/>
                </a:solidFill>
                <a:effectLst>
                  <a:outerShdw blurRad="38100" dist="19050" dir="2700000" algn="tl">
                    <a:schemeClr val="dk1">
                      <a:alpha val="40000"/>
                    </a:schemeClr>
                  </a:outerShdw>
                </a:effectLst>
                <a:ea typeface="ＭＳ 明朝"/>
                <a:cs typeface="Times New Roman"/>
              </a:rPr>
              <a:t>Ryan White Program Specialist/ Principle Investigator- </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Hannah Wilkinson, RN </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Walter Campbell, MD</a:t>
            </a:r>
            <a:endParaRPr lang="en-US" sz="1000" dirty="0">
              <a:effectLst/>
              <a:ea typeface="ＭＳ 明朝"/>
              <a:cs typeface="Times New Roman"/>
            </a:endParaRPr>
          </a:p>
          <a:p>
            <a:pPr marL="0" marR="0" algn="ctr">
              <a:lnSpc>
                <a:spcPct val="115000"/>
              </a:lnSpc>
              <a:spcBef>
                <a:spcPts val="500"/>
              </a:spcBef>
              <a:spcAft>
                <a:spcPts val="1000"/>
              </a:spcAft>
            </a:pPr>
            <a:r>
              <a:rPr lang="en-US" sz="1200" dirty="0">
                <a:ln>
                  <a:noFill/>
                </a:ln>
                <a:solidFill>
                  <a:srgbClr val="000000"/>
                </a:solidFill>
                <a:effectLst>
                  <a:outerShdw blurRad="38100" dist="19050" dir="2700000" algn="tl">
                    <a:schemeClr val="dk1">
                      <a:alpha val="40000"/>
                    </a:schemeClr>
                  </a:outerShdw>
                </a:effectLst>
                <a:ea typeface="ＭＳ 明朝"/>
                <a:cs typeface="Times New Roman"/>
              </a:rPr>
              <a:t> </a:t>
            </a:r>
            <a:endParaRPr lang="en-US" sz="1000" dirty="0">
              <a:effectLst/>
              <a:ea typeface="ＭＳ 明朝"/>
              <a:cs typeface="Times New Roman"/>
            </a:endParaRPr>
          </a:p>
        </p:txBody>
      </p:sp>
      <p:sp>
        <p:nvSpPr>
          <p:cNvPr id="25" name="Rectangle 24"/>
          <p:cNvSpPr/>
          <p:nvPr/>
        </p:nvSpPr>
        <p:spPr>
          <a:xfrm>
            <a:off x="1126563" y="4365108"/>
            <a:ext cx="1819275" cy="2314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500"/>
              </a:spcBef>
              <a:spcAft>
                <a:spcPts val="1000"/>
              </a:spcAft>
            </a:pPr>
            <a:endParaRPr lang="en-US" sz="1200" dirty="0" smtClean="0">
              <a:ln>
                <a:noFill/>
              </a:ln>
              <a:solidFill>
                <a:srgbClr val="000000"/>
              </a:solidFill>
              <a:effectLst>
                <a:outerShdw blurRad="38100" dist="19050" dir="2700000" algn="tl">
                  <a:schemeClr val="dk1">
                    <a:alpha val="40000"/>
                  </a:schemeClr>
                </a:outerShdw>
              </a:effectLst>
              <a:ea typeface="ＭＳ 明朝"/>
              <a:cs typeface="Times New Roman"/>
            </a:endParaRPr>
          </a:p>
          <a:p>
            <a:pPr marL="0" marR="0" algn="ctr">
              <a:lnSpc>
                <a:spcPct val="115000"/>
              </a:lnSpc>
              <a:spcBef>
                <a:spcPts val="500"/>
              </a:spcBef>
              <a:spcAft>
                <a:spcPts val="1000"/>
              </a:spcAft>
            </a:pPr>
            <a:r>
              <a:rPr lang="en-US" sz="1200" dirty="0" smtClean="0">
                <a:ln>
                  <a:noFill/>
                </a:ln>
                <a:solidFill>
                  <a:srgbClr val="000000"/>
                </a:solidFill>
                <a:effectLst>
                  <a:outerShdw blurRad="38100" dist="19050" dir="2700000" algn="tl">
                    <a:schemeClr val="dk1">
                      <a:alpha val="40000"/>
                    </a:schemeClr>
                  </a:outerShdw>
                </a:effectLst>
                <a:ea typeface="ＭＳ 明朝"/>
                <a:cs typeface="Times New Roman"/>
              </a:rPr>
              <a:t>HIV </a:t>
            </a:r>
            <a:r>
              <a:rPr lang="en-US" sz="1200" dirty="0">
                <a:ln>
                  <a:noFill/>
                </a:ln>
                <a:solidFill>
                  <a:srgbClr val="000000"/>
                </a:solidFill>
                <a:effectLst>
                  <a:outerShdw blurRad="38100" dist="19050" dir="2700000" algn="tl">
                    <a:schemeClr val="dk1">
                      <a:alpha val="40000"/>
                    </a:schemeClr>
                  </a:outerShdw>
                </a:effectLst>
                <a:ea typeface="ＭＳ 明朝"/>
                <a:cs typeface="Times New Roman"/>
              </a:rPr>
              <a:t>Clinic Staff</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err="1">
                <a:ln>
                  <a:noFill/>
                </a:ln>
                <a:solidFill>
                  <a:srgbClr val="000000"/>
                </a:solidFill>
                <a:effectLst>
                  <a:outerShdw blurRad="38100" dist="19050" dir="2700000" algn="tl">
                    <a:schemeClr val="dk1">
                      <a:alpha val="40000"/>
                    </a:schemeClr>
                  </a:outerShdw>
                </a:effectLst>
                <a:ea typeface="ＭＳ 明朝"/>
                <a:cs typeface="Times New Roman"/>
              </a:rPr>
              <a:t>Sheilah</a:t>
            </a: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 </a:t>
            </a:r>
            <a:r>
              <a:rPr lang="en-US" sz="1000" dirty="0" err="1">
                <a:ln>
                  <a:noFill/>
                </a:ln>
                <a:solidFill>
                  <a:srgbClr val="000000"/>
                </a:solidFill>
                <a:effectLst>
                  <a:outerShdw blurRad="38100" dist="19050" dir="2700000" algn="tl">
                    <a:schemeClr val="dk1">
                      <a:alpha val="40000"/>
                    </a:schemeClr>
                  </a:outerShdw>
                </a:effectLst>
                <a:ea typeface="ＭＳ 明朝"/>
                <a:cs typeface="Times New Roman"/>
              </a:rPr>
              <a:t>Gondolfi</a:t>
            </a: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 RN, Patient Educator/ Navigator</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err="1">
                <a:ln>
                  <a:noFill/>
                </a:ln>
                <a:solidFill>
                  <a:srgbClr val="000000"/>
                </a:solidFill>
                <a:effectLst>
                  <a:outerShdw blurRad="38100" dist="19050" dir="2700000" algn="tl">
                    <a:schemeClr val="dk1">
                      <a:alpha val="40000"/>
                    </a:schemeClr>
                  </a:outerShdw>
                </a:effectLst>
                <a:ea typeface="ＭＳ 明朝"/>
                <a:cs typeface="Times New Roman"/>
              </a:rPr>
              <a:t>Lashun</a:t>
            </a: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 Robinson, FNP</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 </a:t>
            </a:r>
            <a:r>
              <a:rPr lang="en-US" sz="1000" dirty="0" err="1">
                <a:ln>
                  <a:noFill/>
                </a:ln>
                <a:solidFill>
                  <a:srgbClr val="000000"/>
                </a:solidFill>
                <a:effectLst>
                  <a:outerShdw blurRad="38100" dist="19050" dir="2700000" algn="tl">
                    <a:schemeClr val="dk1">
                      <a:alpha val="40000"/>
                    </a:schemeClr>
                  </a:outerShdw>
                </a:effectLst>
                <a:ea typeface="ＭＳ 明朝"/>
                <a:cs typeface="Times New Roman"/>
              </a:rPr>
              <a:t>Lanette</a:t>
            </a: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 Buras, LPN </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Tiffany Morris, LPN</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Desiree </a:t>
            </a:r>
            <a:r>
              <a:rPr lang="en-US" sz="1000" dirty="0" err="1">
                <a:ln>
                  <a:noFill/>
                </a:ln>
                <a:solidFill>
                  <a:srgbClr val="000000"/>
                </a:solidFill>
                <a:effectLst>
                  <a:outerShdw blurRad="38100" dist="19050" dir="2700000" algn="tl">
                    <a:schemeClr val="dk1">
                      <a:alpha val="40000"/>
                    </a:schemeClr>
                  </a:outerShdw>
                </a:effectLst>
                <a:ea typeface="ＭＳ 明朝"/>
                <a:cs typeface="Times New Roman"/>
              </a:rPr>
              <a:t>Lafleur</a:t>
            </a: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 RD</a:t>
            </a:r>
            <a:endParaRPr lang="en-US" sz="1000" dirty="0">
              <a:effectLst/>
              <a:ea typeface="ＭＳ 明朝"/>
              <a:cs typeface="Times New Roman"/>
            </a:endParaRPr>
          </a:p>
          <a:p>
            <a:pPr marL="0" marR="0" algn="ctr">
              <a:lnSpc>
                <a:spcPct val="115000"/>
              </a:lnSpc>
              <a:spcBef>
                <a:spcPts val="500"/>
              </a:spcBef>
              <a:spcAft>
                <a:spcPts val="1000"/>
              </a:spcAft>
            </a:pPr>
            <a:r>
              <a:rPr lang="en-US" sz="1000" dirty="0">
                <a:ln>
                  <a:noFill/>
                </a:ln>
                <a:solidFill>
                  <a:srgbClr val="000000"/>
                </a:solidFill>
                <a:effectLst>
                  <a:outerShdw blurRad="38100" dist="19050" dir="2700000" algn="tl">
                    <a:schemeClr val="dk1">
                      <a:alpha val="40000"/>
                    </a:schemeClr>
                  </a:outerShdw>
                </a:effectLst>
                <a:ea typeface="ＭＳ 明朝"/>
                <a:cs typeface="Times New Roman"/>
              </a:rPr>
              <a:t> </a:t>
            </a:r>
            <a:endParaRPr lang="en-US" sz="1000" dirty="0">
              <a:effectLst/>
              <a:ea typeface="ＭＳ 明朝"/>
              <a:cs typeface="Times New Roman"/>
            </a:endParaRPr>
          </a:p>
        </p:txBody>
      </p:sp>
      <p:cxnSp>
        <p:nvCxnSpPr>
          <p:cNvPr id="26" name="Straight Arrow Connector 25"/>
          <p:cNvCxnSpPr/>
          <p:nvPr/>
        </p:nvCxnSpPr>
        <p:spPr>
          <a:xfrm flipH="1" flipV="1">
            <a:off x="3301877" y="1600200"/>
            <a:ext cx="314325"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704924" y="1638109"/>
            <a:ext cx="285750" cy="20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014450" y="4457259"/>
            <a:ext cx="209550" cy="2190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945838" y="4051479"/>
            <a:ext cx="257175" cy="2476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301877" y="3794593"/>
            <a:ext cx="2524125" cy="8817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500"/>
              </a:spcBef>
              <a:spcAft>
                <a:spcPts val="1000"/>
              </a:spcAft>
            </a:pPr>
            <a:r>
              <a:rPr lang="en-US" sz="1200" dirty="0" smtClean="0">
                <a:ln>
                  <a:noFill/>
                </a:ln>
                <a:solidFill>
                  <a:srgbClr val="000000"/>
                </a:solidFill>
                <a:effectLst>
                  <a:outerShdw blurRad="38100" dist="19050" dir="2700000" algn="tl">
                    <a:schemeClr val="dk1">
                      <a:alpha val="40000"/>
                    </a:schemeClr>
                  </a:outerShdw>
                </a:effectLst>
                <a:ea typeface="ＭＳ 明朝"/>
                <a:cs typeface="Times New Roman"/>
              </a:rPr>
              <a:t>Quality Management Committee</a:t>
            </a:r>
            <a:r>
              <a:rPr lang="en-US" sz="1200" dirty="0">
                <a:ln>
                  <a:noFill/>
                </a:ln>
                <a:solidFill>
                  <a:srgbClr val="000000"/>
                </a:solidFill>
                <a:effectLst>
                  <a:outerShdw blurRad="38100" dist="19050" dir="2700000" algn="tl">
                    <a:schemeClr val="dk1">
                      <a:alpha val="40000"/>
                    </a:schemeClr>
                  </a:outerShdw>
                </a:effectLst>
                <a:ea typeface="ＭＳ 明朝"/>
                <a:cs typeface="Times New Roman"/>
              </a:rPr>
              <a:t> </a:t>
            </a:r>
            <a:endParaRPr lang="en-US" sz="1000" dirty="0">
              <a:effectLst/>
              <a:ea typeface="ＭＳ 明朝"/>
              <a:cs typeface="Times New Roman"/>
            </a:endParaRPr>
          </a:p>
        </p:txBody>
      </p:sp>
      <p:cxnSp>
        <p:nvCxnSpPr>
          <p:cNvPr id="31" name="Straight Connector 30"/>
          <p:cNvCxnSpPr/>
          <p:nvPr/>
        </p:nvCxnSpPr>
        <p:spPr>
          <a:xfrm>
            <a:off x="4494488" y="3432721"/>
            <a:ext cx="0" cy="361872"/>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259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42"/>
            <a:ext cx="7620000" cy="598424"/>
          </a:xfrm>
        </p:spPr>
        <p:txBody>
          <a:bodyPr/>
          <a:lstStyle/>
          <a:p>
            <a:r>
              <a:rPr lang="en-US" sz="3200" dirty="0" err="1" smtClean="0"/>
              <a:t>Lallie</a:t>
            </a:r>
            <a:r>
              <a:rPr lang="en-US" sz="3200" dirty="0" smtClean="0"/>
              <a:t> Kemp Medical Center QM Committee</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652855150"/>
              </p:ext>
            </p:extLst>
          </p:nvPr>
        </p:nvGraphicFramePr>
        <p:xfrm>
          <a:off x="457201" y="1021878"/>
          <a:ext cx="6805414" cy="5446717"/>
        </p:xfrm>
        <a:graphic>
          <a:graphicData uri="http://schemas.openxmlformats.org/presentationml/2006/ole">
            <mc:AlternateContent xmlns:mc="http://schemas.openxmlformats.org/markup-compatibility/2006">
              <mc:Choice xmlns:v="urn:schemas-microsoft-com:vml" Requires="v">
                <p:oleObj spid="_x0000_s1034" name="Document" r:id="rId4" imgW="6083300" imgH="6045200" progId="Word.Document.12">
                  <p:embed/>
                </p:oleObj>
              </mc:Choice>
              <mc:Fallback>
                <p:oleObj name="Document" r:id="rId4" imgW="6083300" imgH="6045200" progId="Word.Document.12">
                  <p:embed/>
                  <p:pic>
                    <p:nvPicPr>
                      <p:cNvPr id="0" name=""/>
                      <p:cNvPicPr/>
                      <p:nvPr/>
                    </p:nvPicPr>
                    <p:blipFill>
                      <a:blip r:embed="rId5"/>
                      <a:stretch>
                        <a:fillRect/>
                      </a:stretch>
                    </p:blipFill>
                    <p:spPr>
                      <a:xfrm>
                        <a:off x="457201" y="1021878"/>
                        <a:ext cx="6805414" cy="5446717"/>
                      </a:xfrm>
                      <a:prstGeom prst="rect">
                        <a:avLst/>
                      </a:prstGeom>
                    </p:spPr>
                  </p:pic>
                </p:oleObj>
              </mc:Fallback>
            </mc:AlternateContent>
          </a:graphicData>
        </a:graphic>
      </p:graphicFrame>
    </p:spTree>
    <p:extLst>
      <p:ext uri="{BB962C8B-B14F-4D97-AF65-F5344CB8AC3E}">
        <p14:creationId xmlns:p14="http://schemas.microsoft.com/office/powerpoint/2010/main" val="279932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73851"/>
          </a:xfrm>
        </p:spPr>
        <p:txBody>
          <a:bodyPr/>
          <a:lstStyle/>
          <a:p>
            <a:r>
              <a:rPr lang="en-US" sz="3600" dirty="0" err="1" smtClean="0"/>
              <a:t>Lallie</a:t>
            </a:r>
            <a:r>
              <a:rPr lang="en-US" sz="3600" dirty="0" smtClean="0"/>
              <a:t> Kemp Medical Center Consumer Involvement</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1243382438"/>
              </p:ext>
            </p:extLst>
          </p:nvPr>
        </p:nvGraphicFramePr>
        <p:xfrm>
          <a:off x="367098" y="2063601"/>
          <a:ext cx="6875673" cy="2107959"/>
        </p:xfrm>
        <a:graphic>
          <a:graphicData uri="http://schemas.openxmlformats.org/presentationml/2006/ole">
            <mc:AlternateContent xmlns:mc="http://schemas.openxmlformats.org/markup-compatibility/2006">
              <mc:Choice xmlns:v="urn:schemas-microsoft-com:vml" Requires="v">
                <p:oleObj spid="_x0000_s10249" name="Document" r:id="rId4" imgW="6083300" imgH="1663700" progId="Word.Document.12">
                  <p:embed/>
                </p:oleObj>
              </mc:Choice>
              <mc:Fallback>
                <p:oleObj name="Document" r:id="rId4" imgW="6083300" imgH="1663700" progId="Word.Document.12">
                  <p:embed/>
                  <p:pic>
                    <p:nvPicPr>
                      <p:cNvPr id="0" name=""/>
                      <p:cNvPicPr/>
                      <p:nvPr/>
                    </p:nvPicPr>
                    <p:blipFill>
                      <a:blip r:embed="rId5"/>
                      <a:stretch>
                        <a:fillRect/>
                      </a:stretch>
                    </p:blipFill>
                    <p:spPr>
                      <a:xfrm>
                        <a:off x="367098" y="2063601"/>
                        <a:ext cx="6875673" cy="2107959"/>
                      </a:xfrm>
                      <a:prstGeom prst="rect">
                        <a:avLst/>
                      </a:prstGeom>
                    </p:spPr>
                  </p:pic>
                </p:oleObj>
              </mc:Fallback>
            </mc:AlternateContent>
          </a:graphicData>
        </a:graphic>
      </p:graphicFrame>
    </p:spTree>
    <p:extLst>
      <p:ext uri="{BB962C8B-B14F-4D97-AF65-F5344CB8AC3E}">
        <p14:creationId xmlns:p14="http://schemas.microsoft.com/office/powerpoint/2010/main" val="381771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91172684"/>
              </p:ext>
            </p:extLst>
          </p:nvPr>
        </p:nvGraphicFramePr>
        <p:xfrm>
          <a:off x="0" y="499412"/>
          <a:ext cx="8448040" cy="6215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84893" y="16759"/>
            <a:ext cx="7278096" cy="369332"/>
          </a:xfrm>
          <a:prstGeom prst="rect">
            <a:avLst/>
          </a:prstGeom>
          <a:noFill/>
        </p:spPr>
        <p:txBody>
          <a:bodyPr wrap="square" rtlCol="0">
            <a:spAutoFit/>
          </a:bodyPr>
          <a:lstStyle/>
          <a:p>
            <a:pPr algn="ctr"/>
            <a:r>
              <a:rPr lang="en-US" dirty="0" smtClean="0"/>
              <a:t>Center for Public Health – Quality Diagram of Accountability</a:t>
            </a:r>
            <a:endParaRPr lang="en-US" dirty="0"/>
          </a:p>
        </p:txBody>
      </p:sp>
    </p:spTree>
    <p:extLst>
      <p:ext uri="{BB962C8B-B14F-4D97-AF65-F5344CB8AC3E}">
        <p14:creationId xmlns:p14="http://schemas.microsoft.com/office/powerpoint/2010/main" val="3244762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54063"/>
            <a:ext cx="8948738" cy="587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0" name="TextBox 2"/>
          <p:cNvSpPr txBox="1">
            <a:spLocks noChangeArrowheads="1"/>
          </p:cNvSpPr>
          <p:nvPr/>
        </p:nvSpPr>
        <p:spPr bwMode="auto">
          <a:xfrm>
            <a:off x="123825" y="0"/>
            <a:ext cx="8661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 Lynn Community Health Center – Adding names broadens staff’s understanding of </a:t>
            </a:r>
          </a:p>
          <a:p>
            <a:r>
              <a:rPr lang="en-US" sz="1800"/>
              <a:t>how they fit into the whole</a:t>
            </a:r>
          </a:p>
        </p:txBody>
      </p:sp>
    </p:spTree>
    <p:extLst>
      <p:ext uri="{BB962C8B-B14F-4D97-AF65-F5344CB8AC3E}">
        <p14:creationId xmlns:p14="http://schemas.microsoft.com/office/powerpoint/2010/main" val="2949700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xfrm>
            <a:off x="0" y="0"/>
            <a:ext cx="8229600" cy="914400"/>
          </a:xfrm>
        </p:spPr>
        <p:txBody>
          <a:bodyPr/>
          <a:lstStyle/>
          <a:p>
            <a:pPr eaLnBrk="1" hangingPunct="1"/>
            <a:r>
              <a:rPr lang="en-US" sz="2800">
                <a:latin typeface="Franklin Gothic Book" charset="0"/>
                <a:ea typeface="ＭＳ Ｐゴシック" charset="0"/>
                <a:cs typeface="ＭＳ Ｐゴシック" charset="0"/>
              </a:rPr>
              <a:t>Miriam Infectious Disease Clinic:  </a:t>
            </a:r>
            <a:br>
              <a:rPr lang="en-US" sz="2800">
                <a:latin typeface="Franklin Gothic Book" charset="0"/>
                <a:ea typeface="ＭＳ Ｐゴシック" charset="0"/>
                <a:cs typeface="ＭＳ Ｐゴシック" charset="0"/>
              </a:rPr>
            </a:br>
            <a:r>
              <a:rPr lang="en-US" sz="2800">
                <a:latin typeface="Franklin Gothic Book" charset="0"/>
                <a:ea typeface="ＭＳ Ｐゴシック" charset="0"/>
                <a:cs typeface="ＭＳ Ｐゴシック" charset="0"/>
              </a:rPr>
              <a:t>Quality Diagram of Accountability</a:t>
            </a:r>
          </a:p>
        </p:txBody>
      </p:sp>
      <p:pic>
        <p:nvPicPr>
          <p:cNvPr id="65538" name="Picture 4"/>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a:off x="1066800" y="1295400"/>
            <a:ext cx="8077200" cy="5334000"/>
          </a:xfrm>
          <a:noFill/>
        </p:spPr>
      </p:pic>
    </p:spTree>
    <p:extLst>
      <p:ext uri="{BB962C8B-B14F-4D97-AF65-F5344CB8AC3E}">
        <p14:creationId xmlns:p14="http://schemas.microsoft.com/office/powerpoint/2010/main" val="1514784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1878588" y="57076"/>
            <a:ext cx="5537061" cy="470874"/>
          </a:xfrm>
        </p:spPr>
        <p:txBody>
          <a:bodyPr/>
          <a:lstStyle/>
          <a:p>
            <a:pPr eaLnBrk="1" hangingPunct="1"/>
            <a:r>
              <a:rPr lang="en-US" sz="2800" dirty="0" smtClean="0">
                <a:latin typeface="Franklin Gothic Book" charset="0"/>
                <a:ea typeface="ＭＳ Ｐゴシック" charset="0"/>
                <a:cs typeface="ＭＳ Ｐゴシック" charset="0"/>
              </a:rPr>
              <a:t>Southwest Louisiana AIDS Council</a:t>
            </a:r>
            <a:endParaRPr lang="en-US" sz="2800" dirty="0">
              <a:latin typeface="Franklin Gothic Book" charset="0"/>
              <a:ea typeface="ＭＳ Ｐゴシック" charset="0"/>
              <a:cs typeface="ＭＳ Ｐゴシック"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879071794"/>
              </p:ext>
            </p:extLst>
          </p:nvPr>
        </p:nvGraphicFramePr>
        <p:xfrm>
          <a:off x="285415" y="527951"/>
          <a:ext cx="8148613" cy="6330050"/>
        </p:xfrm>
        <a:graphic>
          <a:graphicData uri="http://schemas.openxmlformats.org/presentationml/2006/ole">
            <mc:AlternateContent xmlns:mc="http://schemas.openxmlformats.org/markup-compatibility/2006">
              <mc:Choice xmlns:v="urn:schemas-microsoft-com:vml" Requires="v">
                <p:oleObj spid="_x0000_s9236" name="Document" r:id="rId5" imgW="9169400" imgH="6781800" progId="Word.Document.12">
                  <p:embed/>
                </p:oleObj>
              </mc:Choice>
              <mc:Fallback>
                <p:oleObj name="Document" r:id="rId5" imgW="9169400" imgH="6781800" progId="Word.Document.12">
                  <p:embed/>
                  <p:pic>
                    <p:nvPicPr>
                      <p:cNvPr id="0" name=""/>
                      <p:cNvPicPr/>
                      <p:nvPr/>
                    </p:nvPicPr>
                    <p:blipFill>
                      <a:blip r:embed="rId6"/>
                      <a:stretch>
                        <a:fillRect/>
                      </a:stretch>
                    </p:blipFill>
                    <p:spPr>
                      <a:xfrm>
                        <a:off x="285415" y="527951"/>
                        <a:ext cx="8148613" cy="6330050"/>
                      </a:xfrm>
                      <a:prstGeom prst="rect">
                        <a:avLst/>
                      </a:prstGeom>
                    </p:spPr>
                  </p:pic>
                </p:oleObj>
              </mc:Fallback>
            </mc:AlternateContent>
          </a:graphicData>
        </a:graphic>
      </p:graphicFrame>
    </p:spTree>
    <p:extLst>
      <p:ext uri="{BB962C8B-B14F-4D97-AF65-F5344CB8AC3E}">
        <p14:creationId xmlns:p14="http://schemas.microsoft.com/office/powerpoint/2010/main" val="3880141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10" y="274638"/>
            <a:ext cx="7906712" cy="1143000"/>
          </a:xfrm>
        </p:spPr>
        <p:txBody>
          <a:bodyPr/>
          <a:lstStyle/>
          <a:p>
            <a:r>
              <a:rPr lang="en-US" dirty="0" smtClean="0"/>
              <a:t>QMC Roles and Responsibilities</a:t>
            </a:r>
            <a:endParaRPr lang="en-US" dirty="0"/>
          </a:p>
        </p:txBody>
      </p:sp>
      <p:sp>
        <p:nvSpPr>
          <p:cNvPr id="4" name="Rectangle 3"/>
          <p:cNvSpPr/>
          <p:nvPr/>
        </p:nvSpPr>
        <p:spPr>
          <a:xfrm>
            <a:off x="347256" y="1416551"/>
            <a:ext cx="6948348" cy="4431983"/>
          </a:xfrm>
          <a:prstGeom prst="rect">
            <a:avLst/>
          </a:prstGeom>
        </p:spPr>
        <p:txBody>
          <a:bodyPr wrap="square">
            <a:spAutoFit/>
          </a:bodyPr>
          <a:lstStyle/>
          <a:p>
            <a:pPr marL="800100" lvl="1" indent="-342900">
              <a:buFont typeface="Arial"/>
              <a:buChar char="•"/>
            </a:pPr>
            <a:r>
              <a:rPr lang="en-US" sz="2400" dirty="0" smtClean="0"/>
              <a:t>Coordinates planning and implementation of the QM Program </a:t>
            </a:r>
          </a:p>
          <a:p>
            <a:pPr marL="800100" lvl="1" indent="-342900">
              <a:buFont typeface="Arial"/>
              <a:buChar char="•"/>
            </a:pPr>
            <a:r>
              <a:rPr lang="en-US" sz="2400" dirty="0" smtClean="0"/>
              <a:t>Aligns QMP with national priorities and current data</a:t>
            </a:r>
          </a:p>
          <a:p>
            <a:pPr marL="800100" lvl="1" indent="-342900">
              <a:buFont typeface="Arial"/>
              <a:buChar char="•"/>
            </a:pPr>
            <a:r>
              <a:rPr lang="en-US" sz="2400" dirty="0" smtClean="0"/>
              <a:t>Oversees implementation of the </a:t>
            </a:r>
            <a:r>
              <a:rPr lang="en-US" sz="2400" dirty="0" err="1" smtClean="0"/>
              <a:t>workplan</a:t>
            </a:r>
            <a:endParaRPr lang="en-US" sz="2400" dirty="0" smtClean="0"/>
          </a:p>
          <a:p>
            <a:pPr marL="1200150" lvl="2" indent="-285750">
              <a:buFont typeface="Arial"/>
              <a:buChar char="•"/>
            </a:pPr>
            <a:r>
              <a:rPr lang="en-US" dirty="0" smtClean="0"/>
              <a:t>Advise </a:t>
            </a:r>
            <a:r>
              <a:rPr lang="en-US" dirty="0"/>
              <a:t>the QM Program regarding policies and implementation</a:t>
            </a:r>
          </a:p>
          <a:p>
            <a:pPr marL="1200150" lvl="2" indent="-285750">
              <a:buFont typeface="Arial"/>
              <a:buChar char="•"/>
            </a:pPr>
            <a:r>
              <a:rPr lang="en-US" dirty="0"/>
              <a:t>Identify priorities for measurement </a:t>
            </a:r>
          </a:p>
          <a:p>
            <a:pPr marL="1200150" lvl="2" indent="-285750">
              <a:buFont typeface="Arial"/>
              <a:buChar char="•"/>
            </a:pPr>
            <a:r>
              <a:rPr lang="en-US" dirty="0"/>
              <a:t>Ensure that indicators are consistent with national guidelines</a:t>
            </a:r>
          </a:p>
          <a:p>
            <a:pPr marL="1200150" lvl="2" indent="-285750">
              <a:buFont typeface="Arial"/>
              <a:buChar char="•"/>
            </a:pPr>
            <a:r>
              <a:rPr lang="en-US" dirty="0"/>
              <a:t>Review data and recommend areas for improvement</a:t>
            </a:r>
          </a:p>
          <a:p>
            <a:pPr marL="1200150" lvl="2" indent="-285750">
              <a:buFont typeface="Arial"/>
              <a:buChar char="•"/>
            </a:pPr>
            <a:r>
              <a:rPr lang="en-US" dirty="0"/>
              <a:t>Provide feedback on the implementation of the Program</a:t>
            </a:r>
          </a:p>
          <a:p>
            <a:pPr marL="1200150" lvl="2" indent="-285750">
              <a:buFont typeface="Arial"/>
              <a:buChar char="•"/>
            </a:pPr>
            <a:r>
              <a:rPr lang="en-US" dirty="0" smtClean="0"/>
              <a:t>Participate </a:t>
            </a:r>
            <a:r>
              <a:rPr lang="en-US" dirty="0"/>
              <a:t>in the evaluate the program</a:t>
            </a:r>
          </a:p>
          <a:p>
            <a:endParaRPr lang="en-US" dirty="0"/>
          </a:p>
        </p:txBody>
      </p:sp>
    </p:spTree>
    <p:extLst>
      <p:ext uri="{BB962C8B-B14F-4D97-AF65-F5344CB8AC3E}">
        <p14:creationId xmlns:p14="http://schemas.microsoft.com/office/powerpoint/2010/main" val="776837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QM Committee</a:t>
            </a:r>
            <a:endParaRPr lang="en-US" dirty="0">
              <a:solidFill>
                <a:srgbClr val="0070C0"/>
              </a:solidFill>
            </a:endParaRPr>
          </a:p>
        </p:txBody>
      </p:sp>
      <p:sp>
        <p:nvSpPr>
          <p:cNvPr id="3" name="Content Placeholder 2"/>
          <p:cNvSpPr>
            <a:spLocks noGrp="1"/>
          </p:cNvSpPr>
          <p:nvPr>
            <p:ph idx="1"/>
          </p:nvPr>
        </p:nvSpPr>
        <p:spPr>
          <a:xfrm>
            <a:off x="628650" y="1690688"/>
            <a:ext cx="7886700" cy="4351338"/>
          </a:xfrm>
        </p:spPr>
        <p:txBody>
          <a:bodyPr>
            <a:normAutofit lnSpcReduction="10000"/>
          </a:bodyPr>
          <a:lstStyle/>
          <a:p>
            <a:pPr marL="0" indent="0">
              <a:buNone/>
            </a:pPr>
            <a:r>
              <a:rPr lang="en-US" sz="3600" b="1" dirty="0"/>
              <a:t>Key questions for consideration</a:t>
            </a:r>
          </a:p>
          <a:p>
            <a:r>
              <a:rPr lang="en-US" sz="3600" dirty="0"/>
              <a:t>Who should the members be?</a:t>
            </a:r>
          </a:p>
          <a:p>
            <a:r>
              <a:rPr lang="en-US" sz="3600" dirty="0"/>
              <a:t>Who should be the chair?</a:t>
            </a:r>
          </a:p>
          <a:p>
            <a:r>
              <a:rPr lang="en-US" sz="3600" dirty="0"/>
              <a:t>How often should the Committee meet?</a:t>
            </a:r>
          </a:p>
          <a:p>
            <a:r>
              <a:rPr lang="en-US" altLang="en-US" sz="3600" dirty="0"/>
              <a:t>How will its activities be reported</a:t>
            </a:r>
            <a:r>
              <a:rPr lang="en-US" altLang="en-US" sz="3600" dirty="0" smtClean="0"/>
              <a:t>? By whom? To whom?</a:t>
            </a:r>
            <a:endParaRPr lang="en-US" sz="3600" dirty="0"/>
          </a:p>
          <a:p>
            <a:pPr lvl="1"/>
            <a:endParaRPr lang="en-US" dirty="0"/>
          </a:p>
        </p:txBody>
      </p:sp>
    </p:spTree>
    <p:extLst>
      <p:ext uri="{BB962C8B-B14F-4D97-AF65-F5344CB8AC3E}">
        <p14:creationId xmlns:p14="http://schemas.microsoft.com/office/powerpoint/2010/main" val="3701327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R/R</a:t>
            </a:r>
            <a:endParaRPr lang="en-US" dirty="0"/>
          </a:p>
        </p:txBody>
      </p:sp>
      <p:sp>
        <p:nvSpPr>
          <p:cNvPr id="3" name="Content Placeholder 2"/>
          <p:cNvSpPr>
            <a:spLocks noGrp="1"/>
          </p:cNvSpPr>
          <p:nvPr>
            <p:ph idx="1"/>
          </p:nvPr>
        </p:nvSpPr>
        <p:spPr/>
        <p:txBody>
          <a:bodyPr>
            <a:normAutofit fontScale="92500"/>
          </a:bodyPr>
          <a:lstStyle/>
          <a:p>
            <a:r>
              <a:rPr lang="en-US" dirty="0"/>
              <a:t>The program is guided in part by both the Executive Director of Southwest Louisiana AIDS Council (SLAC) (Terry Estes)-the Recipient of Record for Ryan White Parts B, C and D. Terry reports directly to the SLAC Board of Directors and the HRSA Project Officer (Tamika Martin). It is also guided by the Medical Director of the Comprehensive Care Clinic (CCC) (</a:t>
            </a:r>
            <a:r>
              <a:rPr lang="en-US" dirty="0" err="1"/>
              <a:t>Dr</a:t>
            </a:r>
            <a:r>
              <a:rPr lang="en-US" dirty="0"/>
              <a:t> Carlos </a:t>
            </a:r>
            <a:r>
              <a:rPr lang="en-US" dirty="0" err="1"/>
              <a:t>Choucino</a:t>
            </a:r>
            <a:r>
              <a:rPr lang="en-US" dirty="0"/>
              <a:t>)-the Sub-recipient of Record for the Ryan White Parts C and D grants. Dr. </a:t>
            </a:r>
            <a:r>
              <a:rPr lang="en-US" dirty="0" err="1"/>
              <a:t>Choucino</a:t>
            </a:r>
            <a:r>
              <a:rPr lang="en-US" dirty="0"/>
              <a:t> reports to the Administration of the Lake Charles Memorial Hospital, the hospital for which the CCC is a department within. The SLAC/CCC Quality Management Program will be directly guided by the Clinical Quality Manager (CQM) (Angela </a:t>
            </a:r>
            <a:r>
              <a:rPr lang="en-US" dirty="0" err="1"/>
              <a:t>Hursey</a:t>
            </a:r>
            <a:r>
              <a:rPr lang="en-US" dirty="0"/>
              <a:t>) with the CQM Program becoming integrated and adopted into and by the Quality Assurance Team of the Lake Charles Memorial Hospital and require the involvement of multi-agency staff, consumers and community partners.</a:t>
            </a:r>
          </a:p>
          <a:p>
            <a:endParaRPr lang="en-US" dirty="0"/>
          </a:p>
        </p:txBody>
      </p:sp>
    </p:spTree>
    <p:extLst>
      <p:ext uri="{BB962C8B-B14F-4D97-AF65-F5344CB8AC3E}">
        <p14:creationId xmlns:p14="http://schemas.microsoft.com/office/powerpoint/2010/main" val="380373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D38E3A3-1D71-4543-A998-2FBEFF3D67E5}"/>
              </a:ext>
            </a:extLst>
          </p:cNvPr>
          <p:cNvSpPr txBox="1">
            <a:spLocks/>
          </p:cNvSpPr>
          <p:nvPr/>
        </p:nvSpPr>
        <p:spPr bwMode="auto">
          <a:xfrm>
            <a:off x="243708" y="2514600"/>
            <a:ext cx="8610600" cy="1143000"/>
          </a:xfrm>
          <a:prstGeom prst="rect">
            <a:avLst/>
          </a:prstGeom>
          <a:solidFill>
            <a:srgbClr val="C00000"/>
          </a:solidFill>
          <a:ln>
            <a:noFill/>
          </a:ln>
          <a:extLst/>
        </p:spPr>
        <p:txBody>
          <a:bodyPr anchor="ctr" anchorCtr="1"/>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indent="0" algn="ctr" eaLnBrk="1" hangingPunct="1">
              <a:buFontTx/>
              <a:buNone/>
              <a:defRPr/>
            </a:pPr>
            <a:r>
              <a:rPr lang="en-US" altLang="en-US" sz="4000" dirty="0">
                <a:solidFill>
                  <a:schemeClr val="bg1"/>
                </a:solidFill>
              </a:rPr>
              <a:t>Opening Remarks</a:t>
            </a:r>
          </a:p>
        </p:txBody>
      </p:sp>
    </p:spTree>
    <p:extLst>
      <p:ext uri="{BB962C8B-B14F-4D97-AF65-F5344CB8AC3E}">
        <p14:creationId xmlns:p14="http://schemas.microsoft.com/office/powerpoint/2010/main" val="3967619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SLAC QM Committee R/R</a:t>
            </a:r>
            <a:endParaRPr lang="en-US" dirty="0"/>
          </a:p>
        </p:txBody>
      </p:sp>
      <p:sp>
        <p:nvSpPr>
          <p:cNvPr id="3" name="Content Placeholder 2"/>
          <p:cNvSpPr>
            <a:spLocks noGrp="1"/>
          </p:cNvSpPr>
          <p:nvPr>
            <p:ph idx="1"/>
          </p:nvPr>
        </p:nvSpPr>
        <p:spPr/>
        <p:txBody>
          <a:bodyPr/>
          <a:lstStyle/>
          <a:p>
            <a:r>
              <a:rPr lang="en-US" dirty="0"/>
              <a:t>The Quality Management Committee will be a sub-group of SLAC, CCC staff and consumers who will be responsible for reviewing data, identifying areas of concern, and developing and implementing QI projects to address those concerns.  The Committee will meet monthly to start and taper off to quarterly, with additional meetings called as deemed necessary.  The CQ Manager will maintain detailed minutes and distribute them to Committee members and other necessary staff.</a:t>
            </a:r>
          </a:p>
          <a:p>
            <a:endParaRPr lang="en-US" dirty="0"/>
          </a:p>
        </p:txBody>
      </p:sp>
    </p:spTree>
    <p:extLst>
      <p:ext uri="{BB962C8B-B14F-4D97-AF65-F5344CB8AC3E}">
        <p14:creationId xmlns:p14="http://schemas.microsoft.com/office/powerpoint/2010/main" val="296695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42615"/>
          </a:xfrm>
        </p:spPr>
        <p:txBody>
          <a:bodyPr/>
          <a:lstStyle/>
          <a:p>
            <a:r>
              <a:rPr lang="en-US" sz="3200" dirty="0" smtClean="0"/>
              <a:t>SLAC Quality Management Committee </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467971978"/>
              </p:ext>
            </p:extLst>
          </p:nvPr>
        </p:nvGraphicFramePr>
        <p:xfrm>
          <a:off x="917194" y="717253"/>
          <a:ext cx="6702562" cy="6140747"/>
        </p:xfrm>
        <a:graphic>
          <a:graphicData uri="http://schemas.openxmlformats.org/presentationml/2006/ole">
            <mc:AlternateContent xmlns:mc="http://schemas.openxmlformats.org/markup-compatibility/2006">
              <mc:Choice xmlns:v="urn:schemas-microsoft-com:vml" Requires="v">
                <p:oleObj spid="_x0000_s8214" name="Document" r:id="rId4" imgW="6311900" imgH="8077200" progId="Word.Document.12">
                  <p:embed/>
                </p:oleObj>
              </mc:Choice>
              <mc:Fallback>
                <p:oleObj name="Document" r:id="rId4" imgW="6311900" imgH="8077200" progId="Word.Document.12">
                  <p:embed/>
                  <p:pic>
                    <p:nvPicPr>
                      <p:cNvPr id="0" name=""/>
                      <p:cNvPicPr/>
                      <p:nvPr/>
                    </p:nvPicPr>
                    <p:blipFill>
                      <a:blip r:embed="rId5"/>
                      <a:stretch>
                        <a:fillRect/>
                      </a:stretch>
                    </p:blipFill>
                    <p:spPr>
                      <a:xfrm>
                        <a:off x="917194" y="717253"/>
                        <a:ext cx="6702562" cy="6140747"/>
                      </a:xfrm>
                      <a:prstGeom prst="rect">
                        <a:avLst/>
                      </a:prstGeom>
                    </p:spPr>
                  </p:pic>
                </p:oleObj>
              </mc:Fallback>
            </mc:AlternateContent>
          </a:graphicData>
        </a:graphic>
      </p:graphicFrame>
    </p:spTree>
    <p:extLst>
      <p:ext uri="{BB962C8B-B14F-4D97-AF65-F5344CB8AC3E}">
        <p14:creationId xmlns:p14="http://schemas.microsoft.com/office/powerpoint/2010/main" val="1607311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48440"/>
          </a:xfrm>
        </p:spPr>
        <p:txBody>
          <a:bodyPr/>
          <a:lstStyle/>
          <a:p>
            <a:r>
              <a:rPr lang="en-US" sz="3200" dirty="0" smtClean="0"/>
              <a:t>SLAC QMC Roles and Responsibilities </a:t>
            </a:r>
            <a:r>
              <a:rPr lang="en-US" sz="3200" dirty="0" err="1" smtClean="0"/>
              <a:t>contd</a:t>
            </a:r>
            <a:endParaRPr lang="en-US" sz="3200" dirty="0"/>
          </a:p>
        </p:txBody>
      </p:sp>
      <p:sp>
        <p:nvSpPr>
          <p:cNvPr id="3" name="Content Placeholder 2"/>
          <p:cNvSpPr>
            <a:spLocks noGrp="1"/>
          </p:cNvSpPr>
          <p:nvPr>
            <p:ph idx="1"/>
          </p:nvPr>
        </p:nvSpPr>
        <p:spPr>
          <a:xfrm>
            <a:off x="279665" y="1164067"/>
            <a:ext cx="8116176" cy="5236733"/>
          </a:xfrm>
        </p:spPr>
        <p:txBody>
          <a:bodyPr>
            <a:normAutofit fontScale="62500" lnSpcReduction="20000"/>
          </a:bodyPr>
          <a:lstStyle/>
          <a:p>
            <a:pPr marL="0" marR="0" indent="0">
              <a:spcBef>
                <a:spcPts val="0"/>
              </a:spcBef>
              <a:spcAft>
                <a:spcPts val="0"/>
              </a:spcAft>
              <a:buNone/>
            </a:pPr>
            <a:endParaRPr lang="en-US" dirty="0">
              <a:ea typeface="Calibri"/>
              <a:cs typeface="Times New Roman"/>
            </a:endParaRPr>
          </a:p>
          <a:p>
            <a:pPr marL="0" marR="0" indent="0">
              <a:spcBef>
                <a:spcPts val="0"/>
              </a:spcBef>
              <a:spcAft>
                <a:spcPts val="0"/>
              </a:spcAft>
              <a:buNone/>
            </a:pPr>
            <a:r>
              <a:rPr lang="en-US" sz="3200" dirty="0">
                <a:ea typeface="Calibri"/>
                <a:cs typeface="Times New Roman"/>
              </a:rPr>
              <a:t>Case Management and Medical Case Management Representatives</a:t>
            </a:r>
          </a:p>
          <a:p>
            <a:pPr marL="0" marR="0" indent="0">
              <a:spcBef>
                <a:spcPts val="0"/>
              </a:spcBef>
              <a:spcAft>
                <a:spcPts val="0"/>
              </a:spcAft>
              <a:buNone/>
            </a:pPr>
            <a:r>
              <a:rPr lang="en-US" i="1" dirty="0">
                <a:ea typeface="Calibri"/>
                <a:cs typeface="Times New Roman"/>
              </a:rPr>
              <a:t>Yvonne </a:t>
            </a:r>
            <a:r>
              <a:rPr lang="en-US" i="1" dirty="0" smtClean="0">
                <a:ea typeface="Calibri"/>
                <a:cs typeface="Times New Roman"/>
              </a:rPr>
              <a:t>Lewis, </a:t>
            </a:r>
            <a:r>
              <a:rPr lang="en-US" i="1" dirty="0" err="1" smtClean="0">
                <a:ea typeface="Calibri"/>
                <a:cs typeface="Times New Roman"/>
              </a:rPr>
              <a:t>Kysha</a:t>
            </a:r>
            <a:r>
              <a:rPr lang="en-US" i="1" dirty="0" smtClean="0">
                <a:ea typeface="Calibri"/>
                <a:cs typeface="Times New Roman"/>
              </a:rPr>
              <a:t> Finley, Michelle </a:t>
            </a:r>
            <a:r>
              <a:rPr lang="en-US" i="1" dirty="0">
                <a:ea typeface="Calibri"/>
                <a:cs typeface="Times New Roman"/>
              </a:rPr>
              <a:t>Meeks, </a:t>
            </a:r>
            <a:r>
              <a:rPr lang="en-US" i="1" dirty="0" smtClean="0">
                <a:ea typeface="Calibri"/>
                <a:cs typeface="Times New Roman"/>
              </a:rPr>
              <a:t>RN</a:t>
            </a:r>
            <a:endParaRPr lang="en-US" dirty="0" smtClean="0">
              <a:ea typeface="Calibri"/>
              <a:cs typeface="Times New Roman"/>
            </a:endParaRPr>
          </a:p>
          <a:p>
            <a:pPr marL="0" marR="0">
              <a:spcBef>
                <a:spcPts val="0"/>
              </a:spcBef>
              <a:spcAft>
                <a:spcPts val="0"/>
              </a:spcAft>
            </a:pPr>
            <a:r>
              <a:rPr lang="en-US" sz="2600" dirty="0" smtClean="0">
                <a:ea typeface="Calibri"/>
                <a:cs typeface="Times New Roman"/>
              </a:rPr>
              <a:t>Provide </a:t>
            </a:r>
            <a:r>
              <a:rPr lang="en-US" sz="2600" dirty="0">
                <a:ea typeface="Calibri"/>
                <a:cs typeface="Times New Roman"/>
              </a:rPr>
              <a:t>input about case management goals</a:t>
            </a:r>
          </a:p>
          <a:p>
            <a:pPr marL="0" marR="0">
              <a:spcBef>
                <a:spcPts val="0"/>
              </a:spcBef>
              <a:spcAft>
                <a:spcPts val="0"/>
              </a:spcAft>
            </a:pPr>
            <a:r>
              <a:rPr lang="en-US" sz="2600" dirty="0">
                <a:ea typeface="Calibri"/>
                <a:cs typeface="Times New Roman"/>
              </a:rPr>
              <a:t>Ensure cross program interaction on CQI project development and implementation</a:t>
            </a:r>
          </a:p>
          <a:p>
            <a:pPr marL="0" marR="0">
              <a:spcBef>
                <a:spcPts val="0"/>
              </a:spcBef>
              <a:spcAft>
                <a:spcPts val="0"/>
              </a:spcAft>
            </a:pPr>
            <a:r>
              <a:rPr lang="en-US" sz="2600" dirty="0">
                <a:ea typeface="Calibri"/>
                <a:cs typeface="Times New Roman"/>
              </a:rPr>
              <a:t>Inform case management team of CQI committee discussions.  </a:t>
            </a:r>
          </a:p>
          <a:p>
            <a:pPr marL="0" marR="0">
              <a:spcBef>
                <a:spcPts val="0"/>
              </a:spcBef>
              <a:spcAft>
                <a:spcPts val="0"/>
              </a:spcAft>
            </a:pPr>
            <a:r>
              <a:rPr lang="en-US" sz="2600" dirty="0">
                <a:ea typeface="Calibri"/>
                <a:cs typeface="Times New Roman"/>
              </a:rPr>
              <a:t>Hold team accountable to QM Plan</a:t>
            </a:r>
          </a:p>
          <a:p>
            <a:pPr marL="0" marR="0">
              <a:spcBef>
                <a:spcPts val="0"/>
              </a:spcBef>
              <a:spcAft>
                <a:spcPts val="0"/>
              </a:spcAft>
            </a:pPr>
            <a:endParaRPr lang="en-US" dirty="0">
              <a:ea typeface="Calibri"/>
              <a:cs typeface="Times New Roman"/>
            </a:endParaRPr>
          </a:p>
          <a:p>
            <a:pPr marL="0" marR="0" indent="0">
              <a:spcBef>
                <a:spcPts val="0"/>
              </a:spcBef>
              <a:spcAft>
                <a:spcPts val="0"/>
              </a:spcAft>
              <a:buNone/>
            </a:pPr>
            <a:r>
              <a:rPr lang="en-US" sz="3200" dirty="0">
                <a:ea typeface="Calibri"/>
                <a:cs typeface="Times New Roman"/>
              </a:rPr>
              <a:t>Fiscal Representative</a:t>
            </a:r>
          </a:p>
          <a:p>
            <a:pPr marL="0" marR="0" indent="0">
              <a:spcBef>
                <a:spcPts val="0"/>
              </a:spcBef>
              <a:spcAft>
                <a:spcPts val="0"/>
              </a:spcAft>
              <a:buNone/>
            </a:pPr>
            <a:r>
              <a:rPr lang="en-US" i="1" dirty="0">
                <a:ea typeface="Calibri"/>
                <a:cs typeface="Times New Roman"/>
              </a:rPr>
              <a:t>Paul </a:t>
            </a:r>
            <a:r>
              <a:rPr lang="en-US" i="1" dirty="0" err="1" smtClean="0">
                <a:ea typeface="Calibri"/>
                <a:cs typeface="Times New Roman"/>
              </a:rPr>
              <a:t>Montalbano</a:t>
            </a:r>
            <a:endParaRPr lang="en-US" dirty="0">
              <a:ea typeface="Calibri"/>
              <a:cs typeface="Times New Roman"/>
            </a:endParaRPr>
          </a:p>
          <a:p>
            <a:pPr marL="0" marR="0">
              <a:spcBef>
                <a:spcPts val="0"/>
              </a:spcBef>
              <a:spcAft>
                <a:spcPts val="0"/>
              </a:spcAft>
            </a:pPr>
            <a:r>
              <a:rPr lang="en-US" sz="2600" dirty="0">
                <a:ea typeface="Calibri"/>
                <a:cs typeface="Times New Roman"/>
              </a:rPr>
              <a:t>Analyze current processes related to clinic flow</a:t>
            </a:r>
          </a:p>
          <a:p>
            <a:pPr marL="0" marR="0">
              <a:spcBef>
                <a:spcPts val="0"/>
              </a:spcBef>
              <a:spcAft>
                <a:spcPts val="0"/>
              </a:spcAft>
            </a:pPr>
            <a:r>
              <a:rPr lang="en-US" sz="2600" dirty="0">
                <a:ea typeface="Calibri"/>
                <a:cs typeface="Times New Roman"/>
              </a:rPr>
              <a:t>Help plan projects for improvement</a:t>
            </a:r>
          </a:p>
          <a:p>
            <a:pPr marL="0" marR="0">
              <a:spcBef>
                <a:spcPts val="0"/>
              </a:spcBef>
              <a:spcAft>
                <a:spcPts val="0"/>
              </a:spcAft>
            </a:pPr>
            <a:r>
              <a:rPr lang="en-US" sz="2600" dirty="0">
                <a:ea typeface="Calibri"/>
                <a:cs typeface="Times New Roman"/>
              </a:rPr>
              <a:t>Ensure cross program interaction on CQI project development and implementation</a:t>
            </a:r>
          </a:p>
          <a:p>
            <a:pPr marL="0" marR="0">
              <a:spcBef>
                <a:spcPts val="0"/>
              </a:spcBef>
              <a:spcAft>
                <a:spcPts val="0"/>
              </a:spcAft>
            </a:pPr>
            <a:r>
              <a:rPr lang="en-US" sz="2600" dirty="0">
                <a:ea typeface="Calibri"/>
                <a:cs typeface="Times New Roman"/>
              </a:rPr>
              <a:t>Participate in brainstorm activities or surveys</a:t>
            </a:r>
          </a:p>
          <a:p>
            <a:pPr marL="0" marR="0">
              <a:spcBef>
                <a:spcPts val="0"/>
              </a:spcBef>
              <a:spcAft>
                <a:spcPts val="0"/>
              </a:spcAft>
            </a:pPr>
            <a:r>
              <a:rPr lang="en-US" sz="2600" dirty="0">
                <a:ea typeface="Calibri"/>
                <a:cs typeface="Times New Roman"/>
              </a:rPr>
              <a:t>Hold team accountable to QM Plan</a:t>
            </a:r>
          </a:p>
          <a:p>
            <a:pPr marL="0" marR="0" indent="0">
              <a:spcBef>
                <a:spcPts val="0"/>
              </a:spcBef>
              <a:spcAft>
                <a:spcPts val="0"/>
              </a:spcAft>
              <a:buNone/>
            </a:pPr>
            <a:endParaRPr lang="en-US" dirty="0">
              <a:ea typeface="Calibri"/>
              <a:cs typeface="Times New Roman"/>
            </a:endParaRPr>
          </a:p>
          <a:p>
            <a:pPr marL="0" marR="0" indent="0">
              <a:spcBef>
                <a:spcPts val="0"/>
              </a:spcBef>
              <a:spcAft>
                <a:spcPts val="0"/>
              </a:spcAft>
              <a:buNone/>
            </a:pPr>
            <a:r>
              <a:rPr lang="en-US" sz="2900" dirty="0">
                <a:ea typeface="Calibri"/>
                <a:cs typeface="Times New Roman"/>
              </a:rPr>
              <a:t>Consumer Representatives</a:t>
            </a:r>
          </a:p>
          <a:p>
            <a:pPr marL="0" marR="0">
              <a:spcBef>
                <a:spcPts val="0"/>
              </a:spcBef>
              <a:spcAft>
                <a:spcPts val="0"/>
              </a:spcAft>
            </a:pPr>
            <a:r>
              <a:rPr lang="en-US" sz="2600" dirty="0">
                <a:ea typeface="Calibri"/>
                <a:cs typeface="Times New Roman"/>
              </a:rPr>
              <a:t>Active involvement on the Consumer Advisory </a:t>
            </a:r>
            <a:r>
              <a:rPr lang="en-US" sz="2600" dirty="0" smtClean="0">
                <a:ea typeface="Calibri"/>
                <a:cs typeface="Times New Roman"/>
              </a:rPr>
              <a:t>Board (include discussions about quality)</a:t>
            </a:r>
            <a:endParaRPr lang="en-US" sz="2600" dirty="0">
              <a:ea typeface="Calibri"/>
              <a:cs typeface="Times New Roman"/>
            </a:endParaRPr>
          </a:p>
          <a:p>
            <a:pPr marL="0" marR="0">
              <a:spcBef>
                <a:spcPts val="0"/>
              </a:spcBef>
              <a:spcAft>
                <a:spcPts val="0"/>
              </a:spcAft>
            </a:pPr>
            <a:r>
              <a:rPr lang="en-US" sz="2600" dirty="0">
                <a:ea typeface="Calibri"/>
                <a:cs typeface="Times New Roman"/>
              </a:rPr>
              <a:t>Participate in brainstorm activities or </a:t>
            </a:r>
            <a:r>
              <a:rPr lang="en-US" sz="2600" dirty="0" smtClean="0">
                <a:ea typeface="Calibri"/>
                <a:cs typeface="Times New Roman"/>
              </a:rPr>
              <a:t>surveys, focus groups, interviews</a:t>
            </a:r>
            <a:endParaRPr lang="en-US" sz="2600" dirty="0">
              <a:ea typeface="Calibri"/>
              <a:cs typeface="Times New Roman"/>
            </a:endParaRPr>
          </a:p>
          <a:p>
            <a:pPr marL="0" marR="0">
              <a:spcBef>
                <a:spcPts val="0"/>
              </a:spcBef>
              <a:spcAft>
                <a:spcPts val="0"/>
              </a:spcAft>
            </a:pPr>
            <a:r>
              <a:rPr lang="en-US" sz="2600" dirty="0">
                <a:ea typeface="Calibri"/>
                <a:cs typeface="Times New Roman"/>
              </a:rPr>
              <a:t>Report back to Consumer Advisory Board</a:t>
            </a:r>
          </a:p>
          <a:p>
            <a:pPr marL="0" marR="0">
              <a:spcBef>
                <a:spcPts val="0"/>
              </a:spcBef>
              <a:spcAft>
                <a:spcPts val="0"/>
              </a:spcAft>
            </a:pPr>
            <a:r>
              <a:rPr lang="en-US" sz="2600" dirty="0">
                <a:ea typeface="Calibri"/>
                <a:cs typeface="Times New Roman"/>
              </a:rPr>
              <a:t>Hold team accountable to QM </a:t>
            </a:r>
            <a:r>
              <a:rPr lang="en-US" sz="2600" dirty="0" smtClean="0">
                <a:ea typeface="Calibri"/>
                <a:cs typeface="Times New Roman"/>
              </a:rPr>
              <a:t>Plan</a:t>
            </a:r>
          </a:p>
          <a:p>
            <a:pPr marL="0" marR="0">
              <a:spcBef>
                <a:spcPts val="0"/>
              </a:spcBef>
              <a:spcAft>
                <a:spcPts val="0"/>
              </a:spcAft>
            </a:pPr>
            <a:r>
              <a:rPr lang="en-US" sz="2600" dirty="0" smtClean="0">
                <a:ea typeface="Calibri"/>
                <a:cs typeface="Times New Roman"/>
              </a:rPr>
              <a:t>Add on:  participation as members of Quality Committees, QI teams, consumer-prioritized 	improvement projects</a:t>
            </a:r>
            <a:endParaRPr lang="en-US" sz="2600" dirty="0">
              <a:ea typeface="Calibri"/>
              <a:cs typeface="Times New Roman"/>
            </a:endParaRPr>
          </a:p>
          <a:p>
            <a:pPr marL="0" marR="0" indent="0">
              <a:spcBef>
                <a:spcPts val="0"/>
              </a:spcBef>
              <a:spcAft>
                <a:spcPts val="0"/>
              </a:spcAft>
              <a:buNone/>
            </a:pPr>
            <a:r>
              <a:rPr lang="en-US" dirty="0">
                <a:ea typeface="Calibri"/>
                <a:cs typeface="Times New Roman"/>
              </a:rPr>
              <a:t> </a:t>
            </a:r>
          </a:p>
          <a:p>
            <a:pPr marL="114300" indent="0">
              <a:buNone/>
            </a:pPr>
            <a:endParaRPr lang="en-US" dirty="0"/>
          </a:p>
        </p:txBody>
      </p:sp>
    </p:spTree>
    <p:extLst>
      <p:ext uri="{BB962C8B-B14F-4D97-AF65-F5344CB8AC3E}">
        <p14:creationId xmlns:p14="http://schemas.microsoft.com/office/powerpoint/2010/main" val="2568870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 Project Teams</a:t>
            </a:r>
            <a:endParaRPr lang="en-US" dirty="0"/>
          </a:p>
        </p:txBody>
      </p:sp>
      <p:sp>
        <p:nvSpPr>
          <p:cNvPr id="3" name="Content Placeholder 2"/>
          <p:cNvSpPr>
            <a:spLocks noGrp="1"/>
          </p:cNvSpPr>
          <p:nvPr>
            <p:ph idx="1"/>
          </p:nvPr>
        </p:nvSpPr>
        <p:spPr/>
        <p:txBody>
          <a:bodyPr/>
          <a:lstStyle/>
          <a:p>
            <a:r>
              <a:rPr lang="en-US" dirty="0" smtClean="0"/>
              <a:t>SLACC:  Other </a:t>
            </a:r>
            <a:r>
              <a:rPr lang="en-US" dirty="0"/>
              <a:t>staff and consumers not listed above will be engaged with </a:t>
            </a:r>
            <a:r>
              <a:rPr lang="en-US" dirty="0" smtClean="0"/>
              <a:t>QI projects </a:t>
            </a:r>
            <a:r>
              <a:rPr lang="en-US" dirty="0"/>
              <a:t>on an as-needed basis.  Consumers will be integrated via the Consumer Advisory Board (CAB), patient satisfaction surveys, and patient involvement on CQI projects on an as-needed basis.  Staff members not represented on the QM Committee will provide input regarding the QM Program at monthly staff meetings during the clinical quality update provided by the CQM.</a:t>
            </a:r>
          </a:p>
          <a:p>
            <a:endParaRPr lang="en-US" dirty="0"/>
          </a:p>
        </p:txBody>
      </p:sp>
    </p:spTree>
    <p:extLst>
      <p:ext uri="{BB962C8B-B14F-4D97-AF65-F5344CB8AC3E}">
        <p14:creationId xmlns:p14="http://schemas.microsoft.com/office/powerpoint/2010/main" val="1383790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0070C0"/>
                </a:solidFill>
              </a:rPr>
              <a:t>Internal Quality Management Committee: Oregon</a:t>
            </a:r>
          </a:p>
        </p:txBody>
      </p:sp>
      <p:sp>
        <p:nvSpPr>
          <p:cNvPr id="3" name="Content Placeholder 2"/>
          <p:cNvSpPr>
            <a:spLocks noGrp="1"/>
          </p:cNvSpPr>
          <p:nvPr>
            <p:ph idx="1"/>
          </p:nvPr>
        </p:nvSpPr>
        <p:spPr/>
        <p:txBody>
          <a:bodyPr>
            <a:normAutofit/>
          </a:bodyPr>
          <a:lstStyle/>
          <a:p>
            <a:pPr marL="0" indent="0">
              <a:buNone/>
            </a:pPr>
            <a:r>
              <a:rPr lang="en-US" i="1" dirty="0"/>
              <a:t>“The quality management committee shares and coordinates quality management efforts across programs in Oregon. Membership is comprised of individuals who support the QM program to ensure accountability and standardization of efforts, identify gaps in care, and foster collaboration and sharing of knowledge. The Committee meets quarterly to share information and provide input on quality improvement planning and initiatives undertaken.”</a:t>
            </a:r>
          </a:p>
        </p:txBody>
      </p:sp>
      <p:sp>
        <p:nvSpPr>
          <p:cNvPr id="5" name="TextBox 4"/>
          <p:cNvSpPr txBox="1"/>
          <p:nvPr/>
        </p:nvSpPr>
        <p:spPr>
          <a:xfrm>
            <a:off x="457200" y="6077634"/>
            <a:ext cx="6151921" cy="646331"/>
          </a:xfrm>
          <a:prstGeom prst="rect">
            <a:avLst/>
          </a:prstGeom>
          <a:noFill/>
        </p:spPr>
        <p:txBody>
          <a:bodyPr wrap="square" rtlCol="0">
            <a:spAutoFit/>
          </a:bodyPr>
          <a:lstStyle/>
          <a:p>
            <a:r>
              <a:rPr lang="en-US" dirty="0"/>
              <a:t>Oregon Health Authority (2015)</a:t>
            </a:r>
            <a:r>
              <a:rPr lang="en-US" i="1" dirty="0"/>
              <a:t> </a:t>
            </a:r>
            <a:r>
              <a:rPr lang="en-US" dirty="0"/>
              <a:t>”HIV Care and Treatment Quality Management Plan”</a:t>
            </a:r>
            <a:endParaRPr lang="en-US" i="1" dirty="0"/>
          </a:p>
        </p:txBody>
      </p:sp>
    </p:spTree>
    <p:extLst>
      <p:ext uri="{BB962C8B-B14F-4D97-AF65-F5344CB8AC3E}">
        <p14:creationId xmlns:p14="http://schemas.microsoft.com/office/powerpoint/2010/main" val="3621505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257550" y="1600200"/>
            <a:ext cx="2457450" cy="1066800"/>
          </a:xfrm>
          <a:prstGeom prst="rect">
            <a:avLst/>
          </a:prstGeom>
          <a:solidFill>
            <a:schemeClr val="bg2"/>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en-US" sz="1800" b="1" dirty="0">
                <a:latin typeface="+mn-lt"/>
              </a:rPr>
              <a:t>Quality Management Plan</a:t>
            </a:r>
          </a:p>
        </p:txBody>
      </p:sp>
      <p:sp>
        <p:nvSpPr>
          <p:cNvPr id="10243" name="Rectangle 6"/>
          <p:cNvSpPr>
            <a:spLocks noChangeArrowheads="1"/>
          </p:cNvSpPr>
          <p:nvPr/>
        </p:nvSpPr>
        <p:spPr bwMode="auto">
          <a:xfrm>
            <a:off x="3257550" y="2895600"/>
            <a:ext cx="2457450" cy="990600"/>
          </a:xfrm>
          <a:prstGeom prst="rect">
            <a:avLst/>
          </a:prstGeom>
          <a:solidFill>
            <a:schemeClr val="bg2"/>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en-US" sz="1800" b="1" dirty="0">
                <a:latin typeface="+mn-lt"/>
              </a:rPr>
              <a:t>Annual Work Plan</a:t>
            </a:r>
          </a:p>
        </p:txBody>
      </p:sp>
      <p:sp>
        <p:nvSpPr>
          <p:cNvPr id="10244" name="Rectangle 8"/>
          <p:cNvSpPr>
            <a:spLocks noChangeArrowheads="1"/>
          </p:cNvSpPr>
          <p:nvPr/>
        </p:nvSpPr>
        <p:spPr bwMode="auto">
          <a:xfrm>
            <a:off x="3257550" y="4114800"/>
            <a:ext cx="2514600" cy="990600"/>
          </a:xfrm>
          <a:prstGeom prst="rect">
            <a:avLst/>
          </a:prstGeom>
          <a:solidFill>
            <a:schemeClr val="bg2"/>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en-US" sz="1800" b="1" dirty="0">
                <a:latin typeface="+mn-lt"/>
              </a:rPr>
              <a:t>Implementation</a:t>
            </a:r>
          </a:p>
        </p:txBody>
      </p:sp>
      <p:sp>
        <p:nvSpPr>
          <p:cNvPr id="10245" name="Rectangle 9"/>
          <p:cNvSpPr>
            <a:spLocks noChangeArrowheads="1"/>
          </p:cNvSpPr>
          <p:nvPr/>
        </p:nvSpPr>
        <p:spPr bwMode="auto">
          <a:xfrm>
            <a:off x="3314700" y="5257800"/>
            <a:ext cx="2457450" cy="914400"/>
          </a:xfrm>
          <a:prstGeom prst="rect">
            <a:avLst/>
          </a:prstGeom>
          <a:solidFill>
            <a:schemeClr val="bg2"/>
          </a:solidFill>
          <a:ln w="9525">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en-US" sz="1800" b="1">
                <a:latin typeface="+mn-lt"/>
              </a:rPr>
              <a:t>Annual Evaluation</a:t>
            </a:r>
          </a:p>
        </p:txBody>
      </p:sp>
      <p:sp>
        <p:nvSpPr>
          <p:cNvPr id="10246" name="Line 11"/>
          <p:cNvSpPr>
            <a:spLocks noChangeShapeType="1"/>
          </p:cNvSpPr>
          <p:nvPr/>
        </p:nvSpPr>
        <p:spPr bwMode="auto">
          <a:xfrm>
            <a:off x="4457700" y="2667000"/>
            <a:ext cx="0" cy="1524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p>
        </p:txBody>
      </p:sp>
      <p:sp>
        <p:nvSpPr>
          <p:cNvPr id="10247" name="Line 13"/>
          <p:cNvSpPr>
            <a:spLocks noChangeShapeType="1"/>
          </p:cNvSpPr>
          <p:nvPr/>
        </p:nvSpPr>
        <p:spPr bwMode="auto">
          <a:xfrm>
            <a:off x="4514850" y="3886200"/>
            <a:ext cx="0" cy="1524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p>
        </p:txBody>
      </p:sp>
      <p:sp>
        <p:nvSpPr>
          <p:cNvPr id="10248" name="Line 14"/>
          <p:cNvSpPr>
            <a:spLocks noChangeShapeType="1"/>
          </p:cNvSpPr>
          <p:nvPr/>
        </p:nvSpPr>
        <p:spPr bwMode="auto">
          <a:xfrm>
            <a:off x="4514850" y="5105400"/>
            <a:ext cx="0" cy="152400"/>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b="1"/>
          </a:p>
        </p:txBody>
      </p:sp>
      <p:sp>
        <p:nvSpPr>
          <p:cNvPr id="10249" name="Line 16"/>
          <p:cNvSpPr>
            <a:spLocks noChangeShapeType="1"/>
          </p:cNvSpPr>
          <p:nvPr/>
        </p:nvSpPr>
        <p:spPr bwMode="auto">
          <a:xfrm flipV="1">
            <a:off x="2171700" y="2133600"/>
            <a:ext cx="0" cy="3505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b="1"/>
          </a:p>
        </p:txBody>
      </p:sp>
      <p:sp>
        <p:nvSpPr>
          <p:cNvPr id="10250" name="Title 20"/>
          <p:cNvSpPr>
            <a:spLocks noGrp="1"/>
          </p:cNvSpPr>
          <p:nvPr>
            <p:ph type="title" idx="4294967295"/>
          </p:nvPr>
        </p:nvSpPr>
        <p:spPr>
          <a:xfrm>
            <a:off x="834887" y="274638"/>
            <a:ext cx="6552880" cy="792162"/>
          </a:xfrm>
        </p:spPr>
        <p:txBody>
          <a:bodyPr/>
          <a:lstStyle/>
          <a:p>
            <a:pPr algn="ctr"/>
            <a:r>
              <a:rPr lang="en-US" altLang="en-US" b="1" dirty="0" smtClean="0">
                <a:solidFill>
                  <a:srgbClr val="0070C0"/>
                </a:solidFill>
                <a:latin typeface="+mn-lt"/>
              </a:rPr>
              <a:t>Infrastructure:  Evaluation</a:t>
            </a:r>
            <a:br>
              <a:rPr lang="en-US" altLang="en-US" b="1" dirty="0" smtClean="0">
                <a:solidFill>
                  <a:srgbClr val="0070C0"/>
                </a:solidFill>
                <a:latin typeface="+mn-lt"/>
              </a:rPr>
            </a:br>
            <a:r>
              <a:rPr lang="en-US" altLang="en-US" sz="3200" b="1" dirty="0" smtClean="0">
                <a:solidFill>
                  <a:srgbClr val="0070C0"/>
                </a:solidFill>
                <a:latin typeface="+mn-lt"/>
              </a:rPr>
              <a:t>The Evaluation Cycle</a:t>
            </a:r>
            <a:endParaRPr lang="en-US" altLang="en-US" sz="3200" b="1" dirty="0">
              <a:solidFill>
                <a:srgbClr val="0070C0"/>
              </a:solidFill>
              <a:latin typeface="+mn-lt"/>
            </a:endParaRPr>
          </a:p>
        </p:txBody>
      </p:sp>
      <p:sp>
        <p:nvSpPr>
          <p:cNvPr id="10251" name="Line 11"/>
          <p:cNvSpPr>
            <a:spLocks noChangeShapeType="1"/>
          </p:cNvSpPr>
          <p:nvPr/>
        </p:nvSpPr>
        <p:spPr bwMode="auto">
          <a:xfrm>
            <a:off x="2171700" y="4648200"/>
            <a:ext cx="10287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b="1"/>
          </a:p>
        </p:txBody>
      </p:sp>
      <p:sp>
        <p:nvSpPr>
          <p:cNvPr id="10252" name="Line 12"/>
          <p:cNvSpPr>
            <a:spLocks noChangeShapeType="1"/>
          </p:cNvSpPr>
          <p:nvPr/>
        </p:nvSpPr>
        <p:spPr bwMode="auto">
          <a:xfrm flipH="1">
            <a:off x="2171700" y="5638800"/>
            <a:ext cx="11430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b="1"/>
          </a:p>
        </p:txBody>
      </p:sp>
      <p:sp>
        <p:nvSpPr>
          <p:cNvPr id="10253" name="Line 13"/>
          <p:cNvSpPr>
            <a:spLocks noChangeShapeType="1"/>
          </p:cNvSpPr>
          <p:nvPr/>
        </p:nvSpPr>
        <p:spPr bwMode="auto">
          <a:xfrm flipH="1">
            <a:off x="2171700" y="3352800"/>
            <a:ext cx="10287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b="1"/>
          </a:p>
        </p:txBody>
      </p:sp>
      <p:sp>
        <p:nvSpPr>
          <p:cNvPr id="10254" name="Line 14"/>
          <p:cNvSpPr>
            <a:spLocks noChangeShapeType="1"/>
          </p:cNvSpPr>
          <p:nvPr/>
        </p:nvSpPr>
        <p:spPr bwMode="auto">
          <a:xfrm>
            <a:off x="2171700" y="2133600"/>
            <a:ext cx="10287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b="1"/>
          </a:p>
        </p:txBody>
      </p:sp>
    </p:spTree>
    <p:custDataLst>
      <p:tags r:id="rId1"/>
    </p:custDataLst>
    <p:extLst>
      <p:ext uri="{BB962C8B-B14F-4D97-AF65-F5344CB8AC3E}">
        <p14:creationId xmlns:p14="http://schemas.microsoft.com/office/powerpoint/2010/main" val="3852600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49137" y="411309"/>
            <a:ext cx="7886700" cy="1325563"/>
          </a:xfrm>
        </p:spPr>
        <p:txBody>
          <a:bodyPr/>
          <a:lstStyle/>
          <a:p>
            <a:r>
              <a:rPr lang="en-US" altLang="en-US" dirty="0">
                <a:solidFill>
                  <a:srgbClr val="0070C0"/>
                </a:solidFill>
              </a:rPr>
              <a:t> Evaluation: The What</a:t>
            </a:r>
          </a:p>
        </p:txBody>
      </p:sp>
      <p:sp>
        <p:nvSpPr>
          <p:cNvPr id="47107" name="Rectangle 3"/>
          <p:cNvSpPr>
            <a:spLocks noGrp="1" noChangeArrowheads="1"/>
          </p:cNvSpPr>
          <p:nvPr>
            <p:ph idx="1"/>
          </p:nvPr>
        </p:nvSpPr>
        <p:spPr/>
        <p:txBody>
          <a:bodyPr>
            <a:normAutofit/>
          </a:bodyPr>
          <a:lstStyle/>
          <a:p>
            <a:pPr marL="0" indent="0">
              <a:lnSpc>
                <a:spcPct val="80000"/>
              </a:lnSpc>
              <a:buNone/>
            </a:pPr>
            <a:r>
              <a:rPr lang="en-US" altLang="en-US" sz="2600" b="1" dirty="0"/>
              <a:t>Basic questions</a:t>
            </a:r>
          </a:p>
          <a:p>
            <a:pPr lvl="1">
              <a:lnSpc>
                <a:spcPct val="80000"/>
              </a:lnSpc>
            </a:pPr>
            <a:r>
              <a:rPr lang="en-US" altLang="en-US" sz="2600" dirty="0"/>
              <a:t>Are we doing what we said we were going to do? </a:t>
            </a:r>
          </a:p>
          <a:p>
            <a:pPr lvl="1">
              <a:lnSpc>
                <a:spcPct val="80000"/>
              </a:lnSpc>
            </a:pPr>
            <a:r>
              <a:rPr lang="en-US" altLang="en-US" sz="2600" dirty="0"/>
              <a:t>Was the workplan implemented as intended?</a:t>
            </a:r>
          </a:p>
          <a:p>
            <a:pPr lvl="1">
              <a:lnSpc>
                <a:spcPct val="80000"/>
              </a:lnSpc>
            </a:pPr>
            <a:r>
              <a:rPr lang="en-US" altLang="en-US" sz="2600" dirty="0"/>
              <a:t>Were stakeholders appropriately informed about activities and results? </a:t>
            </a:r>
          </a:p>
          <a:p>
            <a:pPr lvl="1">
              <a:lnSpc>
                <a:spcPct val="80000"/>
              </a:lnSpc>
            </a:pPr>
            <a:r>
              <a:rPr lang="en-US" altLang="en-US" sz="2600" dirty="0"/>
              <a:t>Is the infrastructure functioning as intended?</a:t>
            </a:r>
          </a:p>
          <a:p>
            <a:pPr lvl="1">
              <a:lnSpc>
                <a:spcPct val="80000"/>
              </a:lnSpc>
            </a:pPr>
            <a:r>
              <a:rPr lang="en-US" altLang="en-US" sz="2600" dirty="0"/>
              <a:t>Were the stated goals met? </a:t>
            </a:r>
          </a:p>
          <a:p>
            <a:pPr lvl="1">
              <a:lnSpc>
                <a:spcPct val="80000"/>
              </a:lnSpc>
            </a:pPr>
            <a:r>
              <a:rPr lang="en-US" altLang="en-US" sz="2600" b="1" i="1" dirty="0"/>
              <a:t>Are we achieving results?</a:t>
            </a:r>
          </a:p>
          <a:p>
            <a:pPr lvl="1">
              <a:lnSpc>
                <a:spcPct val="80000"/>
              </a:lnSpc>
            </a:pPr>
            <a:endParaRPr lang="en-US" altLang="en-US" sz="2600" b="1" i="1" dirty="0"/>
          </a:p>
          <a:p>
            <a:pPr marL="0" indent="0">
              <a:lnSpc>
                <a:spcPct val="80000"/>
              </a:lnSpc>
              <a:buNone/>
            </a:pPr>
            <a:r>
              <a:rPr lang="en-US" altLang="en-US" sz="2600" b="1" dirty="0"/>
              <a:t>Acting upon the evaluation</a:t>
            </a:r>
          </a:p>
          <a:p>
            <a:pPr lvl="1">
              <a:lnSpc>
                <a:spcPct val="80000"/>
              </a:lnSpc>
            </a:pPr>
            <a:r>
              <a:rPr lang="en-US" altLang="en-US" sz="2600" dirty="0"/>
              <a:t>What needs to be improved?</a:t>
            </a:r>
          </a:p>
          <a:p>
            <a:pPr lvl="1">
              <a:lnSpc>
                <a:spcPct val="80000"/>
              </a:lnSpc>
            </a:pPr>
            <a:endParaRPr lang="en-US" altLang="en-US" sz="1600" b="1" i="1" dirty="0"/>
          </a:p>
        </p:txBody>
      </p:sp>
      <p:pic>
        <p:nvPicPr>
          <p:cNvPr id="4" name="Shape 166"/>
          <p:cNvPicPr preferRelativeResize="0"/>
          <p:nvPr/>
        </p:nvPicPr>
        <p:blipFill rotWithShape="1">
          <a:blip r:embed="rId3">
            <a:alphaModFix/>
          </a:blip>
          <a:srcRect/>
          <a:stretch/>
        </p:blipFill>
        <p:spPr>
          <a:xfrm>
            <a:off x="7403523" y="6265717"/>
            <a:ext cx="1737880" cy="570202"/>
          </a:xfrm>
          <a:prstGeom prst="rect">
            <a:avLst/>
          </a:prstGeom>
          <a:noFill/>
          <a:ln>
            <a:noFill/>
          </a:ln>
        </p:spPr>
      </p:pic>
    </p:spTree>
    <p:custDataLst>
      <p:tags r:id="rId1"/>
    </p:custDataLst>
    <p:extLst>
      <p:ext uri="{BB962C8B-B14F-4D97-AF65-F5344CB8AC3E}">
        <p14:creationId xmlns:p14="http://schemas.microsoft.com/office/powerpoint/2010/main" val="801114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Evaluation: The How (1)</a:t>
            </a:r>
          </a:p>
        </p:txBody>
      </p:sp>
      <p:sp>
        <p:nvSpPr>
          <p:cNvPr id="3" name="Content Placeholder 2"/>
          <p:cNvSpPr>
            <a:spLocks noGrp="1"/>
          </p:cNvSpPr>
          <p:nvPr>
            <p:ph idx="1"/>
          </p:nvPr>
        </p:nvSpPr>
        <p:spPr>
          <a:xfrm>
            <a:off x="457200" y="1718674"/>
            <a:ext cx="7886700" cy="4351338"/>
          </a:xfrm>
        </p:spPr>
        <p:txBody>
          <a:bodyPr>
            <a:normAutofit fontScale="77500" lnSpcReduction="20000"/>
          </a:bodyPr>
          <a:lstStyle/>
          <a:p>
            <a:r>
              <a:rPr lang="en-US" sz="2600" dirty="0"/>
              <a:t>Process evaluation</a:t>
            </a:r>
          </a:p>
          <a:p>
            <a:r>
              <a:rPr lang="en-US" sz="2600" dirty="0"/>
              <a:t>The Checklist</a:t>
            </a:r>
          </a:p>
          <a:p>
            <a:pPr lvl="1"/>
            <a:r>
              <a:rPr lang="en-US" altLang="en-US" sz="2600" dirty="0"/>
              <a:t>Quality statement </a:t>
            </a:r>
          </a:p>
          <a:p>
            <a:pPr lvl="1"/>
            <a:r>
              <a:rPr lang="en-US" altLang="en-US" sz="2600" dirty="0"/>
              <a:t>Quality infrastructure</a:t>
            </a:r>
          </a:p>
          <a:p>
            <a:pPr lvl="1"/>
            <a:r>
              <a:rPr lang="en-US" altLang="en-US" sz="2600" dirty="0"/>
              <a:t>QM Plan implementation</a:t>
            </a:r>
          </a:p>
          <a:p>
            <a:pPr lvl="1"/>
            <a:r>
              <a:rPr lang="en-US" altLang="en-US" sz="2600" dirty="0"/>
              <a:t>Performance measurement</a:t>
            </a:r>
          </a:p>
          <a:p>
            <a:pPr lvl="1"/>
            <a:r>
              <a:rPr lang="en-US" altLang="en-US" sz="2600" dirty="0"/>
              <a:t>Annual quality goals</a:t>
            </a:r>
          </a:p>
          <a:p>
            <a:pPr lvl="1"/>
            <a:r>
              <a:rPr lang="en-US" altLang="en-US" sz="2600" dirty="0"/>
              <a:t>Participation of stakeholders </a:t>
            </a:r>
          </a:p>
          <a:p>
            <a:pPr lvl="1"/>
            <a:r>
              <a:rPr lang="en-US" altLang="en-US" sz="2600" dirty="0"/>
              <a:t>Evaluation</a:t>
            </a:r>
          </a:p>
          <a:p>
            <a:pPr lvl="1"/>
            <a:r>
              <a:rPr lang="en-US" altLang="en-US" sz="2600" dirty="0"/>
              <a:t>Capacity Building</a:t>
            </a:r>
          </a:p>
          <a:p>
            <a:pPr lvl="1"/>
            <a:r>
              <a:rPr lang="en-US" altLang="en-US" sz="2600" dirty="0"/>
              <a:t>Process to update QM Plan</a:t>
            </a:r>
          </a:p>
          <a:p>
            <a:pPr lvl="1"/>
            <a:r>
              <a:rPr lang="en-US" altLang="en-US" sz="2600" dirty="0"/>
              <a:t>Communication</a:t>
            </a:r>
          </a:p>
          <a:p>
            <a:pPr lvl="1"/>
            <a:r>
              <a:rPr lang="en-US" altLang="en-US" sz="2600" dirty="0"/>
              <a:t>Formatting</a:t>
            </a:r>
          </a:p>
          <a:p>
            <a:pPr lvl="1"/>
            <a:endParaRPr lang="en-US" dirty="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81396" y="1544123"/>
            <a:ext cx="3603686" cy="5006695"/>
          </a:xfrm>
          <a:prstGeom prst="rect">
            <a:avLst/>
          </a:prstGeom>
          <a:noFill/>
          <a:ln/>
          <a:extLst>
            <a:ext uri="{91240B29-F687-4f45-9708-019B960494DF}">
              <a14:hiddenLine xmlns="" xmlns:a14="http://schemas.microsoft.com/office/drawing/2010/main" w="9525" cap="flat" cmpd="sng" algn="ctr">
                <a:solidFill>
                  <a:schemeClr val="tx1"/>
                </a:solidFill>
                <a:prstDash val="solid"/>
                <a:miter lim="800000"/>
                <a:headEnd/>
                <a:tailEnd/>
              </a14:hiddenLine>
            </a:ext>
          </a:extLst>
        </p:spPr>
      </p:pic>
      <p:pic>
        <p:nvPicPr>
          <p:cNvPr id="5" name="Shape 166"/>
          <p:cNvPicPr preferRelativeResize="0"/>
          <p:nvPr/>
        </p:nvPicPr>
        <p:blipFill rotWithShape="1">
          <a:blip r:embed="rId3">
            <a:alphaModFix/>
          </a:blip>
          <a:srcRect/>
          <a:stretch/>
        </p:blipFill>
        <p:spPr>
          <a:xfrm>
            <a:off x="7403523" y="6265717"/>
            <a:ext cx="1737880" cy="570202"/>
          </a:xfrm>
          <a:prstGeom prst="rect">
            <a:avLst/>
          </a:prstGeom>
          <a:noFill/>
          <a:ln>
            <a:noFill/>
          </a:ln>
        </p:spPr>
      </p:pic>
    </p:spTree>
    <p:extLst>
      <p:ext uri="{BB962C8B-B14F-4D97-AF65-F5344CB8AC3E}">
        <p14:creationId xmlns:p14="http://schemas.microsoft.com/office/powerpoint/2010/main" val="1845486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65"/>
            <a:ext cx="7772400" cy="762000"/>
          </a:xfrm>
        </p:spPr>
        <p:txBody>
          <a:bodyPr/>
          <a:lstStyle/>
          <a:p>
            <a:r>
              <a:rPr lang="en-US" b="1" dirty="0">
                <a:solidFill>
                  <a:srgbClr val="0070C0"/>
                </a:solidFill>
                <a:latin typeface="+mn-lt"/>
              </a:rPr>
              <a:t>Evaluation: The How (2)</a:t>
            </a:r>
          </a:p>
        </p:txBody>
      </p:sp>
      <p:sp>
        <p:nvSpPr>
          <p:cNvPr id="5" name="Text Placeholder 4"/>
          <p:cNvSpPr>
            <a:spLocks noGrp="1"/>
          </p:cNvSpPr>
          <p:nvPr>
            <p:ph type="body" sz="half" idx="1"/>
          </p:nvPr>
        </p:nvSpPr>
        <p:spPr>
          <a:xfrm>
            <a:off x="221092" y="1402131"/>
            <a:ext cx="3810000" cy="4817917"/>
          </a:xfrm>
        </p:spPr>
        <p:txBody>
          <a:bodyPr>
            <a:normAutofit/>
          </a:bodyPr>
          <a:lstStyle/>
          <a:p>
            <a:r>
              <a:rPr lang="en-US" dirty="0"/>
              <a:t>The </a:t>
            </a:r>
            <a:r>
              <a:rPr lang="en-US" dirty="0" smtClean="0"/>
              <a:t>HIVQUAL Organizational Assessment tool</a:t>
            </a:r>
            <a:endParaRPr lang="en-US" dirty="0"/>
          </a:p>
          <a:p>
            <a:r>
              <a:rPr lang="en-US" dirty="0" smtClean="0"/>
              <a:t>The </a:t>
            </a:r>
            <a:r>
              <a:rPr lang="en-US" dirty="0"/>
              <a:t>assessment evaluates the entire QM Program and includes program domains, each scored to define levels of maturation of the quality program</a:t>
            </a:r>
          </a:p>
          <a:p>
            <a:endParaRPr lang="en-US" dirty="0"/>
          </a:p>
          <a:p>
            <a:endParaRPr lang="en-US" dirty="0"/>
          </a:p>
        </p:txBody>
      </p:sp>
      <p:sp>
        <p:nvSpPr>
          <p:cNvPr id="3" name="Content Placeholder 2"/>
          <p:cNvSpPr>
            <a:spLocks noGrp="1"/>
          </p:cNvSpPr>
          <p:nvPr>
            <p:ph sz="half" idx="2"/>
          </p:nvPr>
        </p:nvSpPr>
        <p:spPr/>
        <p:txBody>
          <a:bodyPr>
            <a:normAutofit/>
          </a:bodyPr>
          <a:lstStyle/>
          <a:p>
            <a:pPr lvl="1"/>
            <a:endParaRPr lang="en-US" dirty="0"/>
          </a:p>
        </p:txBody>
      </p:sp>
      <p:pic>
        <p:nvPicPr>
          <p:cNvPr id="4" name="Picture 3"/>
          <p:cNvPicPr>
            <a:picLocks noChangeAspect="1"/>
          </p:cNvPicPr>
          <p:nvPr/>
        </p:nvPicPr>
        <p:blipFill>
          <a:blip r:embed="rId2"/>
          <a:stretch>
            <a:fillRect/>
          </a:stretch>
        </p:blipFill>
        <p:spPr>
          <a:xfrm>
            <a:off x="4394176" y="1449336"/>
            <a:ext cx="3811772" cy="4772247"/>
          </a:xfrm>
          <a:prstGeom prst="rect">
            <a:avLst/>
          </a:prstGeom>
        </p:spPr>
      </p:pic>
      <p:pic>
        <p:nvPicPr>
          <p:cNvPr id="6" name="Shape 166"/>
          <p:cNvPicPr preferRelativeResize="0"/>
          <p:nvPr/>
        </p:nvPicPr>
        <p:blipFill rotWithShape="1">
          <a:blip r:embed="rId3">
            <a:alphaModFix/>
          </a:blip>
          <a:srcRect/>
          <a:stretch/>
        </p:blipFill>
        <p:spPr>
          <a:xfrm>
            <a:off x="7403523" y="6265717"/>
            <a:ext cx="1737880" cy="570202"/>
          </a:xfrm>
          <a:prstGeom prst="rect">
            <a:avLst/>
          </a:prstGeom>
          <a:noFill/>
          <a:ln>
            <a:noFill/>
          </a:ln>
        </p:spPr>
      </p:pic>
    </p:spTree>
    <p:extLst>
      <p:ext uri="{BB962C8B-B14F-4D97-AF65-F5344CB8AC3E}">
        <p14:creationId xmlns:p14="http://schemas.microsoft.com/office/powerpoint/2010/main" val="4194431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Check-in</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sz="3600" dirty="0" smtClean="0"/>
              <a:t>Q &amp; A</a:t>
            </a:r>
          </a:p>
          <a:p>
            <a:endParaRPr lang="en-US" sz="3600" dirty="0" smtClean="0"/>
          </a:p>
          <a:p>
            <a:pPr marL="114300" indent="0">
              <a:buNone/>
            </a:pPr>
            <a:endParaRPr lang="en-US" sz="3600" dirty="0" smtClean="0"/>
          </a:p>
          <a:p>
            <a:pPr marL="114300" indent="0">
              <a:buNone/>
            </a:pPr>
            <a:endParaRPr lang="en-US" sz="3600" dirty="0" smtClean="0"/>
          </a:p>
          <a:p>
            <a:pPr marL="114300" indent="0">
              <a:buNone/>
            </a:pPr>
            <a:r>
              <a:rPr lang="en-US" sz="3600" dirty="0" smtClean="0"/>
              <a:t>Comments</a:t>
            </a:r>
          </a:p>
          <a:p>
            <a:pPr lvl="1">
              <a:buFont typeface="Arial"/>
              <a:buChar char="•"/>
            </a:pPr>
            <a:r>
              <a:rPr lang="en-US" sz="3400" dirty="0" smtClean="0"/>
              <a:t>Any Aha moments?</a:t>
            </a:r>
          </a:p>
          <a:p>
            <a:pPr lvl="1"/>
            <a:r>
              <a:rPr lang="en-US" sz="3600" dirty="0" smtClean="0"/>
              <a:t>What went well?</a:t>
            </a:r>
          </a:p>
          <a:p>
            <a:pPr lvl="1"/>
            <a:r>
              <a:rPr lang="en-US" sz="3600" dirty="0" smtClean="0"/>
              <a:t>What could be improved?</a:t>
            </a:r>
            <a:endParaRPr lang="en-US" sz="3600" dirty="0"/>
          </a:p>
        </p:txBody>
      </p:sp>
      <p:pic>
        <p:nvPicPr>
          <p:cNvPr id="4"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199" y="2294466"/>
            <a:ext cx="501226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55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267423" y="1417638"/>
            <a:ext cx="7620000" cy="4800600"/>
          </a:xfrm>
        </p:spPr>
        <p:txBody>
          <a:bodyPr>
            <a:normAutofit fontScale="92500"/>
          </a:bodyPr>
          <a:lstStyle/>
          <a:p>
            <a:pPr marL="114300" indent="0">
              <a:buNone/>
            </a:pPr>
            <a:r>
              <a:rPr lang="en-US" sz="3200" dirty="0" smtClean="0"/>
              <a:t>Expand QI culture in HIV/STD programs in Louisiana by</a:t>
            </a:r>
          </a:p>
          <a:p>
            <a:r>
              <a:rPr lang="en-US" sz="3200" dirty="0" smtClean="0"/>
              <a:t>building the capacity of leaders and staff to improve HIV+ and at risk patient care and </a:t>
            </a:r>
          </a:p>
          <a:p>
            <a:r>
              <a:rPr lang="en-US" sz="3200" dirty="0" smtClean="0"/>
              <a:t>providing basic QI information in chunks that could be used for:</a:t>
            </a:r>
          </a:p>
          <a:p>
            <a:pPr lvl="1"/>
            <a:r>
              <a:rPr lang="en-US" sz="3000" dirty="0"/>
              <a:t>S</a:t>
            </a:r>
            <a:r>
              <a:rPr lang="en-US" sz="3000" dirty="0" smtClean="0"/>
              <a:t>taff </a:t>
            </a:r>
            <a:r>
              <a:rPr lang="en-US" sz="3000" dirty="0"/>
              <a:t>O</a:t>
            </a:r>
            <a:r>
              <a:rPr lang="en-US" sz="3000" dirty="0" smtClean="0"/>
              <a:t>rientation </a:t>
            </a:r>
          </a:p>
          <a:p>
            <a:pPr lvl="1"/>
            <a:r>
              <a:rPr lang="en-US" sz="3000" dirty="0" smtClean="0"/>
              <a:t>QM Plan </a:t>
            </a:r>
          </a:p>
          <a:p>
            <a:pPr lvl="1"/>
            <a:r>
              <a:rPr lang="en-US" sz="3000" dirty="0" smtClean="0"/>
              <a:t>Program Assessment</a:t>
            </a:r>
            <a:endParaRPr lang="en-US" sz="3000" dirty="0"/>
          </a:p>
        </p:txBody>
      </p:sp>
    </p:spTree>
    <p:extLst>
      <p:ext uri="{BB962C8B-B14F-4D97-AF65-F5344CB8AC3E}">
        <p14:creationId xmlns:p14="http://schemas.microsoft.com/office/powerpoint/2010/main" val="3387921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a:t>
            </a:r>
            <a:r>
              <a:rPr lang="en-US" dirty="0" err="1"/>
              <a:t>careacttarget.org</a:t>
            </a:r>
            <a:r>
              <a:rPr lang="en-US" dirty="0"/>
              <a:t>/</a:t>
            </a:r>
            <a:r>
              <a:rPr lang="en-US" dirty="0" err="1"/>
              <a:t>cqii</a:t>
            </a:r>
            <a:endParaRPr lang="en-US" dirty="0"/>
          </a:p>
        </p:txBody>
      </p:sp>
      <p:sp>
        <p:nvSpPr>
          <p:cNvPr id="4" name="Rectangle 3"/>
          <p:cNvSpPr/>
          <p:nvPr/>
        </p:nvSpPr>
        <p:spPr>
          <a:xfrm>
            <a:off x="370360" y="1458606"/>
            <a:ext cx="7620000" cy="5416868"/>
          </a:xfrm>
          <a:prstGeom prst="rect">
            <a:avLst/>
          </a:prstGeom>
        </p:spPr>
        <p:txBody>
          <a:bodyPr wrap="square">
            <a:spAutoFit/>
          </a:bodyPr>
          <a:lstStyle/>
          <a:p>
            <a:pPr algn="ctr"/>
            <a:r>
              <a:rPr lang="en-US" dirty="0"/>
              <a:t>Center for Quality Improvement and Innovation</a:t>
            </a:r>
          </a:p>
          <a:p>
            <a:r>
              <a:rPr lang="en-US" sz="2400" b="1" dirty="0"/>
              <a:t>Review </a:t>
            </a:r>
            <a:r>
              <a:rPr lang="en-US" dirty="0"/>
              <a:t>NQC (CQII) tutorials before June webinar</a:t>
            </a:r>
            <a:r>
              <a:rPr lang="en-US" dirty="0" smtClean="0"/>
              <a:t>:</a:t>
            </a:r>
          </a:p>
          <a:p>
            <a:r>
              <a:rPr lang="en-US" sz="2000" dirty="0" smtClean="0"/>
              <a:t>Quality </a:t>
            </a:r>
            <a:r>
              <a:rPr lang="en-US" sz="2000" dirty="0"/>
              <a:t>Academy</a:t>
            </a:r>
          </a:p>
          <a:p>
            <a:r>
              <a:rPr lang="en-US" b="1" dirty="0" smtClean="0"/>
              <a:t>C</a:t>
            </a:r>
            <a:r>
              <a:rPr lang="en-US" b="1" dirty="0"/>
              <a:t>.  Measurement and Data</a:t>
            </a:r>
            <a:endParaRPr lang="en-US" dirty="0"/>
          </a:p>
          <a:p>
            <a:r>
              <a:rPr lang="en-US" dirty="0"/>
              <a:t>	</a:t>
            </a:r>
            <a:r>
              <a:rPr lang="en-US" dirty="0" smtClean="0"/>
              <a:t>7</a:t>
            </a:r>
            <a:r>
              <a:rPr lang="en-US" dirty="0"/>
              <a:t>.  Acting on Measurement – Overview – (Beginner)</a:t>
            </a:r>
          </a:p>
          <a:p>
            <a:r>
              <a:rPr lang="en-US" dirty="0"/>
              <a:t>	</a:t>
            </a:r>
            <a:r>
              <a:rPr lang="en-US" dirty="0" smtClean="0"/>
              <a:t>8</a:t>
            </a:r>
            <a:r>
              <a:rPr lang="en-US" dirty="0"/>
              <a:t>.  Choosing Performance Data (Intermediate)</a:t>
            </a:r>
          </a:p>
          <a:p>
            <a:r>
              <a:rPr lang="en-US" dirty="0"/>
              <a:t>	</a:t>
            </a:r>
            <a:r>
              <a:rPr lang="en-US" dirty="0" smtClean="0"/>
              <a:t>9</a:t>
            </a:r>
            <a:r>
              <a:rPr lang="en-US" dirty="0"/>
              <a:t>.  Collecting Performance Data  (intermediate)</a:t>
            </a:r>
          </a:p>
          <a:p>
            <a:r>
              <a:rPr lang="en-US" dirty="0"/>
              <a:t>	21.  Statistics 101 and Making Graphs in Microsoft Excel (Intermediate)</a:t>
            </a:r>
          </a:p>
          <a:p>
            <a:r>
              <a:rPr lang="en-US" dirty="0"/>
              <a:t>	25.  Introduction to the HAB measures (Intermediate)</a:t>
            </a:r>
          </a:p>
          <a:p>
            <a:r>
              <a:rPr lang="en-US" dirty="0"/>
              <a:t>	26.  Using the HAB measures  (intermediate)</a:t>
            </a:r>
          </a:p>
          <a:p>
            <a:endParaRPr lang="en-US" b="1" i="1" dirty="0" smtClean="0">
              <a:solidFill>
                <a:srgbClr val="262626"/>
              </a:solidFill>
              <a:latin typeface="Helvetica"/>
            </a:endParaRPr>
          </a:p>
          <a:p>
            <a:endParaRPr lang="en-US" b="1" i="1" dirty="0" smtClean="0">
              <a:solidFill>
                <a:srgbClr val="262626"/>
              </a:solidFill>
              <a:latin typeface="Helvetica"/>
            </a:endParaRPr>
          </a:p>
          <a:p>
            <a:endParaRPr lang="en-US" b="1" i="1" dirty="0">
              <a:solidFill>
                <a:srgbClr val="262626"/>
              </a:solidFill>
              <a:latin typeface="Helvetica"/>
            </a:endParaRPr>
          </a:p>
          <a:p>
            <a:endParaRPr lang="en-US" b="1" i="1" dirty="0" smtClean="0">
              <a:solidFill>
                <a:srgbClr val="262626"/>
              </a:solidFill>
              <a:latin typeface="Helvetica"/>
            </a:endParaRPr>
          </a:p>
          <a:p>
            <a:endParaRPr lang="en-US" b="1" i="1" dirty="0">
              <a:solidFill>
                <a:srgbClr val="262626"/>
              </a:solidFill>
              <a:latin typeface="Helvetica"/>
            </a:endParaRPr>
          </a:p>
          <a:p>
            <a:r>
              <a:rPr lang="en-US" sz="1400" b="1" i="1" dirty="0" smtClean="0">
                <a:solidFill>
                  <a:srgbClr val="262626"/>
                </a:solidFill>
                <a:latin typeface="Helvetica"/>
              </a:rPr>
              <a:t>Resource</a:t>
            </a:r>
            <a:r>
              <a:rPr lang="en-US" sz="1400" i="1" dirty="0" smtClean="0">
                <a:solidFill>
                  <a:srgbClr val="262626"/>
                </a:solidFill>
                <a:latin typeface="Helvetica"/>
              </a:rPr>
              <a:t> </a:t>
            </a:r>
            <a:r>
              <a:rPr lang="en-US" sz="1400" i="1" dirty="0">
                <a:solidFill>
                  <a:srgbClr val="262626"/>
                </a:solidFill>
                <a:latin typeface="Helvetica"/>
              </a:rPr>
              <a:t>updated on 03/15/2018</a:t>
            </a:r>
            <a:endParaRPr lang="en-US" sz="1400" dirty="0"/>
          </a:p>
          <a:p>
            <a:r>
              <a:rPr lang="en-US" sz="1400" dirty="0" smtClean="0"/>
              <a:t>Resources</a:t>
            </a:r>
            <a:endParaRPr lang="en-US" sz="1400" dirty="0"/>
          </a:p>
          <a:p>
            <a:r>
              <a:rPr lang="en-US" sz="1400" dirty="0"/>
              <a:t>Resources formerly found on the on the NQC website have been transferred to the </a:t>
            </a:r>
            <a:r>
              <a:rPr lang="en-US" sz="1400" u="sng" dirty="0">
                <a:hlinkClick r:id="rId2"/>
              </a:rPr>
              <a:t>Clinical Quality Management webpage of this site.</a:t>
            </a:r>
          </a:p>
          <a:p>
            <a:endParaRPr lang="en-US" sz="1400" dirty="0"/>
          </a:p>
        </p:txBody>
      </p:sp>
      <p:sp>
        <p:nvSpPr>
          <p:cNvPr id="5" name="Rectangle 4"/>
          <p:cNvSpPr/>
          <p:nvPr/>
        </p:nvSpPr>
        <p:spPr>
          <a:xfrm>
            <a:off x="370360" y="4806957"/>
            <a:ext cx="5790137" cy="1015663"/>
          </a:xfrm>
          <a:prstGeom prst="rect">
            <a:avLst/>
          </a:prstGeom>
        </p:spPr>
        <p:txBody>
          <a:bodyPr wrap="square">
            <a:spAutoFit/>
          </a:bodyPr>
          <a:lstStyle/>
          <a:p>
            <a:r>
              <a:rPr lang="en-US" sz="1200" b="1" u="sng" dirty="0" smtClean="0">
                <a:hlinkClick r:id="rId3"/>
              </a:rPr>
              <a:t>Review </a:t>
            </a:r>
            <a:r>
              <a:rPr lang="en-US" sz="1200" u="sng" dirty="0" smtClean="0">
                <a:hlinkClick r:id="rId3"/>
              </a:rPr>
              <a:t>HRSA/HAB HIV Performance Measures</a:t>
            </a:r>
          </a:p>
          <a:p>
            <a:r>
              <a:rPr lang="en-US" sz="1200" dirty="0" smtClean="0"/>
              <a:t>HRSA HIV/AIDS Bureau (HAB)</a:t>
            </a:r>
          </a:p>
          <a:p>
            <a:r>
              <a:rPr lang="en-US" sz="1200" dirty="0" smtClean="0"/>
              <a:t>September 2017</a:t>
            </a:r>
          </a:p>
          <a:p>
            <a:r>
              <a:rPr lang="en-US" sz="1200" dirty="0" smtClean="0"/>
              <a:t>Performance measures to help Ryan White HIV/AIDS programs monitor and improve the quality of care they deliver.</a:t>
            </a:r>
            <a:endParaRPr lang="en-US" sz="1200" dirty="0"/>
          </a:p>
        </p:txBody>
      </p:sp>
    </p:spTree>
    <p:extLst>
      <p:ext uri="{BB962C8B-B14F-4D97-AF65-F5344CB8AC3E}">
        <p14:creationId xmlns:p14="http://schemas.microsoft.com/office/powerpoint/2010/main" val="2809924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QM 101 Series</a:t>
            </a:r>
            <a:endParaRPr lang="en-US" dirty="0"/>
          </a:p>
        </p:txBody>
      </p:sp>
      <p:sp>
        <p:nvSpPr>
          <p:cNvPr id="3" name="Content Placeholder 2"/>
          <p:cNvSpPr>
            <a:spLocks noGrp="1"/>
          </p:cNvSpPr>
          <p:nvPr>
            <p:ph idx="1"/>
          </p:nvPr>
        </p:nvSpPr>
        <p:spPr>
          <a:xfrm>
            <a:off x="457200" y="2063548"/>
            <a:ext cx="8021704" cy="4183087"/>
          </a:xfrm>
        </p:spPr>
        <p:txBody>
          <a:bodyPr>
            <a:normAutofit lnSpcReduction="10000"/>
          </a:bodyPr>
          <a:lstStyle/>
          <a:p>
            <a:r>
              <a:rPr lang="en-US" sz="3200" b="1" dirty="0" smtClean="0"/>
              <a:t>Module 1:  Overview - Quality Improvement</a:t>
            </a:r>
          </a:p>
          <a:p>
            <a:pPr lvl="2"/>
            <a:r>
              <a:rPr lang="en-US" sz="2800" dirty="0" smtClean="0"/>
              <a:t>April 11, 2018; 12:00 pm </a:t>
            </a:r>
            <a:r>
              <a:rPr lang="mr-IN" sz="2800" dirty="0" smtClean="0"/>
              <a:t>–</a:t>
            </a:r>
            <a:r>
              <a:rPr lang="en-US" sz="2800" dirty="0" smtClean="0"/>
              <a:t> 1:00 pm </a:t>
            </a:r>
          </a:p>
          <a:p>
            <a:r>
              <a:rPr lang="en-US" sz="3200" b="1" dirty="0" smtClean="0"/>
              <a:t>Module 2:  Quality Program Infrastructure</a:t>
            </a:r>
          </a:p>
          <a:p>
            <a:pPr lvl="2"/>
            <a:r>
              <a:rPr lang="en-US" sz="2800" dirty="0" smtClean="0"/>
              <a:t>May 9, 2018; </a:t>
            </a:r>
            <a:r>
              <a:rPr lang="en-US" sz="2800" dirty="0"/>
              <a:t>12:00 pm </a:t>
            </a:r>
            <a:r>
              <a:rPr lang="mr-IN" sz="2800" dirty="0"/>
              <a:t>–</a:t>
            </a:r>
            <a:r>
              <a:rPr lang="en-US" sz="2800" dirty="0"/>
              <a:t> 1:00 pm </a:t>
            </a:r>
            <a:endParaRPr lang="en-US" sz="2800" dirty="0" smtClean="0"/>
          </a:p>
          <a:p>
            <a:r>
              <a:rPr lang="en-US" sz="3200" b="1" dirty="0" smtClean="0"/>
              <a:t>Module 3:  Performance Measurement</a:t>
            </a:r>
            <a:r>
              <a:rPr lang="en-US" sz="3200" dirty="0" smtClean="0"/>
              <a:t> 	</a:t>
            </a:r>
            <a:endParaRPr lang="en-US" sz="3200" dirty="0"/>
          </a:p>
          <a:p>
            <a:pPr lvl="2"/>
            <a:r>
              <a:rPr lang="en-US" sz="2800" dirty="0" smtClean="0"/>
              <a:t>June 6, 2018; </a:t>
            </a:r>
            <a:r>
              <a:rPr lang="en-US" sz="2800" dirty="0"/>
              <a:t>12:00 pm </a:t>
            </a:r>
            <a:r>
              <a:rPr lang="mr-IN" sz="2800" dirty="0"/>
              <a:t>–</a:t>
            </a:r>
            <a:r>
              <a:rPr lang="en-US" sz="2800" dirty="0"/>
              <a:t> 1:00 pm </a:t>
            </a:r>
            <a:endParaRPr lang="en-US" sz="2800" dirty="0" smtClean="0"/>
          </a:p>
          <a:p>
            <a:r>
              <a:rPr lang="en-US" sz="3200" b="1" dirty="0" smtClean="0"/>
              <a:t>Module 4:  QI Project Steps and PDSA</a:t>
            </a:r>
          </a:p>
          <a:p>
            <a:pPr lvl="2"/>
            <a:r>
              <a:rPr lang="en-US" sz="2800" dirty="0" smtClean="0"/>
              <a:t>July 11, 2018; </a:t>
            </a:r>
            <a:r>
              <a:rPr lang="en-US" sz="2800" dirty="0"/>
              <a:t>12:00 pm </a:t>
            </a:r>
            <a:r>
              <a:rPr lang="mr-IN" sz="2800" dirty="0"/>
              <a:t>–</a:t>
            </a:r>
            <a:r>
              <a:rPr lang="en-US" sz="2800" dirty="0"/>
              <a:t> 1:00 pm </a:t>
            </a:r>
          </a:p>
          <a:p>
            <a:pPr lvl="2"/>
            <a:endParaRPr lang="en-US" sz="2800" dirty="0"/>
          </a:p>
        </p:txBody>
      </p:sp>
      <p:pic>
        <p:nvPicPr>
          <p:cNvPr id="4" name="Picture 3" descr="C:\Documents and Settings\Lori DeLorenzo\Local Settings\Temporary Internet Files\Content.IE5\RQ75FKTD\MPj043720700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946" y="116025"/>
            <a:ext cx="1752824" cy="16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ight Arrow 4"/>
          <p:cNvSpPr/>
          <p:nvPr/>
        </p:nvSpPr>
        <p:spPr>
          <a:xfrm>
            <a:off x="151651" y="4668152"/>
            <a:ext cx="1157999" cy="461086"/>
          </a:xfrm>
          <a:prstGeom prst="rightArrow">
            <a:avLst>
              <a:gd name="adj1" fmla="val 50000"/>
              <a:gd name="adj2" fmla="val 56028"/>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53713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77828" y="1430453"/>
            <a:ext cx="7112985" cy="4800600"/>
          </a:xfrm>
        </p:spPr>
        <p:txBody>
          <a:bodyPr/>
          <a:lstStyle/>
          <a:p>
            <a:r>
              <a:rPr lang="en-US" dirty="0" smtClean="0"/>
              <a:t>Please send in any questions that you would like us to address</a:t>
            </a:r>
          </a:p>
          <a:p>
            <a:r>
              <a:rPr lang="en-US" dirty="0" smtClean="0"/>
              <a:t>Let us know who wants to volunteer to present with us for the Performance Measurement webinar</a:t>
            </a:r>
          </a:p>
          <a:p>
            <a:r>
              <a:rPr lang="en-US" dirty="0" smtClean="0"/>
              <a:t>Try incorporating information on infrastructure from this webinar into your QM Plan!</a:t>
            </a:r>
          </a:p>
          <a:p>
            <a:r>
              <a:rPr lang="en-US" dirty="0" smtClean="0"/>
              <a:t>Sign up for TA through </a:t>
            </a:r>
            <a:r>
              <a:rPr lang="en-US" dirty="0" err="1" smtClean="0"/>
              <a:t>Diona</a:t>
            </a:r>
            <a:r>
              <a:rPr lang="en-US" dirty="0" smtClean="0"/>
              <a:t> if you want TA on</a:t>
            </a:r>
          </a:p>
          <a:p>
            <a:pPr lvl="1"/>
            <a:r>
              <a:rPr lang="en-US" dirty="0" smtClean="0"/>
              <a:t>Developing QM Plans</a:t>
            </a:r>
          </a:p>
          <a:p>
            <a:pPr lvl="1"/>
            <a:r>
              <a:rPr lang="en-US" dirty="0" smtClean="0"/>
              <a:t>Infrastructure</a:t>
            </a:r>
          </a:p>
          <a:p>
            <a:pPr lvl="1"/>
            <a:r>
              <a:rPr lang="en-US" dirty="0" smtClean="0"/>
              <a:t>If you want on site assistance to create an infrastructure chart with your team or through webinar</a:t>
            </a:r>
          </a:p>
          <a:p>
            <a:pPr lvl="1"/>
            <a:r>
              <a:rPr lang="en-US" dirty="0" smtClean="0"/>
              <a:t>On site Staff QI training</a:t>
            </a:r>
            <a:endParaRPr lang="en-US" dirty="0"/>
          </a:p>
        </p:txBody>
      </p:sp>
    </p:spTree>
    <p:extLst>
      <p:ext uri="{BB962C8B-B14F-4D97-AF65-F5344CB8AC3E}">
        <p14:creationId xmlns:p14="http://schemas.microsoft.com/office/powerpoint/2010/main" val="474251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45" y="1212054"/>
            <a:ext cx="7620000" cy="3747176"/>
          </a:xfrm>
        </p:spPr>
        <p:txBody>
          <a:bodyPr/>
          <a:lstStyle/>
          <a:p>
            <a:pPr algn="ctr"/>
            <a:r>
              <a:rPr lang="en-US" dirty="0" smtClean="0"/>
              <a:t>THANK YOU!</a:t>
            </a:r>
            <a:br>
              <a:rPr lang="en-US" dirty="0" smtClean="0"/>
            </a:br>
            <a:endParaRPr lang="en-US" dirty="0"/>
          </a:p>
        </p:txBody>
      </p:sp>
    </p:spTree>
    <p:extLst>
      <p:ext uri="{BB962C8B-B14F-4D97-AF65-F5344CB8AC3E}">
        <p14:creationId xmlns:p14="http://schemas.microsoft.com/office/powerpoint/2010/main" val="130688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2411" y="350823"/>
            <a:ext cx="8458200" cy="1066800"/>
          </a:xfrm>
        </p:spPr>
        <p:txBody>
          <a:bodyPr/>
          <a:lstStyle/>
          <a:p>
            <a:pPr eaLnBrk="1" hangingPunct="1"/>
            <a:r>
              <a:rPr lang="en-US" sz="3600" dirty="0" smtClean="0">
                <a:latin typeface="Arial" charset="0"/>
                <a:ea typeface="ＭＳ Ｐゴシック" charset="0"/>
                <a:cs typeface="Arial" charset="0"/>
              </a:rPr>
              <a:t>What supports measurement and improvement?</a:t>
            </a:r>
            <a:br>
              <a:rPr lang="en-US" sz="3600" dirty="0" smtClean="0">
                <a:latin typeface="Arial" charset="0"/>
                <a:ea typeface="ＭＳ Ｐゴシック" charset="0"/>
                <a:cs typeface="Arial" charset="0"/>
              </a:rPr>
            </a:br>
            <a:endParaRPr lang="en-US" sz="3600" dirty="0">
              <a:latin typeface="Arial" charset="0"/>
              <a:ea typeface="ＭＳ Ｐゴシック" charset="0"/>
              <a:cs typeface="Arial" charset="0"/>
            </a:endParaRPr>
          </a:p>
        </p:txBody>
      </p:sp>
      <p:grpSp>
        <p:nvGrpSpPr>
          <p:cNvPr id="17410" name="Group 5"/>
          <p:cNvGrpSpPr>
            <a:grpSpLocks/>
          </p:cNvGrpSpPr>
          <p:nvPr/>
        </p:nvGrpSpPr>
        <p:grpSpPr bwMode="auto">
          <a:xfrm>
            <a:off x="839007" y="2075225"/>
            <a:ext cx="6172200" cy="4278312"/>
            <a:chOff x="384" y="672"/>
            <a:chExt cx="4848" cy="3360"/>
          </a:xfrm>
        </p:grpSpPr>
        <p:pic>
          <p:nvPicPr>
            <p:cNvPr id="17411"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 y="672"/>
              <a:ext cx="2544" cy="2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2" name="AutoShape 7"/>
            <p:cNvSpPr>
              <a:spLocks noChangeArrowheads="1"/>
            </p:cNvSpPr>
            <p:nvPr/>
          </p:nvSpPr>
          <p:spPr bwMode="auto">
            <a:xfrm flipV="1">
              <a:off x="384" y="3264"/>
              <a:ext cx="4848" cy="7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noFill/>
            <a:ln w="762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rot="10800000" wrap="none" anchor="ctr"/>
            <a:lstStyle/>
            <a:p>
              <a:endParaRPr lang="en-US"/>
            </a:p>
          </p:txBody>
        </p:sp>
        <p:sp>
          <p:nvSpPr>
            <p:cNvPr id="17413" name="Text Box 8"/>
            <p:cNvSpPr txBox="1">
              <a:spLocks noChangeArrowheads="1"/>
            </p:cNvSpPr>
            <p:nvPr/>
          </p:nvSpPr>
          <p:spPr bwMode="auto">
            <a:xfrm>
              <a:off x="1514" y="3409"/>
              <a:ext cx="2648" cy="5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a:latin typeface="Verdana" charset="0"/>
                </a:rPr>
                <a:t>Infrastructure</a:t>
              </a:r>
            </a:p>
          </p:txBody>
        </p:sp>
      </p:grpSp>
      <p:sp>
        <p:nvSpPr>
          <p:cNvPr id="7" name="Right Arrow 6"/>
          <p:cNvSpPr/>
          <p:nvPr/>
        </p:nvSpPr>
        <p:spPr>
          <a:xfrm>
            <a:off x="225034" y="5191064"/>
            <a:ext cx="1964381" cy="1355228"/>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SAVE:  May 9</a:t>
            </a:r>
            <a:r>
              <a:rPr lang="en-US" baseline="30000" dirty="0" smtClean="0"/>
              <a:t>th</a:t>
            </a:r>
            <a:r>
              <a:rPr lang="en-US" dirty="0" smtClean="0"/>
              <a:t>; 12-1</a:t>
            </a:r>
            <a:endParaRPr lang="en-US" dirty="0"/>
          </a:p>
        </p:txBody>
      </p:sp>
    </p:spTree>
    <p:custDataLst>
      <p:tags r:id="rId1"/>
    </p:custDataLst>
    <p:extLst>
      <p:ext uri="{BB962C8B-B14F-4D97-AF65-F5344CB8AC3E}">
        <p14:creationId xmlns:p14="http://schemas.microsoft.com/office/powerpoint/2010/main" val="1777454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itle 1"/>
          <p:cNvSpPr>
            <a:spLocks noGrp="1"/>
          </p:cNvSpPr>
          <p:nvPr>
            <p:ph type="title" idx="4294967295"/>
          </p:nvPr>
        </p:nvSpPr>
        <p:spPr>
          <a:xfrm>
            <a:off x="762000" y="457200"/>
            <a:ext cx="7772400" cy="762000"/>
          </a:xfrm>
        </p:spPr>
        <p:txBody>
          <a:bodyPr/>
          <a:lstStyle/>
          <a:p>
            <a:pPr>
              <a:defRPr/>
            </a:pPr>
            <a:r>
              <a:rPr lang="en-US" altLang="en-US" sz="3300" dirty="0" smtClean="0"/>
              <a:t>First Things, First</a:t>
            </a:r>
            <a:r>
              <a:rPr lang="is-IS" altLang="en-US" sz="3300" dirty="0" smtClean="0"/>
              <a:t>…</a:t>
            </a:r>
            <a:endParaRPr lang="en-US" altLang="en-US" sz="3300" dirty="0" smtClean="0"/>
          </a:p>
        </p:txBody>
      </p:sp>
      <p:sp>
        <p:nvSpPr>
          <p:cNvPr id="314371" name="Content Placeholder 2"/>
          <p:cNvSpPr>
            <a:spLocks noGrp="1"/>
          </p:cNvSpPr>
          <p:nvPr>
            <p:ph idx="4294967295"/>
          </p:nvPr>
        </p:nvSpPr>
        <p:spPr>
          <a:xfrm>
            <a:off x="585850" y="1947159"/>
            <a:ext cx="6399541" cy="4191000"/>
          </a:xfrm>
        </p:spPr>
        <p:txBody>
          <a:bodyPr/>
          <a:lstStyle/>
          <a:p>
            <a:pPr marL="0" indent="0">
              <a:buFontTx/>
              <a:buNone/>
              <a:defRPr/>
            </a:pPr>
            <a:r>
              <a:rPr lang="en-US" sz="1800" dirty="0" smtClean="0">
                <a:latin typeface="Garamond" charset="0"/>
                <a:ea typeface="MS PGothic" charset="0"/>
              </a:rPr>
              <a:t>In the chat room, write:</a:t>
            </a:r>
            <a:endParaRPr lang="en-US" sz="1800" dirty="0">
              <a:latin typeface="Garamond" charset="0"/>
              <a:ea typeface="MS PGothic" charset="0"/>
            </a:endParaRPr>
          </a:p>
          <a:p>
            <a:pPr marL="0" indent="0">
              <a:buFont typeface="Garamond" charset="0"/>
              <a:buAutoNum type="arabicPeriod"/>
              <a:defRPr/>
            </a:pPr>
            <a:r>
              <a:rPr lang="en-US" dirty="0">
                <a:latin typeface="Garamond" charset="0"/>
                <a:ea typeface="MS PGothic" charset="0"/>
              </a:rPr>
              <a:t>Your</a:t>
            </a:r>
            <a:r>
              <a:rPr lang="en-US" dirty="0">
                <a:solidFill>
                  <a:srgbClr val="FF0000"/>
                </a:solidFill>
                <a:latin typeface="Garamond" charset="0"/>
                <a:ea typeface="MS PGothic" charset="0"/>
              </a:rPr>
              <a:t> </a:t>
            </a:r>
            <a:r>
              <a:rPr lang="en-US" b="1" u="sng" dirty="0">
                <a:solidFill>
                  <a:srgbClr val="FF0000"/>
                </a:solidFill>
                <a:latin typeface="Garamond" charset="0"/>
                <a:ea typeface="MS PGothic" charset="0"/>
              </a:rPr>
              <a:t>Name</a:t>
            </a:r>
            <a:r>
              <a:rPr lang="en-US" dirty="0">
                <a:latin typeface="Garamond" charset="0"/>
                <a:ea typeface="MS PGothic" charset="0"/>
              </a:rPr>
              <a:t>    </a:t>
            </a:r>
          </a:p>
          <a:p>
            <a:pPr marL="0" indent="0">
              <a:buFont typeface="Garamond" charset="0"/>
              <a:buAutoNum type="arabicPeriod"/>
              <a:defRPr/>
            </a:pPr>
            <a:r>
              <a:rPr lang="en-US" dirty="0" smtClean="0">
                <a:latin typeface="Garamond" charset="0"/>
                <a:ea typeface="MS PGothic" charset="0"/>
              </a:rPr>
              <a:t>Your </a:t>
            </a:r>
            <a:r>
              <a:rPr lang="en-US" b="1" u="sng" dirty="0" smtClean="0">
                <a:solidFill>
                  <a:srgbClr val="FF0000"/>
                </a:solidFill>
                <a:latin typeface="Garamond" charset="0"/>
                <a:ea typeface="MS PGothic" charset="0"/>
              </a:rPr>
              <a:t>Role</a:t>
            </a:r>
          </a:p>
          <a:p>
            <a:pPr marL="0" indent="0">
              <a:buFont typeface="Garamond" charset="0"/>
              <a:buAutoNum type="arabicPeriod"/>
              <a:defRPr/>
            </a:pPr>
            <a:r>
              <a:rPr lang="en-US" b="1" u="sng" dirty="0" smtClean="0">
                <a:solidFill>
                  <a:srgbClr val="FF0000"/>
                </a:solidFill>
                <a:latin typeface="Garamond" charset="0"/>
                <a:ea typeface="MS PGothic" charset="0"/>
              </a:rPr>
              <a:t>What did you try? </a:t>
            </a:r>
          </a:p>
          <a:p>
            <a:pPr marL="0" indent="0">
              <a:buNone/>
              <a:defRPr/>
            </a:pPr>
            <a:endParaRPr lang="en-US" b="1" u="sng" dirty="0">
              <a:solidFill>
                <a:srgbClr val="FF0000"/>
              </a:solidFill>
              <a:latin typeface="Garamond" charset="0"/>
              <a:ea typeface="MS PGothic" charset="0"/>
            </a:endParaRPr>
          </a:p>
          <a:p>
            <a:pPr marL="0" indent="0">
              <a:buNone/>
              <a:defRPr/>
            </a:pPr>
            <a:endParaRPr lang="en-US" b="1" u="sng" dirty="0">
              <a:solidFill>
                <a:srgbClr val="FF0000"/>
              </a:solidFill>
              <a:latin typeface="Garamond" charset="0"/>
              <a:ea typeface="MS PGothic" charset="0"/>
            </a:endParaRPr>
          </a:p>
        </p:txBody>
      </p:sp>
      <p:pic>
        <p:nvPicPr>
          <p:cNvPr id="9219" name="Picture 9" descr="http://www.imagefully.com/wp-content/uploads/2015/07/Hello-There-Calender-Pictur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90950" y="186307"/>
            <a:ext cx="40386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73199" y="4089400"/>
            <a:ext cx="501226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72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470" y="274638"/>
            <a:ext cx="6967730" cy="1143000"/>
          </a:xfrm>
        </p:spPr>
        <p:txBody>
          <a:bodyPr/>
          <a:lstStyle/>
          <a:p>
            <a:pPr algn="ctr"/>
            <a:r>
              <a:rPr lang="en-US" dirty="0" smtClean="0"/>
              <a:t>Session 1  Review </a:t>
            </a:r>
            <a:endParaRPr lang="en-US" dirty="0"/>
          </a:p>
        </p:txBody>
      </p:sp>
      <p:sp>
        <p:nvSpPr>
          <p:cNvPr id="3" name="Content Placeholder 2"/>
          <p:cNvSpPr>
            <a:spLocks noGrp="1"/>
          </p:cNvSpPr>
          <p:nvPr>
            <p:ph idx="1"/>
          </p:nvPr>
        </p:nvSpPr>
        <p:spPr>
          <a:xfrm>
            <a:off x="457200" y="2063548"/>
            <a:ext cx="7513463" cy="4183087"/>
          </a:xfrm>
        </p:spPr>
        <p:txBody>
          <a:bodyPr>
            <a:normAutofit/>
          </a:bodyPr>
          <a:lstStyle/>
          <a:p>
            <a:pPr lvl="1">
              <a:buFont typeface="Arial"/>
              <a:buChar char="•"/>
            </a:pPr>
            <a:r>
              <a:rPr lang="en-US" sz="3000" dirty="0" smtClean="0"/>
              <a:t>Reviewed HRSA/HAB grant requirements</a:t>
            </a:r>
          </a:p>
          <a:p>
            <a:pPr lvl="1">
              <a:buFont typeface="Arial"/>
              <a:buChar char="•"/>
            </a:pPr>
            <a:r>
              <a:rPr lang="en-US" sz="3000" dirty="0" smtClean="0">
                <a:ea typeface="ＭＳ Ｐゴシック" charset="0"/>
                <a:cs typeface="ＭＳ Ｐゴシック" charset="0"/>
              </a:rPr>
              <a:t>Began developing a common </a:t>
            </a:r>
            <a:r>
              <a:rPr lang="en-US" sz="3000" dirty="0">
                <a:ea typeface="ＭＳ Ｐゴシック" charset="0"/>
                <a:cs typeface="ＭＳ Ｐゴシック" charset="0"/>
              </a:rPr>
              <a:t>knowledge and framework of QI Principles and QI terms </a:t>
            </a:r>
            <a:endParaRPr lang="en-US" sz="3000" dirty="0" smtClean="0"/>
          </a:p>
          <a:p>
            <a:pPr lvl="1">
              <a:buFont typeface="Arial"/>
              <a:buChar char="•"/>
            </a:pPr>
            <a:r>
              <a:rPr lang="en-US" sz="3000" dirty="0" smtClean="0"/>
              <a:t>Offered some resources to support your QI staff/consumer orientation to QI</a:t>
            </a:r>
          </a:p>
          <a:p>
            <a:pPr lvl="1">
              <a:buFont typeface="Arial"/>
              <a:buChar char="•"/>
            </a:pPr>
            <a:endParaRPr lang="en-US" sz="3000" dirty="0" smtClean="0"/>
          </a:p>
          <a:p>
            <a:endParaRPr lang="en-US" sz="3200" dirty="0"/>
          </a:p>
        </p:txBody>
      </p:sp>
      <p:pic>
        <p:nvPicPr>
          <p:cNvPr id="4" name="Picture 3" descr="C:\Documents and Settings\Lori DeLorenzo\Local Settings\Temporary Internet Files\Content.IE5\RQ75FKTD\MPj043720700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0946" y="116025"/>
            <a:ext cx="1752824" cy="16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80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 Training/Learning Resources</a:t>
            </a:r>
            <a:endParaRPr lang="en-US" dirty="0"/>
          </a:p>
        </p:txBody>
      </p:sp>
      <p:sp>
        <p:nvSpPr>
          <p:cNvPr id="3" name="Content Placeholder 2"/>
          <p:cNvSpPr>
            <a:spLocks noGrp="1"/>
          </p:cNvSpPr>
          <p:nvPr>
            <p:ph idx="1"/>
          </p:nvPr>
        </p:nvSpPr>
        <p:spPr>
          <a:xfrm>
            <a:off x="219082" y="1957362"/>
            <a:ext cx="7620000" cy="4800600"/>
          </a:xfrm>
        </p:spPr>
        <p:txBody>
          <a:bodyPr>
            <a:normAutofit/>
          </a:bodyPr>
          <a:lstStyle/>
          <a:p>
            <a:r>
              <a:rPr lang="en-US" dirty="0" smtClean="0"/>
              <a:t>NQC Tutorials:   </a:t>
            </a:r>
            <a:r>
              <a:rPr lang="en-US" dirty="0" smtClean="0">
                <a:hlinkClick r:id="rId2"/>
              </a:rPr>
              <a:t>www.nationalqualitycenter.org</a:t>
            </a:r>
            <a:r>
              <a:rPr lang="en-US" dirty="0" smtClean="0"/>
              <a:t>  It will take you to </a:t>
            </a:r>
            <a:r>
              <a:rPr lang="en-US" dirty="0" err="1" smtClean="0"/>
              <a:t>careacttarget.org</a:t>
            </a:r>
            <a:r>
              <a:rPr lang="en-US" dirty="0" smtClean="0"/>
              <a:t> Center for Quality Improvement and Innovation, scroll down to Resources and click on Clinical Quality Management webpage</a:t>
            </a:r>
          </a:p>
          <a:p>
            <a:pPr lvl="1"/>
            <a:r>
              <a:rPr lang="en-US" dirty="0" smtClean="0"/>
              <a:t>Series of QI learning modules</a:t>
            </a:r>
          </a:p>
          <a:p>
            <a:pPr lvl="2"/>
            <a:r>
              <a:rPr lang="en-US" sz="1400" dirty="0"/>
              <a:t>Tutorial 2:   What is Quality Improvement? How can key</a:t>
            </a:r>
          </a:p>
          <a:p>
            <a:pPr marL="777240" lvl="2" indent="0">
              <a:buNone/>
            </a:pPr>
            <a:r>
              <a:rPr lang="en-US" sz="1400" dirty="0"/>
              <a:t>		 principles be applied in HIV care?</a:t>
            </a:r>
          </a:p>
          <a:p>
            <a:pPr lvl="2"/>
            <a:r>
              <a:rPr lang="en-US" sz="1400" dirty="0"/>
              <a:t>Tutorial 5:  Quality Management Plan</a:t>
            </a:r>
          </a:p>
          <a:p>
            <a:pPr lvl="2"/>
            <a:r>
              <a:rPr lang="en-US" sz="1400" dirty="0"/>
              <a:t>Tutorial 6:  Quality Management </a:t>
            </a:r>
            <a:r>
              <a:rPr lang="en-US" sz="1400" dirty="0" smtClean="0"/>
              <a:t>Infrastructure</a:t>
            </a:r>
          </a:p>
          <a:p>
            <a:pPr lvl="1"/>
            <a:r>
              <a:rPr lang="en-US" dirty="0" smtClean="0"/>
              <a:t>Beginner to advanced</a:t>
            </a:r>
          </a:p>
          <a:p>
            <a:pPr lvl="1"/>
            <a:r>
              <a:rPr lang="en-US" dirty="0" smtClean="0"/>
              <a:t>Ideas:  Brown bag lunch learning group; pre-work. Other?</a:t>
            </a:r>
          </a:p>
          <a:p>
            <a:pPr>
              <a:buFont typeface="Arial"/>
              <a:buChar char="•"/>
            </a:pPr>
            <a:r>
              <a:rPr lang="en-US" dirty="0" smtClean="0"/>
              <a:t>Interactive exercise:  The HIV Care Satisfaction Continuum, </a:t>
            </a:r>
            <a:r>
              <a:rPr lang="en-US" dirty="0" err="1" smtClean="0"/>
              <a:t>pg</a:t>
            </a:r>
            <a:r>
              <a:rPr lang="en-US" dirty="0" smtClean="0"/>
              <a:t> 22. “Making Sure Your HIV Care is the Best It Can Be.”  </a:t>
            </a:r>
            <a:endParaRPr lang="en-US" dirty="0"/>
          </a:p>
        </p:txBody>
      </p:sp>
    </p:spTree>
    <p:extLst>
      <p:ext uri="{BB962C8B-B14F-4D97-AF65-F5344CB8AC3E}">
        <p14:creationId xmlns:p14="http://schemas.microsoft.com/office/powerpoint/2010/main" val="113680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681913" cy="1523495"/>
          </a:xfrm>
        </p:spPr>
        <p:txBody>
          <a:bodyPr>
            <a:noAutofit/>
          </a:bodyPr>
          <a:lstStyle/>
          <a:p>
            <a:pPr>
              <a:defRPr/>
            </a:pPr>
            <a:r>
              <a:rPr lang="en-US" sz="4000" b="1" dirty="0" smtClean="0">
                <a:latin typeface="+mn-lt"/>
              </a:rPr>
              <a:t>Quality Management Expectations for Ryan White Recipients </a:t>
            </a:r>
            <a:r>
              <a:rPr lang="en-US" sz="2800" dirty="0" smtClean="0">
                <a:latin typeface="+mn-lt"/>
              </a:rPr>
              <a:t>(</a:t>
            </a:r>
            <a:r>
              <a:rPr lang="en-US" sz="2800" i="1" dirty="0" smtClean="0">
                <a:latin typeface="+mn-lt"/>
              </a:rPr>
              <a:t>or Everything You Need to Know About PCN #15-02)</a:t>
            </a:r>
            <a:endParaRPr lang="en-US" sz="2800" i="1" dirty="0">
              <a:latin typeface="+mn-lt"/>
            </a:endParaRPr>
          </a:p>
        </p:txBody>
      </p:sp>
    </p:spTree>
    <p:extLst>
      <p:ext uri="{BB962C8B-B14F-4D97-AF65-F5344CB8AC3E}">
        <p14:creationId xmlns:p14="http://schemas.microsoft.com/office/powerpoint/2010/main" val="4055247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820</TotalTime>
  <Words>1809</Words>
  <Application>Microsoft Office PowerPoint</Application>
  <PresentationFormat>On-screen Show (4:3)</PresentationFormat>
  <Paragraphs>325</Paragraphs>
  <Slides>43</Slides>
  <Notes>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62" baseType="lpstr">
      <vt:lpstr>ＭＳ 明朝</vt:lpstr>
      <vt:lpstr>ＭＳ Ｐゴシック</vt:lpstr>
      <vt:lpstr>ＭＳ Ｐゴシック</vt:lpstr>
      <vt:lpstr>Arial</vt:lpstr>
      <vt:lpstr>Calibri</vt:lpstr>
      <vt:lpstr>Cambria</vt:lpstr>
      <vt:lpstr>ChollaSansRegular</vt:lpstr>
      <vt:lpstr>Franklin Gothic Book</vt:lpstr>
      <vt:lpstr>Garamond</vt:lpstr>
      <vt:lpstr>Helvetica</vt:lpstr>
      <vt:lpstr>Mangal</vt:lpstr>
      <vt:lpstr>Microsoft Sans Serif</vt:lpstr>
      <vt:lpstr>Perpetua</vt:lpstr>
      <vt:lpstr>Tahoma</vt:lpstr>
      <vt:lpstr>Times New Roman</vt:lpstr>
      <vt:lpstr>Verdana</vt:lpstr>
      <vt:lpstr>Default Theme</vt:lpstr>
      <vt:lpstr>Microsoft PowerPoint 97-2003 Presentation</vt:lpstr>
      <vt:lpstr>Document</vt:lpstr>
      <vt:lpstr> Quality Management 101 Series  Module 2  Quality Program  Infrastructure</vt:lpstr>
      <vt:lpstr>PowerPoint Presentation</vt:lpstr>
      <vt:lpstr>PowerPoint Presentation</vt:lpstr>
      <vt:lpstr>Purpose</vt:lpstr>
      <vt:lpstr>What supports measurement and improvement? </vt:lpstr>
      <vt:lpstr>First Things, First…</vt:lpstr>
      <vt:lpstr>Session 1  Review </vt:lpstr>
      <vt:lpstr>QI Training/Learning Resources</vt:lpstr>
      <vt:lpstr>Quality Management Expectations for Ryan White Recipients (or Everything You Need to Know About PCN #15-02)</vt:lpstr>
      <vt:lpstr>PCN #15-02:  Components of an Effective CQM Program</vt:lpstr>
      <vt:lpstr>Principle:  Infrastructure enhances systematic implementation of improvement activities.</vt:lpstr>
      <vt:lpstr>PCN #15-02 Components of Quality Infrastructure</vt:lpstr>
      <vt:lpstr>Components contd</vt:lpstr>
      <vt:lpstr>Quality Plan is</vt:lpstr>
      <vt:lpstr>Elements of a Quality Management Plan</vt:lpstr>
      <vt:lpstr>Southwest Louisiana Aids Council and the Comprehensive Care Clinic QM Plan  Table of Contents</vt:lpstr>
      <vt:lpstr>Accountability for Quality Management</vt:lpstr>
      <vt:lpstr>Quality Accountability Chart</vt:lpstr>
      <vt:lpstr>Using “Blueprint for HIV Treatment Success” to Define Your Infrastructure Boundaries – Internal, External  </vt:lpstr>
      <vt:lpstr>Lallie Kemp Medical Center’s Specialty Clinic Accountability Diagram</vt:lpstr>
      <vt:lpstr>Lallie Kemp Medical Center QM Committee</vt:lpstr>
      <vt:lpstr>Lallie Kemp Medical Center Consumer Involvement</vt:lpstr>
      <vt:lpstr>PowerPoint Presentation</vt:lpstr>
      <vt:lpstr>PowerPoint Presentation</vt:lpstr>
      <vt:lpstr>Miriam Infectious Disease Clinic:   Quality Diagram of Accountability</vt:lpstr>
      <vt:lpstr>Southwest Louisiana AIDS Council</vt:lpstr>
      <vt:lpstr>QMC Roles and Responsibilities</vt:lpstr>
      <vt:lpstr>QM Committee</vt:lpstr>
      <vt:lpstr>Leadership R/R</vt:lpstr>
      <vt:lpstr>SLAC QM Committee R/R</vt:lpstr>
      <vt:lpstr>SLAC Quality Management Committee </vt:lpstr>
      <vt:lpstr>SLAC QMC Roles and Responsibilities contd</vt:lpstr>
      <vt:lpstr>QI Project Teams</vt:lpstr>
      <vt:lpstr>Internal Quality Management Committee: Oregon</vt:lpstr>
      <vt:lpstr>Infrastructure:  Evaluation The Evaluation Cycle</vt:lpstr>
      <vt:lpstr> Evaluation: The What</vt:lpstr>
      <vt:lpstr>Evaluation: The How (1)</vt:lpstr>
      <vt:lpstr>Evaluation: The How (2)</vt:lpstr>
      <vt:lpstr>Quick Check-in</vt:lpstr>
      <vt:lpstr>https://careacttarget.org/cqii</vt:lpstr>
      <vt:lpstr>QM 101 Series</vt:lpstr>
      <vt:lpstr>Next Steps</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101 Series  Module 1  Overview Quality Improvement</dc:title>
  <dc:creator>Nanette</dc:creator>
  <cp:lastModifiedBy>Diona Walker</cp:lastModifiedBy>
  <cp:revision>76</cp:revision>
  <cp:lastPrinted>2018-05-07T15:53:30Z</cp:lastPrinted>
  <dcterms:created xsi:type="dcterms:W3CDTF">2018-04-09T13:03:02Z</dcterms:created>
  <dcterms:modified xsi:type="dcterms:W3CDTF">2018-09-06T12:12:23Z</dcterms:modified>
</cp:coreProperties>
</file>