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handoutMasterIdLst>
    <p:handoutMasterId r:id="rId58"/>
  </p:handoutMasterIdLst>
  <p:sldIdLst>
    <p:sldId id="256" r:id="rId2"/>
    <p:sldId id="268" r:id="rId3"/>
    <p:sldId id="266" r:id="rId4"/>
    <p:sldId id="269" r:id="rId5"/>
    <p:sldId id="267" r:id="rId6"/>
    <p:sldId id="292" r:id="rId7"/>
    <p:sldId id="259" r:id="rId8"/>
    <p:sldId id="270" r:id="rId9"/>
    <p:sldId id="350" r:id="rId10"/>
    <p:sldId id="351" r:id="rId11"/>
    <p:sldId id="352" r:id="rId12"/>
    <p:sldId id="353" r:id="rId13"/>
    <p:sldId id="354" r:id="rId14"/>
    <p:sldId id="324" r:id="rId15"/>
    <p:sldId id="327" r:id="rId16"/>
    <p:sldId id="328" r:id="rId17"/>
    <p:sldId id="329" r:id="rId18"/>
    <p:sldId id="325" r:id="rId19"/>
    <p:sldId id="343" r:id="rId20"/>
    <p:sldId id="344" r:id="rId21"/>
    <p:sldId id="265" r:id="rId22"/>
    <p:sldId id="261" r:id="rId23"/>
    <p:sldId id="283" r:id="rId24"/>
    <p:sldId id="273" r:id="rId25"/>
    <p:sldId id="355" r:id="rId26"/>
    <p:sldId id="274" r:id="rId27"/>
    <p:sldId id="356" r:id="rId28"/>
    <p:sldId id="358" r:id="rId29"/>
    <p:sldId id="360" r:id="rId30"/>
    <p:sldId id="361" r:id="rId31"/>
    <p:sldId id="357" r:id="rId32"/>
    <p:sldId id="359" r:id="rId33"/>
    <p:sldId id="362" r:id="rId34"/>
    <p:sldId id="363" r:id="rId35"/>
    <p:sldId id="368" r:id="rId36"/>
    <p:sldId id="369" r:id="rId37"/>
    <p:sldId id="378" r:id="rId38"/>
    <p:sldId id="370" r:id="rId39"/>
    <p:sldId id="371" r:id="rId40"/>
    <p:sldId id="372" r:id="rId41"/>
    <p:sldId id="373" r:id="rId42"/>
    <p:sldId id="374" r:id="rId43"/>
    <p:sldId id="375" r:id="rId44"/>
    <p:sldId id="376" r:id="rId45"/>
    <p:sldId id="379" r:id="rId46"/>
    <p:sldId id="280" r:id="rId47"/>
    <p:sldId id="377" r:id="rId48"/>
    <p:sldId id="284" r:id="rId49"/>
    <p:sldId id="282" r:id="rId50"/>
    <p:sldId id="321" r:id="rId51"/>
    <p:sldId id="349" r:id="rId52"/>
    <p:sldId id="315" r:id="rId53"/>
    <p:sldId id="298" r:id="rId54"/>
    <p:sldId id="301" r:id="rId55"/>
    <p:sldId id="31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initials="" lastIdx="0" clrIdx="0"/>
  <p:cmAuthor id="1" name="Diona Walker" initials="DW" lastIdx="3" clrIdx="1">
    <p:extLst>
      <p:ext uri="{19B8F6BF-5375-455C-9EA6-DF929625EA0E}">
        <p15:presenceInfo xmlns:p15="http://schemas.microsoft.com/office/powerpoint/2012/main" userId="S-1-5-21-910244908-434996839-716453152-19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1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slhn.org\slhn\data\commhealth\HIV\QM\In+Care\Graphs%20&amp;%20Submission-Related\Benchmark_Data.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nanette:Downloads:graphs_rwconf_presentation_20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Medical Visit Frequency</a:t>
            </a:r>
          </a:p>
        </c:rich>
      </c:tx>
      <c:overlay val="0"/>
    </c:title>
    <c:autoTitleDeleted val="0"/>
    <c:plotArea>
      <c:layout/>
      <c:lineChart>
        <c:grouping val="standard"/>
        <c:varyColors val="0"/>
        <c:ser>
          <c:idx val="0"/>
          <c:order val="0"/>
          <c:marker>
            <c:symbol val="none"/>
          </c:marker>
          <c:cat>
            <c:numRef>
              <c:f>'MEDICAL VISIT FREQUENCY'!$C$37:$Y$37</c:f>
              <c:numCache>
                <c:formatCode>mmm\-yy</c:formatCode>
                <c:ptCount val="23"/>
                <c:pt idx="0">
                  <c:v>41061</c:v>
                </c:pt>
                <c:pt idx="1">
                  <c:v>41122</c:v>
                </c:pt>
                <c:pt idx="2">
                  <c:v>41183</c:v>
                </c:pt>
                <c:pt idx="3">
                  <c:v>41244</c:v>
                </c:pt>
                <c:pt idx="4">
                  <c:v>41306</c:v>
                </c:pt>
                <c:pt idx="5">
                  <c:v>41365</c:v>
                </c:pt>
                <c:pt idx="6">
                  <c:v>41426</c:v>
                </c:pt>
                <c:pt idx="7">
                  <c:v>41487</c:v>
                </c:pt>
                <c:pt idx="8">
                  <c:v>41548</c:v>
                </c:pt>
                <c:pt idx="9">
                  <c:v>41609</c:v>
                </c:pt>
                <c:pt idx="10">
                  <c:v>41730</c:v>
                </c:pt>
                <c:pt idx="11">
                  <c:v>41791</c:v>
                </c:pt>
                <c:pt idx="12">
                  <c:v>41852</c:v>
                </c:pt>
                <c:pt idx="13" formatCode="d\-mmm\-yy">
                  <c:v>41913</c:v>
                </c:pt>
                <c:pt idx="14">
                  <c:v>41974</c:v>
                </c:pt>
                <c:pt idx="15">
                  <c:v>42036</c:v>
                </c:pt>
                <c:pt idx="16">
                  <c:v>42095</c:v>
                </c:pt>
                <c:pt idx="17">
                  <c:v>42156</c:v>
                </c:pt>
                <c:pt idx="18">
                  <c:v>42278</c:v>
                </c:pt>
                <c:pt idx="19">
                  <c:v>42339</c:v>
                </c:pt>
                <c:pt idx="20">
                  <c:v>42401</c:v>
                </c:pt>
                <c:pt idx="21">
                  <c:v>42461</c:v>
                </c:pt>
                <c:pt idx="22">
                  <c:v>42522</c:v>
                </c:pt>
              </c:numCache>
            </c:numRef>
          </c:cat>
          <c:val>
            <c:numRef>
              <c:f>'MEDICAL VISIT FREQUENCY'!$C$38:$Y$38</c:f>
              <c:numCache>
                <c:formatCode>0%</c:formatCode>
                <c:ptCount val="23"/>
                <c:pt idx="0">
                  <c:v>0.68269999999999997</c:v>
                </c:pt>
                <c:pt idx="1">
                  <c:v>0.73909999999999998</c:v>
                </c:pt>
                <c:pt idx="2">
                  <c:v>0.7802</c:v>
                </c:pt>
                <c:pt idx="3">
                  <c:v>0.69469999999999998</c:v>
                </c:pt>
                <c:pt idx="4">
                  <c:v>0.63439999999999996</c:v>
                </c:pt>
                <c:pt idx="5">
                  <c:v>0.6774</c:v>
                </c:pt>
                <c:pt idx="6">
                  <c:v>0.64949999999999997</c:v>
                </c:pt>
                <c:pt idx="7">
                  <c:v>0.69699999999999995</c:v>
                </c:pt>
                <c:pt idx="8">
                  <c:v>0.82110000000000005</c:v>
                </c:pt>
                <c:pt idx="9">
                  <c:v>0.8478</c:v>
                </c:pt>
                <c:pt idx="10">
                  <c:v>0.91400000000000003</c:v>
                </c:pt>
                <c:pt idx="11">
                  <c:v>0.85580000000000001</c:v>
                </c:pt>
                <c:pt idx="12">
                  <c:v>0.92310000000000003</c:v>
                </c:pt>
                <c:pt idx="13">
                  <c:v>0.9</c:v>
                </c:pt>
                <c:pt idx="14">
                  <c:v>0.87</c:v>
                </c:pt>
                <c:pt idx="15">
                  <c:v>0.95</c:v>
                </c:pt>
                <c:pt idx="16">
                  <c:v>0.92</c:v>
                </c:pt>
                <c:pt idx="17">
                  <c:v>0.89</c:v>
                </c:pt>
                <c:pt idx="18">
                  <c:v>0.96</c:v>
                </c:pt>
                <c:pt idx="19">
                  <c:v>0.9</c:v>
                </c:pt>
                <c:pt idx="20">
                  <c:v>0.93</c:v>
                </c:pt>
                <c:pt idx="21">
                  <c:v>0.95</c:v>
                </c:pt>
                <c:pt idx="22">
                  <c:v>0.92</c:v>
                </c:pt>
              </c:numCache>
            </c:numRef>
          </c:val>
          <c:smooth val="0"/>
        </c:ser>
        <c:dLbls>
          <c:showLegendKey val="0"/>
          <c:showVal val="0"/>
          <c:showCatName val="0"/>
          <c:showSerName val="0"/>
          <c:showPercent val="0"/>
          <c:showBubbleSize val="0"/>
        </c:dLbls>
        <c:smooth val="0"/>
        <c:axId val="253191488"/>
        <c:axId val="253191880"/>
      </c:lineChart>
      <c:dateAx>
        <c:axId val="253191488"/>
        <c:scaling>
          <c:orientation val="minMax"/>
        </c:scaling>
        <c:delete val="0"/>
        <c:axPos val="b"/>
        <c:title>
          <c:tx>
            <c:rich>
              <a:bodyPr/>
              <a:lstStyle/>
              <a:p>
                <a:pPr>
                  <a:defRPr/>
                </a:pPr>
                <a:r>
                  <a:rPr lang="en-US"/>
                  <a:t>Month</a:t>
                </a:r>
              </a:p>
            </c:rich>
          </c:tx>
          <c:overlay val="0"/>
        </c:title>
        <c:numFmt formatCode="mmm\-yy" sourceLinked="1"/>
        <c:majorTickMark val="out"/>
        <c:minorTickMark val="none"/>
        <c:tickLblPos val="nextTo"/>
        <c:crossAx val="253191880"/>
        <c:crosses val="autoZero"/>
        <c:auto val="1"/>
        <c:lblOffset val="100"/>
        <c:baseTimeUnit val="months"/>
      </c:dateAx>
      <c:valAx>
        <c:axId val="253191880"/>
        <c:scaling>
          <c:orientation val="minMax"/>
          <c:max val="1"/>
        </c:scaling>
        <c:delete val="0"/>
        <c:axPos val="l"/>
        <c:majorGridlines/>
        <c:title>
          <c:tx>
            <c:rich>
              <a:bodyPr rot="-5400000" vert="horz"/>
              <a:lstStyle/>
              <a:p>
                <a:pPr>
                  <a:defRPr/>
                </a:pPr>
                <a:r>
                  <a:rPr lang="en-US"/>
                  <a:t>Percentage (%)</a:t>
                </a:r>
              </a:p>
            </c:rich>
          </c:tx>
          <c:overlay val="0"/>
        </c:title>
        <c:numFmt formatCode="0%" sourceLinked="1"/>
        <c:majorTickMark val="out"/>
        <c:minorTickMark val="none"/>
        <c:tickLblPos val="nextTo"/>
        <c:crossAx val="253191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400" dirty="0" smtClean="0"/>
              <a:t>Magnolia Medical Center:  Viral </a:t>
            </a:r>
            <a:r>
              <a:rPr lang="en-US" sz="1400" dirty="0"/>
              <a:t>Load Suppression Rates Across Interventions</a:t>
            </a:r>
          </a:p>
        </c:rich>
      </c:tx>
      <c:layout>
        <c:manualLayout>
          <c:xMode val="edge"/>
          <c:yMode val="edge"/>
          <c:x val="0.204397501678869"/>
          <c:y val="2.3040002322142001E-2"/>
        </c:manualLayout>
      </c:layout>
      <c:overlay val="0"/>
    </c:title>
    <c:autoTitleDeleted val="0"/>
    <c:plotArea>
      <c:layout/>
      <c:lineChart>
        <c:grouping val="standard"/>
        <c:varyColors val="0"/>
        <c:ser>
          <c:idx val="0"/>
          <c:order val="0"/>
          <c:marker>
            <c:symbol val="none"/>
          </c:marker>
          <c:dLbls>
            <c:dLbl>
              <c:idx val="0"/>
              <c:layout>
                <c:manualLayout>
                  <c:x val="-2.26251093613298E-2"/>
                  <c:y val="-5.60301837270340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3C-451A-9145-4BD46ACD551C}"/>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('SLIDE39- Magnolia medical'!$B$1,'SLIDE39- Magnolia medical'!$C$1,'SLIDE39- Magnolia medical'!$H$1)</c:f>
              <c:numCache>
                <c:formatCode>mmm\-yy</c:formatCode>
                <c:ptCount val="3"/>
                <c:pt idx="0">
                  <c:v>41153</c:v>
                </c:pt>
                <c:pt idx="1">
                  <c:v>42005</c:v>
                </c:pt>
                <c:pt idx="2">
                  <c:v>42522</c:v>
                </c:pt>
              </c:numCache>
            </c:numRef>
          </c:cat>
          <c:val>
            <c:numRef>
              <c:f>('SLIDE39- Magnolia medical'!$B$3,'SLIDE39- Magnolia medical'!$C$3,'SLIDE39- Magnolia medical'!$H$3)</c:f>
              <c:numCache>
                <c:formatCode>0%</c:formatCode>
                <c:ptCount val="3"/>
                <c:pt idx="0">
                  <c:v>0.56000000000000005</c:v>
                </c:pt>
                <c:pt idx="1">
                  <c:v>0.67</c:v>
                </c:pt>
                <c:pt idx="2">
                  <c:v>0.81</c:v>
                </c:pt>
              </c:numCache>
            </c:numRef>
          </c:val>
          <c:smooth val="0"/>
          <c:extLst xmlns:c16r2="http://schemas.microsoft.com/office/drawing/2015/06/chart">
            <c:ext xmlns:c16="http://schemas.microsoft.com/office/drawing/2014/chart" uri="{C3380CC4-5D6E-409C-BE32-E72D297353CC}">
              <c16:uniqueId val="{00000001-803C-451A-9145-4BD46ACD551C}"/>
            </c:ext>
          </c:extLst>
        </c:ser>
        <c:dLbls>
          <c:dLblPos val="t"/>
          <c:showLegendKey val="0"/>
          <c:showVal val="1"/>
          <c:showCatName val="0"/>
          <c:showSerName val="0"/>
          <c:showPercent val="0"/>
          <c:showBubbleSize val="0"/>
        </c:dLbls>
        <c:smooth val="0"/>
        <c:axId val="253192664"/>
        <c:axId val="253193056"/>
      </c:lineChart>
      <c:dateAx>
        <c:axId val="253192664"/>
        <c:scaling>
          <c:orientation val="minMax"/>
          <c:max val="42522"/>
        </c:scaling>
        <c:delete val="0"/>
        <c:axPos val="b"/>
        <c:title>
          <c:tx>
            <c:rich>
              <a:bodyPr/>
              <a:lstStyle/>
              <a:p>
                <a:pPr>
                  <a:defRPr/>
                </a:pPr>
                <a:r>
                  <a:rPr lang="en-US"/>
                  <a:t>Date</a:t>
                </a:r>
              </a:p>
            </c:rich>
          </c:tx>
          <c:overlay val="0"/>
        </c:title>
        <c:numFmt formatCode="mmm\-yy" sourceLinked="1"/>
        <c:majorTickMark val="out"/>
        <c:minorTickMark val="none"/>
        <c:tickLblPos val="nextTo"/>
        <c:crossAx val="253193056"/>
        <c:crosses val="autoZero"/>
        <c:auto val="1"/>
        <c:lblOffset val="100"/>
        <c:baseTimeUnit val="months"/>
        <c:majorUnit val="6"/>
        <c:majorTimeUnit val="months"/>
      </c:dateAx>
      <c:valAx>
        <c:axId val="253193056"/>
        <c:scaling>
          <c:orientation val="minMax"/>
        </c:scaling>
        <c:delete val="0"/>
        <c:axPos val="l"/>
        <c:majorGridlines/>
        <c:title>
          <c:tx>
            <c:rich>
              <a:bodyPr rot="-5400000" vert="horz"/>
              <a:lstStyle/>
              <a:p>
                <a:pPr>
                  <a:defRPr/>
                </a:pPr>
                <a:r>
                  <a:rPr lang="en-US"/>
                  <a:t>Percentage (%)</a:t>
                </a:r>
              </a:p>
            </c:rich>
          </c:tx>
          <c:overlay val="0"/>
        </c:title>
        <c:numFmt formatCode="0%" sourceLinked="1"/>
        <c:majorTickMark val="out"/>
        <c:minorTickMark val="none"/>
        <c:tickLblPos val="nextTo"/>
        <c:crossAx val="253192664"/>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0.14701</cdr:x>
      <cdr:y>0.42535</cdr:y>
    </cdr:from>
    <cdr:to>
      <cdr:x>0.4533</cdr:x>
      <cdr:y>0.63451</cdr:y>
    </cdr:to>
    <cdr:sp macro="" textlink="">
      <cdr:nvSpPr>
        <cdr:cNvPr id="2" name="TextBox 1"/>
        <cdr:cNvSpPr txBox="1"/>
      </cdr:nvSpPr>
      <cdr:spPr>
        <a:xfrm xmlns:a="http://schemas.openxmlformats.org/drawingml/2006/main">
          <a:off x="632419" y="1091198"/>
          <a:ext cx="1317625" cy="53657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dirty="0"/>
            <a:t>Health Literacy</a:t>
          </a:r>
          <a:r>
            <a:rPr lang="en-US" sz="1100" baseline="0" dirty="0"/>
            <a:t> Teach Back Tool</a:t>
          </a:r>
          <a:endParaRPr lang="en-US" sz="1100" dirty="0"/>
        </a:p>
      </cdr:txBody>
    </cdr:sp>
  </cdr:relSizeAnchor>
  <cdr:relSizeAnchor xmlns:cdr="http://schemas.openxmlformats.org/drawingml/2006/chartDrawing">
    <cdr:from>
      <cdr:x>0.65207</cdr:x>
      <cdr:y>0.31964</cdr:y>
    </cdr:from>
    <cdr:to>
      <cdr:x>0.6565</cdr:x>
      <cdr:y>0.43721</cdr:y>
    </cdr:to>
    <cdr:cxnSp macro="">
      <cdr:nvCxnSpPr>
        <cdr:cNvPr id="3" name="Straight Arrow Connector 2"/>
        <cdr:cNvCxnSpPr/>
      </cdr:nvCxnSpPr>
      <cdr:spPr>
        <a:xfrm xmlns:a="http://schemas.openxmlformats.org/drawingml/2006/main" flipH="1" flipV="1">
          <a:off x="2805179" y="820005"/>
          <a:ext cx="19050" cy="301625"/>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0.1989</cdr:x>
      <cdr:y>0.33359</cdr:y>
    </cdr:from>
    <cdr:to>
      <cdr:x>0.20333</cdr:x>
      <cdr:y>0.45116</cdr:y>
    </cdr:to>
    <cdr:cxnSp macro="">
      <cdr:nvCxnSpPr>
        <cdr:cNvPr id="4" name="Straight Arrow Connector 3"/>
        <cdr:cNvCxnSpPr/>
      </cdr:nvCxnSpPr>
      <cdr:spPr>
        <a:xfrm xmlns:a="http://schemas.openxmlformats.org/drawingml/2006/main" flipH="1" flipV="1">
          <a:off x="855651" y="855782"/>
          <a:ext cx="19050" cy="301625"/>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0.51072</cdr:x>
      <cdr:y>0.45213</cdr:y>
    </cdr:from>
    <cdr:to>
      <cdr:x>0.87267</cdr:x>
      <cdr:y>0.63158</cdr:y>
    </cdr:to>
    <cdr:sp macro="" textlink="">
      <cdr:nvSpPr>
        <cdr:cNvPr id="5" name="TextBox 4"/>
        <cdr:cNvSpPr txBox="1"/>
      </cdr:nvSpPr>
      <cdr:spPr>
        <a:xfrm xmlns:a="http://schemas.openxmlformats.org/drawingml/2006/main">
          <a:off x="2274366" y="1159894"/>
          <a:ext cx="1611834" cy="46036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b="1" dirty="0" smtClean="0"/>
            <a:t>NEW TEST of CHANGE</a:t>
          </a:r>
        </a:p>
        <a:p xmlns:a="http://schemas.openxmlformats.org/drawingml/2006/main">
          <a:r>
            <a:rPr lang="en-US" sz="1100" dirty="0" smtClean="0"/>
            <a:t>Drilled </a:t>
          </a:r>
          <a:r>
            <a:rPr lang="en-US" sz="1100" dirty="0"/>
            <a:t>Down </a:t>
          </a:r>
          <a:r>
            <a:rPr lang="en-US" sz="1100" dirty="0" smtClean="0"/>
            <a:t>Data</a:t>
          </a:r>
        </a:p>
        <a:p xmlns:a="http://schemas.openxmlformats.org/drawingml/2006/main">
          <a:r>
            <a:rPr lang="en-US" dirty="0" smtClean="0"/>
            <a:t>Targeted individual patient interventions, </a:t>
          </a:r>
          <a:r>
            <a:rPr lang="en-US" dirty="0" err="1" smtClean="0"/>
            <a:t>ie</a:t>
          </a:r>
          <a:r>
            <a:rPr lang="en-US" dirty="0" smtClean="0"/>
            <a:t>, pill boxes, transportation</a:t>
          </a:r>
          <a:r>
            <a:rPr lang="mr-IN" dirty="0" smtClean="0"/>
            <a:t>…</a:t>
          </a:r>
          <a:endParaRPr lang="en-US" dirty="0" smtClean="0"/>
        </a:p>
        <a:p xmlns:a="http://schemas.openxmlformats.org/drawingml/2006/main">
          <a:endParaRPr lang="en-US" sz="1100" dirty="0"/>
        </a:p>
      </cdr:txBody>
    </cdr:sp>
  </cdr:relSizeAnchor>
  <cdr:relSizeAnchor xmlns:cdr="http://schemas.openxmlformats.org/drawingml/2006/chartDrawing">
    <cdr:from>
      <cdr:x>0.82605</cdr:x>
      <cdr:y>0.31964</cdr:y>
    </cdr:from>
    <cdr:to>
      <cdr:x>1</cdr:x>
      <cdr:y>0.4991</cdr:y>
    </cdr:to>
    <cdr:sp macro="" textlink="">
      <cdr:nvSpPr>
        <cdr:cNvPr id="6" name="TextBox 5"/>
        <cdr:cNvSpPr txBox="1"/>
      </cdr:nvSpPr>
      <cdr:spPr>
        <a:xfrm xmlns:a="http://schemas.openxmlformats.org/drawingml/2006/main">
          <a:off x="3678808" y="820005"/>
          <a:ext cx="774700" cy="46037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a:t>Current</a:t>
          </a:r>
        </a:p>
      </cdr:txBody>
    </cdr:sp>
  </cdr:relSizeAnchor>
  <cdr:relSizeAnchor xmlns:cdr="http://schemas.openxmlformats.org/drawingml/2006/chartDrawing">
    <cdr:from>
      <cdr:x>0.96938</cdr:x>
      <cdr:y>0.24003</cdr:y>
    </cdr:from>
    <cdr:to>
      <cdr:x>0.96938</cdr:x>
      <cdr:y>0.3516</cdr:y>
    </cdr:to>
    <cdr:cxnSp macro="">
      <cdr:nvCxnSpPr>
        <cdr:cNvPr id="7" name="Straight Arrow Connector 6"/>
        <cdr:cNvCxnSpPr/>
      </cdr:nvCxnSpPr>
      <cdr:spPr>
        <a:xfrm xmlns:a="http://schemas.openxmlformats.org/drawingml/2006/main" flipV="1">
          <a:off x="4317132" y="615773"/>
          <a:ext cx="0" cy="286218"/>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8FC3F-1477-0D4F-86DA-DB19192BE1DB}" type="datetimeFigureOut">
              <a:rPr lang="en-US" smtClean="0"/>
              <a:t>4/11/2018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C7388-977D-9E40-B4BC-4BF13C74CC7C}" type="slidenum">
              <a:rPr lang="en-US" smtClean="0"/>
              <a:t>‹#›</a:t>
            </a:fld>
            <a:endParaRPr lang="en-US"/>
          </a:p>
        </p:txBody>
      </p:sp>
    </p:spTree>
    <p:extLst>
      <p:ext uri="{BB962C8B-B14F-4D97-AF65-F5344CB8AC3E}">
        <p14:creationId xmlns:p14="http://schemas.microsoft.com/office/powerpoint/2010/main" val="35898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EE3AF-86E9-BC4B-9A68-226FFCACD32D}" type="datetimeFigureOut">
              <a:rPr lang="en-US" smtClean="0"/>
              <a:t>4/11/2018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26ADE-7317-6D48-9A76-A2187E442703}" type="slidenum">
              <a:rPr lang="en-US" smtClean="0"/>
              <a:t>‹#›</a:t>
            </a:fld>
            <a:endParaRPr lang="en-US"/>
          </a:p>
        </p:txBody>
      </p:sp>
    </p:spTree>
    <p:extLst>
      <p:ext uri="{BB962C8B-B14F-4D97-AF65-F5344CB8AC3E}">
        <p14:creationId xmlns:p14="http://schemas.microsoft.com/office/powerpoint/2010/main" val="1400911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Session 1</a:t>
            </a:r>
          </a:p>
        </p:txBody>
      </p:sp>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6C2395-03C9-9B40-80F6-E0ACD470EDCF}" type="slidenum">
              <a:rPr lang="en-US" sz="1200"/>
              <a:pPr eaLnBrk="1" hangingPunct="1"/>
              <a:t>10</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keep</a:t>
            </a:r>
          </a:p>
        </p:txBody>
      </p:sp>
    </p:spTree>
    <p:extLst>
      <p:ext uri="{BB962C8B-B14F-4D97-AF65-F5344CB8AC3E}">
        <p14:creationId xmlns:p14="http://schemas.microsoft.com/office/powerpoint/2010/main" val="250976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962" eaLnBrk="0" hangingPunct="0">
              <a:defRPr sz="2400">
                <a:solidFill>
                  <a:schemeClr val="tx1"/>
                </a:solidFill>
                <a:latin typeface="Arial" charset="0"/>
                <a:ea typeface="ＭＳ Ｐゴシック" charset="0"/>
                <a:cs typeface="ＭＳ Ｐゴシック" charset="0"/>
              </a:defRPr>
            </a:lvl1pPr>
            <a:lvl2pPr marL="734480" indent="-282492" defTabSz="914962" eaLnBrk="0" hangingPunct="0">
              <a:defRPr sz="2400">
                <a:solidFill>
                  <a:schemeClr val="tx1"/>
                </a:solidFill>
                <a:latin typeface="Arial" charset="0"/>
                <a:ea typeface="ＭＳ Ｐゴシック" charset="0"/>
              </a:defRPr>
            </a:lvl2pPr>
            <a:lvl3pPr marL="1129970" indent="-225994" defTabSz="914962" eaLnBrk="0" hangingPunct="0">
              <a:defRPr sz="2400">
                <a:solidFill>
                  <a:schemeClr val="tx1"/>
                </a:solidFill>
                <a:latin typeface="Arial" charset="0"/>
                <a:ea typeface="ＭＳ Ｐゴシック" charset="0"/>
              </a:defRPr>
            </a:lvl3pPr>
            <a:lvl4pPr marL="1581958" indent="-225994" defTabSz="914962" eaLnBrk="0" hangingPunct="0">
              <a:defRPr sz="2400">
                <a:solidFill>
                  <a:schemeClr val="tx1"/>
                </a:solidFill>
                <a:latin typeface="Arial" charset="0"/>
                <a:ea typeface="ＭＳ Ｐゴシック" charset="0"/>
              </a:defRPr>
            </a:lvl4pPr>
            <a:lvl5pPr marL="2033946" indent="-225994" defTabSz="914962" eaLnBrk="0" hangingPunct="0">
              <a:defRPr sz="2400">
                <a:solidFill>
                  <a:schemeClr val="tx1"/>
                </a:solidFill>
                <a:latin typeface="Arial" charset="0"/>
                <a:ea typeface="ＭＳ Ｐゴシック" charset="0"/>
              </a:defRPr>
            </a:lvl5pPr>
            <a:lvl6pPr marL="2485934" indent="-225994" algn="ctr" defTabSz="914962" eaLnBrk="0" fontAlgn="base" hangingPunct="0">
              <a:spcBef>
                <a:spcPct val="0"/>
              </a:spcBef>
              <a:spcAft>
                <a:spcPct val="0"/>
              </a:spcAft>
              <a:defRPr sz="2400">
                <a:solidFill>
                  <a:schemeClr val="tx1"/>
                </a:solidFill>
                <a:latin typeface="Arial" charset="0"/>
                <a:ea typeface="ＭＳ Ｐゴシック" charset="0"/>
              </a:defRPr>
            </a:lvl6pPr>
            <a:lvl7pPr marL="2937921" indent="-225994" algn="ctr" defTabSz="914962" eaLnBrk="0" fontAlgn="base" hangingPunct="0">
              <a:spcBef>
                <a:spcPct val="0"/>
              </a:spcBef>
              <a:spcAft>
                <a:spcPct val="0"/>
              </a:spcAft>
              <a:defRPr sz="2400">
                <a:solidFill>
                  <a:schemeClr val="tx1"/>
                </a:solidFill>
                <a:latin typeface="Arial" charset="0"/>
                <a:ea typeface="ＭＳ Ｐゴシック" charset="0"/>
              </a:defRPr>
            </a:lvl7pPr>
            <a:lvl8pPr marL="3389909" indent="-225994" algn="ctr" defTabSz="914962" eaLnBrk="0" fontAlgn="base" hangingPunct="0">
              <a:spcBef>
                <a:spcPct val="0"/>
              </a:spcBef>
              <a:spcAft>
                <a:spcPct val="0"/>
              </a:spcAft>
              <a:defRPr sz="2400">
                <a:solidFill>
                  <a:schemeClr val="tx1"/>
                </a:solidFill>
                <a:latin typeface="Arial" charset="0"/>
                <a:ea typeface="ＭＳ Ｐゴシック" charset="0"/>
              </a:defRPr>
            </a:lvl8pPr>
            <a:lvl9pPr marL="3841897" indent="-225994" algn="ctr" defTabSz="91496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FF753E-73CD-9A4A-ACFE-95BA10AFDAE9}" type="slidenum">
              <a:rPr lang="en-US" sz="1200"/>
              <a:pPr eaLnBrk="1" hangingPunct="1"/>
              <a:t>30</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9291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MS PGothic" charset="0"/>
                <a:cs typeface="MS PGothic" charset="0"/>
              </a:defRPr>
            </a:lvl1pPr>
            <a:lvl2pPr marL="730766" indent="-281064" defTabSz="915018" eaLnBrk="0" hangingPunct="0">
              <a:defRPr sz="2400">
                <a:solidFill>
                  <a:schemeClr val="tx1"/>
                </a:solidFill>
                <a:latin typeface="Arial" charset="0"/>
                <a:ea typeface="MS PGothic" charset="0"/>
                <a:cs typeface="MS PGothic" charset="0"/>
              </a:defRPr>
            </a:lvl2pPr>
            <a:lvl3pPr marL="1124255" indent="-224851" defTabSz="915018" eaLnBrk="0" hangingPunct="0">
              <a:defRPr sz="2400">
                <a:solidFill>
                  <a:schemeClr val="tx1"/>
                </a:solidFill>
                <a:latin typeface="Arial" charset="0"/>
                <a:ea typeface="MS PGothic" charset="0"/>
                <a:cs typeface="MS PGothic" charset="0"/>
              </a:defRPr>
            </a:lvl3pPr>
            <a:lvl4pPr marL="1573957" indent="-224851" defTabSz="915018" eaLnBrk="0" hangingPunct="0">
              <a:defRPr sz="2400">
                <a:solidFill>
                  <a:schemeClr val="tx1"/>
                </a:solidFill>
                <a:latin typeface="Arial" charset="0"/>
                <a:ea typeface="MS PGothic" charset="0"/>
                <a:cs typeface="MS PGothic" charset="0"/>
              </a:defRPr>
            </a:lvl4pPr>
            <a:lvl5pPr marL="2023659" indent="-224851" defTabSz="915018" eaLnBrk="0" hangingPunct="0">
              <a:defRPr sz="2400">
                <a:solidFill>
                  <a:schemeClr val="tx1"/>
                </a:solidFill>
                <a:latin typeface="Arial" charset="0"/>
                <a:ea typeface="MS PGothic" charset="0"/>
                <a:cs typeface="MS PGothic" charset="0"/>
              </a:defRPr>
            </a:lvl5pPr>
            <a:lvl6pPr marL="2473361"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6pPr>
            <a:lvl7pPr marL="2923062"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7pPr>
            <a:lvl8pPr marL="3372764"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8pPr>
            <a:lvl9pPr marL="3822466"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48024B5-2E7F-F343-8912-9CDBDDA34138}" type="slidenum">
              <a:rPr lang="en-US" sz="1200"/>
              <a:pPr eaLnBrk="1" hangingPunct="1"/>
              <a:t>31</a:t>
            </a:fld>
            <a:endParaRPr lang="en-US" sz="1200"/>
          </a:p>
        </p:txBody>
      </p:sp>
    </p:spTree>
    <p:extLst>
      <p:ext uri="{BB962C8B-B14F-4D97-AF65-F5344CB8AC3E}">
        <p14:creationId xmlns:p14="http://schemas.microsoft.com/office/powerpoint/2010/main" val="228388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keep</a:t>
            </a:r>
          </a:p>
        </p:txBody>
      </p:sp>
      <p:sp>
        <p:nvSpPr>
          <p:cNvPr id="1904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A45CBD-DF9C-8942-BF61-1E4C5C7D60DF}" type="slidenum">
              <a:rPr lang="en-US" sz="1200"/>
              <a:pPr eaLnBrk="1" hangingPunct="1"/>
              <a:t>34</a:t>
            </a:fld>
            <a:endParaRPr lang="en-US" sz="1200"/>
          </a:p>
        </p:txBody>
      </p:sp>
    </p:spTree>
    <p:extLst>
      <p:ext uri="{BB962C8B-B14F-4D97-AF65-F5344CB8AC3E}">
        <p14:creationId xmlns:p14="http://schemas.microsoft.com/office/powerpoint/2010/main" val="31798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BDF86-D18D-4648-8C53-A4CF0631E8F7}" type="slidenum">
              <a:rPr lang="en-US"/>
              <a:pPr/>
              <a:t>35</a:t>
            </a:fld>
            <a:endParaRPr lang="en-US"/>
          </a:p>
        </p:txBody>
      </p:sp>
      <p:sp>
        <p:nvSpPr>
          <p:cNvPr id="41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43" name="Rectangle 3"/>
          <p:cNvSpPr>
            <a:spLocks noGrp="1" noChangeArrowheads="1"/>
          </p:cNvSpPr>
          <p:nvPr>
            <p:ph type="body" idx="1"/>
          </p:nvPr>
        </p:nvSpPr>
        <p:spPr/>
        <p:txBody>
          <a:bodyPr/>
          <a:lstStyle/>
          <a:p>
            <a:r>
              <a:rPr lang="en-US"/>
              <a:t>In order to efficiently improve processes, we must keep in mind another principle of quality improvement: in order to do quality improvement, we must collect data, otherwise we could not separate providers</a:t>
            </a:r>
            <a:r>
              <a:rPr lang="ja-JP" altLang="en-US">
                <a:latin typeface="Arial"/>
              </a:rPr>
              <a:t>’</a:t>
            </a:r>
            <a:r>
              <a:rPr lang="en-US"/>
              <a:t> and consumers</a:t>
            </a:r>
            <a:r>
              <a:rPr lang="ja-JP" altLang="en-US">
                <a:latin typeface="Arial"/>
              </a:rPr>
              <a:t>’</a:t>
            </a:r>
            <a:r>
              <a:rPr lang="en-US"/>
              <a:t> perceptions and anecdotes from what is really going on. Use </a:t>
            </a:r>
            <a:r>
              <a:rPr lang="ja-JP" altLang="en-US">
                <a:latin typeface="Arial"/>
              </a:rPr>
              <a:t>“</a:t>
            </a:r>
            <a:r>
              <a:rPr lang="en-US"/>
              <a:t>just enough</a:t>
            </a:r>
            <a:r>
              <a:rPr lang="ja-JP" altLang="en-US">
                <a:latin typeface="Arial"/>
              </a:rPr>
              <a:t>”</a:t>
            </a:r>
            <a:r>
              <a:rPr lang="en-US"/>
              <a:t> data in real time.</a:t>
            </a:r>
          </a:p>
          <a:p>
            <a:r>
              <a:rPr lang="en-US"/>
              <a:t>Although we are stressing data collection here, keep in mind quality improvement is not research.</a:t>
            </a:r>
          </a:p>
        </p:txBody>
      </p:sp>
    </p:spTree>
    <p:extLst>
      <p:ext uri="{BB962C8B-B14F-4D97-AF65-F5344CB8AC3E}">
        <p14:creationId xmlns:p14="http://schemas.microsoft.com/office/powerpoint/2010/main" val="11625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321ED-4429-B94F-A091-9CA079007D74}" type="slidenum">
              <a:rPr lang="en-US"/>
              <a:pPr/>
              <a:t>40</a:t>
            </a:fld>
            <a:endParaRPr lang="en-US"/>
          </a:p>
        </p:txBody>
      </p:sp>
      <p:sp>
        <p:nvSpPr>
          <p:cNvPr id="413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3699" name="Rectangle 3"/>
          <p:cNvSpPr>
            <a:spLocks noGrp="1" noChangeArrowheads="1"/>
          </p:cNvSpPr>
          <p:nvPr>
            <p:ph type="body" idx="1"/>
          </p:nvPr>
        </p:nvSpPr>
        <p:spPr/>
        <p:txBody>
          <a:bodyPr/>
          <a:lstStyle/>
          <a:p>
            <a:r>
              <a:rPr lang="en-US"/>
              <a:t>First and foremost, success is achieved through meeting the needs of those we serve. Consumers are the ultimate recipients of care, and quality improvement activities need to address their needs. When developing indicators, realize that providers and consumers think about very different things: while providers would assess their quality of care more in terms of clinical indicators, consumers would assess the quality of care more on tangible perceptions of care such as waiting time and flow in the clinic.  </a:t>
            </a:r>
          </a:p>
        </p:txBody>
      </p:sp>
    </p:spTree>
    <p:extLst>
      <p:ext uri="{BB962C8B-B14F-4D97-AF65-F5344CB8AC3E}">
        <p14:creationId xmlns:p14="http://schemas.microsoft.com/office/powerpoint/2010/main" val="146880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AB566-4C84-9743-B4D3-EF268916641C}" type="slidenum">
              <a:rPr lang="en-US"/>
              <a:pPr/>
              <a:t>41</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5747" name="Rectangle 3"/>
          <p:cNvSpPr>
            <a:spLocks noGrp="1" noChangeArrowheads="1"/>
          </p:cNvSpPr>
          <p:nvPr>
            <p:ph type="body" idx="1"/>
          </p:nvPr>
        </p:nvSpPr>
        <p:spPr/>
        <p:txBody>
          <a:bodyPr/>
          <a:lstStyle/>
          <a:p>
            <a:r>
              <a:rPr lang="en-US"/>
              <a:t>Therefore, there are two dimensions of quality: provider perception of quality- clinical core elements - and consumer perception of quality. In order to improve care and services, we need to address both elements, the technical side and the experience side of quality.</a:t>
            </a:r>
          </a:p>
        </p:txBody>
      </p:sp>
    </p:spTree>
    <p:extLst>
      <p:ext uri="{BB962C8B-B14F-4D97-AF65-F5344CB8AC3E}">
        <p14:creationId xmlns:p14="http://schemas.microsoft.com/office/powerpoint/2010/main" val="308269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80AD07-9862-B943-A526-D8BBD1566B7D}" type="slidenum">
              <a:rPr lang="en-US" sz="1200"/>
              <a:pPr eaLnBrk="1" hangingPunct="1"/>
              <a:t>42</a:t>
            </a:fld>
            <a:endParaRPr lang="en-US" sz="1200"/>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55324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665C8E-5B12-744F-A051-2FCA76F3B8D0}" type="slidenum">
              <a:rPr lang="en-US" sz="1200"/>
              <a:pPr eaLnBrk="1" hangingPunct="1"/>
              <a:t>43</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94610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DF3F9C-D287-4942-A146-ABFA79B0E86F}" type="slidenum">
              <a:rPr lang="en-US" sz="1200"/>
              <a:pPr eaLnBrk="1" hangingPunct="1"/>
              <a:t>44</a:t>
            </a:fld>
            <a:endParaRPr lang="en-US" sz="120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1801265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6ADE-7317-6D48-9A76-A2187E442703}" type="slidenum">
              <a:rPr lang="en-US" smtClean="0"/>
              <a:t>51</a:t>
            </a:fld>
            <a:endParaRPr lang="en-US"/>
          </a:p>
        </p:txBody>
      </p:sp>
    </p:spTree>
    <p:extLst>
      <p:ext uri="{BB962C8B-B14F-4D97-AF65-F5344CB8AC3E}">
        <p14:creationId xmlns:p14="http://schemas.microsoft.com/office/powerpoint/2010/main" val="229712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59CC0-9C53-454F-8D51-E6D44678739E}" type="slidenum">
              <a:rPr lang="en-US"/>
              <a:pPr/>
              <a:t>11</a:t>
            </a:fld>
            <a:endParaRPr lang="en-US"/>
          </a:p>
        </p:txBody>
      </p:sp>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6835" name="Rectangle 3"/>
          <p:cNvSpPr>
            <a:spLocks noGrp="1" noChangeArrowheads="1"/>
          </p:cNvSpPr>
          <p:nvPr>
            <p:ph type="body" idx="1"/>
          </p:nvPr>
        </p:nvSpPr>
        <p:spPr/>
        <p:txBody>
          <a:bodyPr/>
          <a:lstStyle/>
          <a:p>
            <a:r>
              <a:rPr lang="en-US" dirty="0"/>
              <a:t>Let</a:t>
            </a:r>
            <a:r>
              <a:rPr lang="ja-JP" altLang="en-US" dirty="0">
                <a:latin typeface="Arial"/>
              </a:rPr>
              <a:t>’</a:t>
            </a:r>
            <a:r>
              <a:rPr lang="en-US" dirty="0"/>
              <a:t>s begin with the experts.</a:t>
            </a:r>
          </a:p>
          <a:p>
            <a:r>
              <a:rPr lang="en-US" dirty="0"/>
              <a:t>The Institute of Medicine is part of the National Academy of Sciences, the most respected voice of the discipline of medicine in the United States. In 1990, the IOM produced a definition of quality of care that continues to be used throughout the health care system.</a:t>
            </a:r>
          </a:p>
          <a:p>
            <a:r>
              <a:rPr lang="ja-JP" altLang="en-US" dirty="0">
                <a:latin typeface="Arial"/>
              </a:rPr>
              <a:t>“</a:t>
            </a:r>
            <a:r>
              <a:rPr lang="en-US" dirty="0"/>
              <a:t>Quality of care is the degree to which health services for individuals and populations increase the likelihood of desired health outcomes and are consistent with current professional knowledge.</a:t>
            </a:r>
            <a:r>
              <a:rPr lang="ja-JP" altLang="en-US" dirty="0">
                <a:latin typeface="Arial"/>
              </a:rPr>
              <a:t>”</a:t>
            </a:r>
            <a:endParaRPr lang="en-US" dirty="0"/>
          </a:p>
          <a:p>
            <a:r>
              <a:rPr lang="en-US" dirty="0"/>
              <a:t>Let</a:t>
            </a:r>
            <a:r>
              <a:rPr lang="ja-JP" altLang="en-US" dirty="0">
                <a:latin typeface="Arial"/>
              </a:rPr>
              <a:t>’</a:t>
            </a:r>
            <a:r>
              <a:rPr lang="en-US" dirty="0"/>
              <a:t>s explore what this definition means for HIV care.</a:t>
            </a:r>
          </a:p>
        </p:txBody>
      </p:sp>
    </p:spTree>
    <p:extLst>
      <p:ext uri="{BB962C8B-B14F-4D97-AF65-F5344CB8AC3E}">
        <p14:creationId xmlns:p14="http://schemas.microsoft.com/office/powerpoint/2010/main" val="380793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6BB3C-ADD5-244A-B609-7E91D6A332F4}" type="slidenum">
              <a:rPr lang="en-US"/>
              <a:pPr/>
              <a:t>12</a:t>
            </a:fld>
            <a:endParaRPr lang="en-US"/>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4355" name="Rectangle 3"/>
          <p:cNvSpPr>
            <a:spLocks noGrp="1" noChangeArrowheads="1"/>
          </p:cNvSpPr>
          <p:nvPr>
            <p:ph type="body" idx="1"/>
          </p:nvPr>
        </p:nvSpPr>
        <p:spPr/>
        <p:txBody>
          <a:bodyPr/>
          <a:lstStyle/>
          <a:p>
            <a:r>
              <a:rPr lang="en-US" dirty="0"/>
              <a:t>Who are the </a:t>
            </a:r>
            <a:r>
              <a:rPr lang="ja-JP" altLang="en-US" dirty="0">
                <a:latin typeface="Arial"/>
              </a:rPr>
              <a:t>“</a:t>
            </a:r>
            <a:r>
              <a:rPr lang="en-US" dirty="0"/>
              <a:t>individuals and populations</a:t>
            </a:r>
            <a:r>
              <a:rPr lang="ja-JP" altLang="en-US" dirty="0">
                <a:latin typeface="Arial"/>
              </a:rPr>
              <a:t>”</a:t>
            </a:r>
            <a:r>
              <a:rPr lang="en-US" dirty="0"/>
              <a:t> affected by HIV care?</a:t>
            </a:r>
          </a:p>
          <a:p>
            <a:endParaRPr lang="en-US" dirty="0"/>
          </a:p>
          <a:p>
            <a:r>
              <a:rPr lang="en-US" dirty="0"/>
              <a:t>People infected by HIV, of course, and the people who care about them.</a:t>
            </a:r>
          </a:p>
          <a:p>
            <a:endParaRPr lang="en-US" dirty="0"/>
          </a:p>
          <a:p>
            <a:r>
              <a:rPr lang="en-US" dirty="0"/>
              <a:t>Because HIV is an infectious disease, we are also concerned with reducing the rate of infection, so we also consider those who might become infected.</a:t>
            </a:r>
          </a:p>
          <a:p>
            <a:endParaRPr lang="en-US" dirty="0"/>
          </a:p>
          <a:p>
            <a:r>
              <a:rPr lang="en-US" dirty="0"/>
              <a:t>An illness as devastating as AIDS affects everyone in the community as well, as the community loses the potential resources provided by those who become ill.</a:t>
            </a:r>
          </a:p>
          <a:p>
            <a:endParaRPr lang="en-US" dirty="0"/>
          </a:p>
          <a:p>
            <a:r>
              <a:rPr lang="en-US" dirty="0"/>
              <a:t>Finally, the people who provide care and services also are part of the </a:t>
            </a:r>
            <a:r>
              <a:rPr lang="ja-JP" altLang="en-US" dirty="0">
                <a:latin typeface="Arial"/>
              </a:rPr>
              <a:t>“</a:t>
            </a:r>
            <a:r>
              <a:rPr lang="en-US" dirty="0"/>
              <a:t>populations who matter.</a:t>
            </a:r>
            <a:r>
              <a:rPr lang="ja-JP" altLang="en-US" dirty="0">
                <a:latin typeface="Arial"/>
              </a:rPr>
              <a:t>”</a:t>
            </a:r>
            <a:r>
              <a:rPr lang="en-US" dirty="0"/>
              <a:t>  In the quality field we talk about both </a:t>
            </a:r>
            <a:r>
              <a:rPr lang="ja-JP" altLang="en-US" dirty="0">
                <a:latin typeface="Arial"/>
              </a:rPr>
              <a:t>“</a:t>
            </a:r>
            <a:r>
              <a:rPr lang="en-US" dirty="0"/>
              <a:t>external</a:t>
            </a:r>
            <a:r>
              <a:rPr lang="ja-JP" altLang="en-US" dirty="0">
                <a:latin typeface="Arial"/>
              </a:rPr>
              <a:t>”</a:t>
            </a:r>
            <a:r>
              <a:rPr lang="en-US" dirty="0"/>
              <a:t> and </a:t>
            </a:r>
            <a:r>
              <a:rPr lang="ja-JP" altLang="en-US" dirty="0">
                <a:latin typeface="Arial"/>
              </a:rPr>
              <a:t>“</a:t>
            </a:r>
            <a:r>
              <a:rPr lang="en-US" dirty="0"/>
              <a:t>internal</a:t>
            </a:r>
            <a:r>
              <a:rPr lang="ja-JP" altLang="en-US" dirty="0">
                <a:latin typeface="Arial"/>
              </a:rPr>
              <a:t>”</a:t>
            </a:r>
            <a:r>
              <a:rPr lang="en-US" dirty="0"/>
              <a:t> customers.  </a:t>
            </a:r>
            <a:r>
              <a:rPr lang="ja-JP" altLang="en-US" dirty="0">
                <a:latin typeface="Arial"/>
              </a:rPr>
              <a:t>“</a:t>
            </a:r>
            <a:r>
              <a:rPr lang="en-US" dirty="0"/>
              <a:t>Internal customers</a:t>
            </a:r>
            <a:r>
              <a:rPr lang="ja-JP" altLang="en-US" dirty="0">
                <a:latin typeface="Arial"/>
              </a:rPr>
              <a:t>”</a:t>
            </a:r>
            <a:r>
              <a:rPr lang="en-US" dirty="0"/>
              <a:t> are those who provide products or services.  </a:t>
            </a:r>
            <a:r>
              <a:rPr lang="ja-JP" altLang="en-US" dirty="0">
                <a:latin typeface="Arial"/>
              </a:rPr>
              <a:t>“</a:t>
            </a:r>
            <a:r>
              <a:rPr lang="en-US" dirty="0"/>
              <a:t>External customers</a:t>
            </a:r>
            <a:r>
              <a:rPr lang="ja-JP" altLang="en-US" dirty="0">
                <a:latin typeface="Arial"/>
              </a:rPr>
              <a:t>”</a:t>
            </a:r>
            <a:r>
              <a:rPr lang="en-US" dirty="0"/>
              <a:t> are those outside the organization:  patients, clients, their loved ones, and the members of the community.  Internal customers work in the organization.  They all have things they need - information, equipment, supplies, time, updated knowledge - in order to provide care and services to the external customers.</a:t>
            </a:r>
          </a:p>
          <a:p>
            <a:endParaRPr lang="en-US" dirty="0"/>
          </a:p>
          <a:p>
            <a:endParaRPr lang="en-US" dirty="0"/>
          </a:p>
        </p:txBody>
      </p:sp>
    </p:spTree>
    <p:extLst>
      <p:ext uri="{BB962C8B-B14F-4D97-AF65-F5344CB8AC3E}">
        <p14:creationId xmlns:p14="http://schemas.microsoft.com/office/powerpoint/2010/main" val="1485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we’re going to dive into more detailed discussion about each of the 4 populations of focus. </a:t>
            </a:r>
          </a:p>
        </p:txBody>
      </p:sp>
      <p:sp>
        <p:nvSpPr>
          <p:cNvPr id="4" name="Slide Number Placeholder 3"/>
          <p:cNvSpPr>
            <a:spLocks noGrp="1"/>
          </p:cNvSpPr>
          <p:nvPr>
            <p:ph type="sldNum" sz="quarter" idx="10"/>
          </p:nvPr>
        </p:nvSpPr>
        <p:spPr/>
        <p:txBody>
          <a:bodyPr/>
          <a:lstStyle/>
          <a:p>
            <a:pPr>
              <a:defRPr/>
            </a:pPr>
            <a:fld id="{2B498A40-D38E-4D4D-A736-FB3FA4F160DD}" type="slidenum">
              <a:rPr lang="en-US" altLang="en-US" smtClean="0"/>
              <a:pPr>
                <a:defRPr/>
              </a:pPr>
              <a:t>13</a:t>
            </a:fld>
            <a:endParaRPr lang="en-US" altLang="en-US"/>
          </a:p>
        </p:txBody>
      </p:sp>
    </p:spTree>
    <p:extLst>
      <p:ext uri="{BB962C8B-B14F-4D97-AF65-F5344CB8AC3E}">
        <p14:creationId xmlns:p14="http://schemas.microsoft.com/office/powerpoint/2010/main" val="54641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even</a:t>
            </a:r>
            <a:r>
              <a:rPr lang="en-US" baseline="0" dirty="0" smtClean="0"/>
              <a:t> talking about quality management &amp; QI?</a:t>
            </a:r>
          </a:p>
          <a:p>
            <a:endParaRPr lang="en-US" baseline="0" dirty="0" smtClean="0"/>
          </a:p>
          <a:p>
            <a:r>
              <a:rPr lang="en-US" baseline="0" dirty="0" smtClean="0"/>
              <a:t>Ask the group to identify the reasons why we’re talking QM &amp; QI</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311DB76-0AF5-6A46-B450-9B790C01882E}" type="slidenum">
              <a:rPr lang="en-US" smtClean="0"/>
              <a:t>14</a:t>
            </a:fld>
            <a:endParaRPr lang="en-US"/>
          </a:p>
        </p:txBody>
      </p:sp>
    </p:spTree>
    <p:extLst>
      <p:ext uri="{BB962C8B-B14F-4D97-AF65-F5344CB8AC3E}">
        <p14:creationId xmlns:p14="http://schemas.microsoft.com/office/powerpoint/2010/main" val="236855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- 1865 British Board of Trade adopted the policy for all ships in the merchant marine – 264 years later</a:t>
            </a:r>
            <a:endParaRPr lang="en-US" dirty="0"/>
          </a:p>
        </p:txBody>
      </p:sp>
      <p:sp>
        <p:nvSpPr>
          <p:cNvPr id="4" name="Slide Number Placeholder 3"/>
          <p:cNvSpPr>
            <a:spLocks noGrp="1"/>
          </p:cNvSpPr>
          <p:nvPr>
            <p:ph type="sldNum" sz="quarter" idx="10"/>
          </p:nvPr>
        </p:nvSpPr>
        <p:spPr/>
        <p:txBody>
          <a:bodyPr/>
          <a:lstStyle/>
          <a:p>
            <a:fld id="{085D0A11-92EF-4248-95F5-7FC452FBCDB6}" type="slidenum">
              <a:rPr lang="en-US" smtClean="0"/>
              <a:pPr/>
              <a:t>16</a:t>
            </a:fld>
            <a:endParaRPr lang="en-US"/>
          </a:p>
        </p:txBody>
      </p:sp>
    </p:spTree>
    <p:extLst>
      <p:ext uri="{BB962C8B-B14F-4D97-AF65-F5344CB8AC3E}">
        <p14:creationId xmlns:p14="http://schemas.microsoft.com/office/powerpoint/2010/main" val="86902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these initiatives and materials guide the care and direction of the HIV programs. They set the bar, identify the key priorities and provide the framework in which we operate our HIV programs. </a:t>
            </a:r>
          </a:p>
          <a:p>
            <a:endParaRPr lang="en-US" baseline="0" dirty="0" smtClean="0"/>
          </a:p>
          <a:p>
            <a:r>
              <a:rPr lang="en-US" baseline="0" dirty="0" smtClean="0"/>
              <a:t>The CQM PCN specifically identifies the specific expectations of a quality program for Ryan White programs. </a:t>
            </a:r>
          </a:p>
          <a:p>
            <a:endParaRPr lang="en-US" baseline="0" dirty="0" smtClean="0"/>
          </a:p>
          <a:p>
            <a:endParaRPr lang="en-US" i="1" dirty="0"/>
          </a:p>
        </p:txBody>
      </p:sp>
      <p:sp>
        <p:nvSpPr>
          <p:cNvPr id="4" name="Slide Number Placeholder 3"/>
          <p:cNvSpPr>
            <a:spLocks noGrp="1"/>
          </p:cNvSpPr>
          <p:nvPr>
            <p:ph type="sldNum" sz="quarter" idx="10"/>
          </p:nvPr>
        </p:nvSpPr>
        <p:spPr/>
        <p:txBody>
          <a:bodyPr/>
          <a:lstStyle/>
          <a:p>
            <a:fld id="{F309670E-7269-A24D-BC40-E11F7E34226D}" type="slidenum">
              <a:rPr lang="en-US" smtClean="0"/>
              <a:t>18</a:t>
            </a:fld>
            <a:endParaRPr lang="en-US"/>
          </a:p>
        </p:txBody>
      </p:sp>
    </p:spTree>
    <p:extLst>
      <p:ext uri="{BB962C8B-B14F-4D97-AF65-F5344CB8AC3E}">
        <p14:creationId xmlns:p14="http://schemas.microsoft.com/office/powerpoint/2010/main" val="207389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22ADF-084A-4BF8-B7B3-3B461C68A3B4}" type="slidenum">
              <a:rPr lang="en-US" altLang="en-US"/>
              <a:pPr/>
              <a:t>25</a:t>
            </a:fld>
            <a:endParaRPr lang="en-US" altLang="en-US"/>
          </a:p>
        </p:txBody>
      </p:sp>
      <p:sp>
        <p:nvSpPr>
          <p:cNvPr id="404482" name="Rectangle 2"/>
          <p:cNvSpPr>
            <a:spLocks noGrp="1" noChangeArrowheads="1"/>
          </p:cNvSpPr>
          <p:nvPr>
            <p:ph type="body" idx="1"/>
          </p:nvPr>
        </p:nvSpPr>
        <p:spPr>
          <a:xfrm>
            <a:off x="913158" y="4342465"/>
            <a:ext cx="5030132" cy="4112926"/>
          </a:xfrm>
          <a:noFill/>
          <a:ln/>
        </p:spPr>
        <p:txBody>
          <a:bodyPr lIns="93813" tIns="46906" rIns="93813" bIns="46906"/>
          <a:lstStyle/>
          <a:p>
            <a:r>
              <a:rPr lang="en-US" altLang="en-US"/>
              <a:t>When talking about quality improvement, people often say </a:t>
            </a:r>
            <a:r>
              <a:rPr lang="en-US" altLang="en-US" sz="2000"/>
              <a:t>‘Quality is a journey of many small steps.’</a:t>
            </a:r>
          </a:p>
          <a:p>
            <a:r>
              <a:rPr lang="en-US" altLang="en-US"/>
              <a:t>Quality improvement is a huge undertaking that must both be broken down into manageable pieces and integrated into the daily functioning of your organization.  </a:t>
            </a:r>
          </a:p>
          <a:p>
            <a:endParaRPr lang="en-US" altLang="en-US"/>
          </a:p>
          <a:p>
            <a:r>
              <a:rPr lang="en-US" altLang="en-US"/>
              <a:t>There are a few key principles that can help guide you in taking these steps.</a:t>
            </a:r>
          </a:p>
        </p:txBody>
      </p:sp>
      <p:sp>
        <p:nvSpPr>
          <p:cNvPr id="404483" name="Rectangle 3"/>
          <p:cNvSpPr>
            <a:spLocks noGrp="1" noRot="1" noChangeAspect="1" noChangeArrowheads="1" noTextEdit="1"/>
          </p:cNvSpPr>
          <p:nvPr>
            <p:ph type="sldImg"/>
          </p:nvPr>
        </p:nvSpPr>
        <p:spPr>
          <a:xfrm>
            <a:off x="1154113" y="695325"/>
            <a:ext cx="4546600" cy="3409950"/>
          </a:xfrm>
          <a:ln w="12700" cap="flat">
            <a:solidFill>
              <a:schemeClr val="tx1"/>
            </a:solidFill>
          </a:ln>
          <a:extLst>
            <a:ext uri="{909E8E84-426E-40dd-AFC4-6F175D3DCCD1}">
              <a14:hiddenFill xmlns:a14="http://schemas.microsoft.com/office/drawing/2010/main" xmlns="">
                <a:noFill/>
              </a14:hiddenFill>
            </a:ext>
          </a:extLst>
        </p:spPr>
      </p:sp>
    </p:spTree>
    <p:extLst>
      <p:ext uri="{BB962C8B-B14F-4D97-AF65-F5344CB8AC3E}">
        <p14:creationId xmlns:p14="http://schemas.microsoft.com/office/powerpoint/2010/main" val="386933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cs typeface="MS PGothic"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58" eaLnBrk="0" hangingPunct="0">
              <a:defRPr sz="2400">
                <a:solidFill>
                  <a:schemeClr val="tx1"/>
                </a:solidFill>
                <a:latin typeface="Arial" charset="0"/>
                <a:ea typeface="ＭＳ Ｐゴシック" charset="0"/>
                <a:cs typeface="ＭＳ Ｐゴシック" charset="0"/>
              </a:defRPr>
            </a:lvl1pPr>
            <a:lvl2pPr marL="730766" indent="-281064" defTabSz="913458" eaLnBrk="0" hangingPunct="0">
              <a:defRPr sz="2400">
                <a:solidFill>
                  <a:schemeClr val="tx1"/>
                </a:solidFill>
                <a:latin typeface="Arial" charset="0"/>
                <a:ea typeface="ＭＳ Ｐゴシック" charset="0"/>
              </a:defRPr>
            </a:lvl2pPr>
            <a:lvl3pPr marL="1124255" indent="-224851" defTabSz="913458" eaLnBrk="0" hangingPunct="0">
              <a:defRPr sz="2400">
                <a:solidFill>
                  <a:schemeClr val="tx1"/>
                </a:solidFill>
                <a:latin typeface="Arial" charset="0"/>
                <a:ea typeface="ＭＳ Ｐゴシック" charset="0"/>
              </a:defRPr>
            </a:lvl3pPr>
            <a:lvl4pPr marL="1573957" indent="-224851" defTabSz="913458" eaLnBrk="0" hangingPunct="0">
              <a:defRPr sz="2400">
                <a:solidFill>
                  <a:schemeClr val="tx1"/>
                </a:solidFill>
                <a:latin typeface="Arial" charset="0"/>
                <a:ea typeface="ＭＳ Ｐゴシック" charset="0"/>
              </a:defRPr>
            </a:lvl4pPr>
            <a:lvl5pPr marL="2023659" indent="-224851" defTabSz="913458" eaLnBrk="0" hangingPunct="0">
              <a:defRPr sz="2400">
                <a:solidFill>
                  <a:schemeClr val="tx1"/>
                </a:solidFill>
                <a:latin typeface="Arial" charset="0"/>
                <a:ea typeface="ＭＳ Ｐゴシック" charset="0"/>
              </a:defRPr>
            </a:lvl5pPr>
            <a:lvl6pPr marL="2473361" indent="-224851" algn="ctr" defTabSz="91345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345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345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345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71123C-5051-FA4C-B6E3-3FE69BF43355}" type="slidenum">
              <a:rPr lang="en-US" sz="1200">
                <a:ea typeface="MS PGothic" charset="0"/>
                <a:cs typeface="MS PGothic" charset="0"/>
              </a:rPr>
              <a:pPr eaLnBrk="1" hangingPunct="1"/>
              <a:t>27</a:t>
            </a:fld>
            <a:endParaRPr lang="en-US" sz="1200">
              <a:ea typeface="MS PGothic" charset="0"/>
              <a:cs typeface="MS PGothic" charset="0"/>
            </a:endParaRPr>
          </a:p>
        </p:txBody>
      </p:sp>
    </p:spTree>
    <p:extLst>
      <p:ext uri="{BB962C8B-B14F-4D97-AF65-F5344CB8AC3E}">
        <p14:creationId xmlns:p14="http://schemas.microsoft.com/office/powerpoint/2010/main" val="116061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hart">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096000"/>
            <a:ext cx="9144000" cy="7620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 name="Rectangle 23"/>
          <p:cNvSpPr>
            <a:spLocks noChangeArrowheads="1"/>
          </p:cNvSpPr>
          <p:nvPr userDrawn="1"/>
        </p:nvSpPr>
        <p:spPr bwMode="auto">
          <a:xfrm>
            <a:off x="6731000" y="6354763"/>
            <a:ext cx="22113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eaLnBrk="0" hangingPunct="0"/>
            <a:r>
              <a:rPr lang="en-US" sz="1200">
                <a:solidFill>
                  <a:schemeClr val="bg1"/>
                </a:solidFill>
                <a:latin typeface="Tahoma" charset="0"/>
              </a:rPr>
              <a:t>National Quality Center (NQC)</a:t>
            </a:r>
          </a:p>
        </p:txBody>
      </p:sp>
      <p:sp>
        <p:nvSpPr>
          <p:cNvPr id="5" name="Line 25"/>
          <p:cNvSpPr>
            <a:spLocks noChangeShapeType="1"/>
          </p:cNvSpPr>
          <p:nvPr userDrawn="1"/>
        </p:nvSpPr>
        <p:spPr bwMode="auto">
          <a:xfrm>
            <a:off x="381000" y="1219200"/>
            <a:ext cx="8515350" cy="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86"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27"/>
          <p:cNvSpPr>
            <a:spLocks noChangeArrowheads="1"/>
          </p:cNvSpPr>
          <p:nvPr userDrawn="1"/>
        </p:nvSpPr>
        <p:spPr bwMode="auto">
          <a:xfrm>
            <a:off x="125413" y="6354763"/>
            <a:ext cx="4397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eaLnBrk="0" hangingPunct="0"/>
            <a:fld id="{1F36D892-D668-1D45-8A9C-7AF5F34CFF8B}" type="slidenum">
              <a:rPr lang="en-US" sz="1200" b="1">
                <a:solidFill>
                  <a:schemeClr val="bg1"/>
                </a:solidFill>
                <a:latin typeface="Tahoma" charset="0"/>
              </a:rPr>
              <a:pPr algn="r" eaLnBrk="0" hangingPunct="0"/>
              <a:t>‹#›</a:t>
            </a:fld>
            <a:endParaRPr lang="en-US" sz="1200" b="1">
              <a:solidFill>
                <a:schemeClr val="bg1"/>
              </a:solidFill>
              <a:latin typeface="Tahoma" charset="0"/>
            </a:endParaRPr>
          </a:p>
        </p:txBody>
      </p:sp>
      <p:sp>
        <p:nvSpPr>
          <p:cNvPr id="8" name="Rectangle 8"/>
          <p:cNvSpPr>
            <a:spLocks noChangeArrowheads="1"/>
          </p:cNvSpPr>
          <p:nvPr/>
        </p:nvSpPr>
        <p:spPr bwMode="auto">
          <a:xfrm>
            <a:off x="0" y="6096000"/>
            <a:ext cx="9144000" cy="7620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23"/>
          <p:cNvSpPr>
            <a:spLocks noChangeArrowheads="1"/>
          </p:cNvSpPr>
          <p:nvPr userDrawn="1"/>
        </p:nvSpPr>
        <p:spPr bwMode="auto">
          <a:xfrm>
            <a:off x="6851650" y="6354763"/>
            <a:ext cx="2090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eaLnBrk="0" hangingPunct="0"/>
            <a:r>
              <a:rPr lang="en-US" sz="1400">
                <a:solidFill>
                  <a:schemeClr val="bg1"/>
                </a:solidFill>
                <a:latin typeface="ChollaSansRegular" charset="0"/>
              </a:rPr>
              <a:t>National Quality Center (NQC)</a:t>
            </a:r>
          </a:p>
        </p:txBody>
      </p:sp>
      <p:sp>
        <p:nvSpPr>
          <p:cNvPr id="10" name="Line 25"/>
          <p:cNvSpPr>
            <a:spLocks noChangeShapeType="1"/>
          </p:cNvSpPr>
          <p:nvPr userDrawn="1"/>
        </p:nvSpPr>
        <p:spPr bwMode="auto">
          <a:xfrm>
            <a:off x="381000" y="455613"/>
            <a:ext cx="8515350" cy="0"/>
          </a:xfrm>
          <a:prstGeom prst="line">
            <a:avLst/>
          </a:prstGeom>
          <a:noFill/>
          <a:ln w="254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Rectangle 27"/>
          <p:cNvSpPr>
            <a:spLocks noChangeArrowheads="1"/>
          </p:cNvSpPr>
          <p:nvPr userDrawn="1"/>
        </p:nvSpPr>
        <p:spPr bwMode="auto">
          <a:xfrm>
            <a:off x="153988" y="6354763"/>
            <a:ext cx="4111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eaLnBrk="0" hangingPunct="0"/>
            <a:fld id="{5AE8D487-B04F-9A49-9541-1A7A1815B0F3}" type="slidenum">
              <a:rPr lang="en-US" sz="1400" b="1">
                <a:solidFill>
                  <a:schemeClr val="bg1"/>
                </a:solidFill>
                <a:latin typeface="ChollaSansRegular" charset="0"/>
              </a:rPr>
              <a:pPr algn="r" eaLnBrk="0" hangingPunct="0"/>
              <a:t>‹#›</a:t>
            </a:fld>
            <a:endParaRPr lang="en-US" sz="1400" b="1">
              <a:solidFill>
                <a:schemeClr val="bg1"/>
              </a:solidFill>
              <a:latin typeface="ChollaSansRegular" charset="0"/>
            </a:endParaRPr>
          </a:p>
        </p:txBody>
      </p:sp>
      <p:sp>
        <p:nvSpPr>
          <p:cNvPr id="2" name="Title 1"/>
          <p:cNvSpPr>
            <a:spLocks noGrp="1"/>
          </p:cNvSpPr>
          <p:nvPr>
            <p:ph type="title"/>
          </p:nvPr>
        </p:nvSpPr>
        <p:spPr>
          <a:xfrm>
            <a:off x="381001" y="617538"/>
            <a:ext cx="8515350" cy="1143000"/>
          </a:xfrm>
        </p:spPr>
        <p:txBody>
          <a:bodyPr/>
          <a:lstStyle>
            <a:lvl1pPr>
              <a:defRPr>
                <a:latin typeface="Garamond" pitchFamily="18" charset="0"/>
              </a:defRPr>
            </a:lvl1pPr>
          </a:lstStyle>
          <a:p>
            <a:r>
              <a:rPr lang="en-US" dirty="0" smtClean="0"/>
              <a:t>Click to edit Master title style</a:t>
            </a:r>
            <a:endParaRPr lang="en-US" dirty="0"/>
          </a:p>
        </p:txBody>
      </p:sp>
      <p:sp>
        <p:nvSpPr>
          <p:cNvPr id="1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1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20997D-607E-E548-9E75-FDBBC2FFE968}" type="slidenum">
              <a:rPr lang="en-US"/>
              <a:pPr>
                <a:defRPr/>
              </a:pPr>
              <a:t>‹#›</a:t>
            </a:fld>
            <a:endParaRPr lang="en-US"/>
          </a:p>
        </p:txBody>
      </p:sp>
    </p:spTree>
    <p:extLst>
      <p:ext uri="{BB962C8B-B14F-4D97-AF65-F5344CB8AC3E}">
        <p14:creationId xmlns:p14="http://schemas.microsoft.com/office/powerpoint/2010/main" val="3984902367"/>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94529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0738F-D14B-458F-9A8A-B1A98B3A66FA}"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730ECFF-37A2-4017-93C2-D3EFF23AF37F}" type="datetimeFigureOut">
              <a:rPr lang="en-US" smtClean="0"/>
              <a:pPr/>
              <a:t>4/11/2018</a:t>
            </a:fld>
            <a:endParaRPr lang="en-US" dirty="0"/>
          </a:p>
        </p:txBody>
      </p:sp>
      <p:sp>
        <p:nvSpPr>
          <p:cNvPr id="9" name="Slide Number Placeholder 8"/>
          <p:cNvSpPr>
            <a:spLocks noGrp="1"/>
          </p:cNvSpPr>
          <p:nvPr>
            <p:ph type="sldNum" sz="quarter" idx="11"/>
          </p:nvPr>
        </p:nvSpPr>
        <p:spPr/>
        <p:txBody>
          <a:bodyPr/>
          <a:lstStyle/>
          <a:p>
            <a:fld id="{1300738F-D14B-458F-9A8A-B1A98B3A66F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00738F-D14B-458F-9A8A-B1A98B3A66FA}"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730ECFF-37A2-4017-93C2-D3EFF23AF37F}" type="datetimeFigureOut">
              <a:rPr lang="en-US" smtClean="0"/>
              <a:pPr/>
              <a:t>4/11/2018</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 Id="rId5" Type="http://schemas.openxmlformats.org/officeDocument/2006/relationships/image" Target="../media/image40.wmf"/><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hyperlink" Target="http://www.nationalqualitycenter.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49"/>
            <a:ext cx="7543800" cy="2593975"/>
          </a:xfrm>
        </p:spPr>
        <p:txBody>
          <a:bodyPr/>
          <a:lstStyle/>
          <a:p>
            <a:pPr algn="ctr"/>
            <a:r>
              <a:rPr lang="en-US" sz="4400" dirty="0" smtClean="0"/>
              <a:t/>
            </a:r>
            <a:br>
              <a:rPr lang="en-US" sz="4400" dirty="0" smtClean="0"/>
            </a:br>
            <a:r>
              <a:rPr lang="en-US" sz="4400" dirty="0" smtClean="0"/>
              <a:t>Quality Management 101 Series</a:t>
            </a:r>
            <a:br>
              <a:rPr lang="en-US" sz="4400" dirty="0" smtClean="0"/>
            </a:br>
            <a:r>
              <a:rPr lang="en-US" sz="4400" dirty="0" smtClean="0"/>
              <a:t/>
            </a:r>
            <a:br>
              <a:rPr lang="en-US" sz="4400" dirty="0" smtClean="0"/>
            </a:br>
            <a:r>
              <a:rPr lang="en-US" sz="4400" dirty="0" smtClean="0"/>
              <a:t>Module 1 </a:t>
            </a:r>
            <a:br>
              <a:rPr lang="en-US" sz="4400" dirty="0" smtClean="0"/>
            </a:br>
            <a:r>
              <a:rPr lang="en-US" sz="4400" dirty="0" smtClean="0"/>
              <a:t>Overview Quality Improvement</a:t>
            </a:r>
            <a:endParaRPr lang="en-US" sz="4400" dirty="0"/>
          </a:p>
        </p:txBody>
      </p:sp>
      <p:sp>
        <p:nvSpPr>
          <p:cNvPr id="3" name="Subtitle 2"/>
          <p:cNvSpPr>
            <a:spLocks noGrp="1"/>
          </p:cNvSpPr>
          <p:nvPr>
            <p:ph type="subTitle" idx="1"/>
          </p:nvPr>
        </p:nvSpPr>
        <p:spPr>
          <a:xfrm>
            <a:off x="430185" y="4572000"/>
            <a:ext cx="7599942" cy="1512618"/>
          </a:xfrm>
        </p:spPr>
        <p:txBody>
          <a:bodyPr>
            <a:noAutofit/>
          </a:bodyPr>
          <a:lstStyle/>
          <a:p>
            <a:r>
              <a:rPr lang="en-US" sz="3200" dirty="0" smtClean="0"/>
              <a:t>Nanette </a:t>
            </a:r>
            <a:r>
              <a:rPr lang="en-US" sz="3200" dirty="0" err="1" smtClean="0"/>
              <a:t>Brey</a:t>
            </a:r>
            <a:r>
              <a:rPr lang="en-US" sz="3200" dirty="0" smtClean="0"/>
              <a:t> </a:t>
            </a:r>
            <a:r>
              <a:rPr lang="en-US" sz="3200" dirty="0" err="1" smtClean="0"/>
              <a:t>Magnani</a:t>
            </a:r>
            <a:r>
              <a:rPr lang="en-US" sz="3200" dirty="0" smtClean="0"/>
              <a:t>, </a:t>
            </a:r>
            <a:r>
              <a:rPr lang="en-US" sz="3200" dirty="0" err="1" smtClean="0"/>
              <a:t>EdD</a:t>
            </a:r>
            <a:r>
              <a:rPr lang="en-US" sz="3200" dirty="0" smtClean="0"/>
              <a:t>, National QI Consultant</a:t>
            </a:r>
          </a:p>
          <a:p>
            <a:r>
              <a:rPr lang="en-US" sz="3200" dirty="0" smtClean="0"/>
              <a:t>Diona Walker, MSPH, </a:t>
            </a:r>
            <a:r>
              <a:rPr lang="en-US" sz="2800" dirty="0" smtClean="0"/>
              <a:t>Services Quality Manager</a:t>
            </a:r>
            <a:endParaRPr lang="en-US" sz="2800" dirty="0"/>
          </a:p>
        </p:txBody>
      </p:sp>
      <p:sp>
        <p:nvSpPr>
          <p:cNvPr id="4" name="TextBox 3"/>
          <p:cNvSpPr txBox="1"/>
          <p:nvPr/>
        </p:nvSpPr>
        <p:spPr>
          <a:xfrm>
            <a:off x="203200" y="6282497"/>
            <a:ext cx="6248400" cy="523220"/>
          </a:xfrm>
          <a:prstGeom prst="rect">
            <a:avLst/>
          </a:prstGeom>
          <a:noFill/>
        </p:spPr>
        <p:txBody>
          <a:bodyPr wrap="square" rtlCol="0">
            <a:spAutoFit/>
          </a:bodyPr>
          <a:lstStyle/>
          <a:p>
            <a:r>
              <a:rPr lang="en-US" sz="1400" b="1" dirty="0" smtClean="0"/>
              <a:t>Hosted by:  Louisiana Department of Health HIV/STD Program </a:t>
            </a:r>
            <a:r>
              <a:rPr lang="en-US" sz="1400" b="1" dirty="0" err="1" smtClean="0">
                <a:solidFill>
                  <a:schemeClr val="bg1"/>
                </a:solidFill>
              </a:rPr>
              <a:t>sted</a:t>
            </a:r>
            <a:r>
              <a:rPr lang="en-US" sz="1400" b="1" dirty="0" smtClean="0">
                <a:solidFill>
                  <a:schemeClr val="bg1"/>
                </a:solidFill>
              </a:rPr>
              <a:t> by: Louisiana Department of Health-STD/HIV Program </a:t>
            </a:r>
            <a:endParaRPr lang="en-US" sz="1400" b="1" dirty="0">
              <a:solidFill>
                <a:schemeClr val="bg1"/>
              </a:solidFill>
            </a:endParaRPr>
          </a:p>
        </p:txBody>
      </p:sp>
      <p:pic>
        <p:nvPicPr>
          <p:cNvPr id="7" name="Picture 6" descr="http://cliparts.co/cliparts/8iG/Erx/8iGErxdy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23780">
            <a:off x="6663166" y="1532482"/>
            <a:ext cx="1024455" cy="15957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24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4"/>
          <p:cNvSpPr>
            <a:spLocks noGrp="1"/>
          </p:cNvSpPr>
          <p:nvPr>
            <p:ph type="sldNum" sz="quarter" idx="4294967295"/>
          </p:nvPr>
        </p:nvSpPr>
        <p:spPr bwMode="auto">
          <a:xfrm>
            <a:off x="152400" y="6553200"/>
            <a:ext cx="533400"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F64EFB-B553-094F-A860-AE5BD3B7D46F}" type="slidenum">
              <a:rPr lang="en-US" sz="1800"/>
              <a:pPr eaLnBrk="1" hangingPunct="1"/>
              <a:t>10</a:t>
            </a:fld>
            <a:endParaRPr lang="en-US" sz="1800"/>
          </a:p>
        </p:txBody>
      </p:sp>
      <p:sp>
        <p:nvSpPr>
          <p:cNvPr id="11266" name="Rectangle 2"/>
          <p:cNvSpPr>
            <a:spLocks noGrp="1" noChangeArrowheads="1"/>
          </p:cNvSpPr>
          <p:nvPr>
            <p:ph type="title"/>
          </p:nvPr>
        </p:nvSpPr>
        <p:spPr/>
        <p:txBody>
          <a:bodyPr/>
          <a:lstStyle/>
          <a:p>
            <a:pPr eaLnBrk="1" hangingPunct="1"/>
            <a:r>
              <a:rPr lang="en-US" sz="4000" dirty="0">
                <a:latin typeface="Garamond"/>
                <a:ea typeface="ＭＳ Ｐゴシック" charset="0"/>
                <a:cs typeface="Garamond"/>
              </a:rPr>
              <a:t>What is Quality Improvement?</a:t>
            </a:r>
          </a:p>
        </p:txBody>
      </p:sp>
      <p:sp>
        <p:nvSpPr>
          <p:cNvPr id="11267" name="Rectangle 3"/>
          <p:cNvSpPr>
            <a:spLocks noGrp="1" noChangeArrowheads="1"/>
          </p:cNvSpPr>
          <p:nvPr>
            <p:ph type="body" idx="1"/>
          </p:nvPr>
        </p:nvSpPr>
        <p:spPr>
          <a:xfrm>
            <a:off x="228600" y="1219200"/>
            <a:ext cx="8915400" cy="4648200"/>
          </a:xfrm>
        </p:spPr>
        <p:txBody>
          <a:bodyPr/>
          <a:lstStyle/>
          <a:p>
            <a:pPr marL="0" indent="0" eaLnBrk="1" hangingPunct="1">
              <a:lnSpc>
                <a:spcPct val="150000"/>
              </a:lnSpc>
              <a:buNone/>
            </a:pPr>
            <a:r>
              <a:rPr lang="en-US" dirty="0">
                <a:latin typeface="Garamond"/>
                <a:ea typeface="ＭＳ Ｐゴシック" charset="0"/>
                <a:cs typeface="Garamond"/>
              </a:rPr>
              <a:t>Quality improvement</a:t>
            </a:r>
          </a:p>
          <a:p>
            <a:pPr marL="869950" lvl="1" indent="-469900" eaLnBrk="1" hangingPunct="1">
              <a:lnSpc>
                <a:spcPct val="150000"/>
              </a:lnSpc>
              <a:buFont typeface="Wingdings" charset="0"/>
              <a:buChar char="n"/>
            </a:pPr>
            <a:r>
              <a:rPr lang="en-US" dirty="0">
                <a:latin typeface="Garamond"/>
                <a:ea typeface="ＭＳ Ｐゴシック" charset="0"/>
                <a:cs typeface="Garamond"/>
              </a:rPr>
              <a:t>is an organizational approach </a:t>
            </a:r>
          </a:p>
          <a:p>
            <a:pPr marL="869950" lvl="1" indent="-469900" eaLnBrk="1" hangingPunct="1">
              <a:lnSpc>
                <a:spcPct val="150000"/>
              </a:lnSpc>
              <a:buFont typeface="Wingdings" charset="0"/>
              <a:buChar char="n"/>
            </a:pPr>
            <a:r>
              <a:rPr lang="en-US" dirty="0">
                <a:latin typeface="Garamond"/>
                <a:ea typeface="ＭＳ Ｐゴシック" charset="0"/>
                <a:cs typeface="Garamond"/>
              </a:rPr>
              <a:t>is a team-based, problem solving approach</a:t>
            </a:r>
          </a:p>
          <a:p>
            <a:pPr marL="869950" lvl="1" indent="-469900" eaLnBrk="1" hangingPunct="1">
              <a:lnSpc>
                <a:spcPct val="150000"/>
              </a:lnSpc>
              <a:buFont typeface="Wingdings" charset="0"/>
              <a:buChar char="n"/>
            </a:pPr>
            <a:r>
              <a:rPr lang="en-US" dirty="0">
                <a:latin typeface="Garamond"/>
                <a:ea typeface="ＭＳ Ｐゴシック" charset="0"/>
                <a:cs typeface="Garamond"/>
              </a:rPr>
              <a:t>uses a specified set of principles and methodologies</a:t>
            </a:r>
          </a:p>
          <a:p>
            <a:pPr marL="869950" lvl="1" indent="-469900" eaLnBrk="1" hangingPunct="1">
              <a:lnSpc>
                <a:spcPct val="150000"/>
              </a:lnSpc>
              <a:buFont typeface="Wingdings" charset="0"/>
              <a:buChar char="n"/>
            </a:pPr>
            <a:r>
              <a:rPr lang="en-US" dirty="0">
                <a:latin typeface="Garamond"/>
                <a:ea typeface="ＭＳ Ｐゴシック" charset="0"/>
                <a:cs typeface="Garamond"/>
              </a:rPr>
              <a:t>improves care</a:t>
            </a:r>
          </a:p>
          <a:p>
            <a:pPr marL="2184400" lvl="4" indent="-469900">
              <a:lnSpc>
                <a:spcPct val="150000"/>
              </a:lnSpc>
              <a:buFont typeface="Wingdings" charset="0"/>
              <a:buChar char="n"/>
            </a:pPr>
            <a:endParaRPr lang="en-US" sz="2800" dirty="0">
              <a:latin typeface="Arial" charset="0"/>
              <a:ea typeface="ＭＳ Ｐゴシック" charset="0"/>
              <a:cs typeface="ＭＳ Ｐゴシック" charset="0"/>
            </a:endParaRPr>
          </a:p>
        </p:txBody>
      </p:sp>
      <p:pic>
        <p:nvPicPr>
          <p:cNvPr id="5" name="Picture 6" descr="j028937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0804" y="3464054"/>
            <a:ext cx="2951308" cy="2865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81851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8" name="Picture 6" descr="stethescope_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689100"/>
            <a:ext cx="6286500" cy="3479800"/>
          </a:xfrm>
          <a:prstGeom prst="rect">
            <a:avLst/>
          </a:prstGeom>
          <a:noFill/>
          <a:extLst>
            <a:ext uri="{909E8E84-426E-40dd-AFC4-6F175D3DCCD1}">
              <a14:hiddenFill xmlns:a14="http://schemas.microsoft.com/office/drawing/2010/main" xmlns="">
                <a:solidFill>
                  <a:srgbClr val="FFFFFF"/>
                </a:solidFill>
              </a14:hiddenFill>
            </a:ext>
          </a:extLst>
        </p:spPr>
      </p:pic>
      <p:sp>
        <p:nvSpPr>
          <p:cNvPr id="346114" name="Rectangle 2"/>
          <p:cNvSpPr>
            <a:spLocks noGrp="1" noChangeArrowheads="1"/>
          </p:cNvSpPr>
          <p:nvPr>
            <p:ph type="title"/>
          </p:nvPr>
        </p:nvSpPr>
        <p:spPr>
          <a:xfrm>
            <a:off x="685800" y="533400"/>
            <a:ext cx="8077200" cy="990600"/>
          </a:xfrm>
        </p:spPr>
        <p:txBody>
          <a:bodyPr/>
          <a:lstStyle/>
          <a:p>
            <a:r>
              <a:rPr lang="en-US"/>
              <a:t>How the Institute of Medicine Defines Quality:</a:t>
            </a:r>
          </a:p>
        </p:txBody>
      </p:sp>
      <p:sp>
        <p:nvSpPr>
          <p:cNvPr id="346117" name="Text Box 5"/>
          <p:cNvSpPr txBox="1">
            <a:spLocks noChangeArrowheads="1"/>
          </p:cNvSpPr>
          <p:nvPr/>
        </p:nvSpPr>
        <p:spPr bwMode="auto">
          <a:xfrm>
            <a:off x="517525" y="5230813"/>
            <a:ext cx="6918325"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533400" indent="-5334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lnSpc>
                <a:spcPct val="100000"/>
              </a:lnSpc>
              <a:buClrTx/>
              <a:buSzTx/>
              <a:buFontTx/>
              <a:buNone/>
            </a:pPr>
            <a:r>
              <a:rPr lang="en-US">
                <a:latin typeface="Garamond" charset="0"/>
              </a:rPr>
              <a:t>Institute of Medicine.  </a:t>
            </a:r>
            <a:r>
              <a:rPr lang="en-US" i="1">
                <a:latin typeface="Garamond" charset="0"/>
              </a:rPr>
              <a:t>Medicare: A Strategy for Quality Assurance</a:t>
            </a:r>
            <a:r>
              <a:rPr lang="en-US">
                <a:latin typeface="Garamond" charset="0"/>
              </a:rPr>
              <a:t>. Vol. 1. (1990)</a:t>
            </a:r>
          </a:p>
          <a:p>
            <a:pPr>
              <a:spcBef>
                <a:spcPct val="20000"/>
              </a:spcBef>
              <a:buFontTx/>
              <a:buNone/>
            </a:pPr>
            <a:endParaRPr lang="en-US">
              <a:latin typeface="Garamond" charset="0"/>
            </a:endParaRPr>
          </a:p>
        </p:txBody>
      </p:sp>
      <p:sp>
        <p:nvSpPr>
          <p:cNvPr id="346120" name="Text Box 8"/>
          <p:cNvSpPr txBox="1">
            <a:spLocks noChangeArrowheads="1"/>
          </p:cNvSpPr>
          <p:nvPr/>
        </p:nvSpPr>
        <p:spPr bwMode="auto">
          <a:xfrm>
            <a:off x="517525" y="2106592"/>
            <a:ext cx="8001000" cy="269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1085850">
              <a:spcBef>
                <a:spcPct val="0"/>
              </a:spcBef>
              <a:defRPr>
                <a:solidFill>
                  <a:schemeClr val="tx1"/>
                </a:solidFill>
                <a:latin typeface="Arial" charset="0"/>
                <a:ea typeface="ＭＳ Ｐゴシック" charset="0"/>
              </a:defRPr>
            </a:lvl2pPr>
            <a:lvl3pPr marL="1200150">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Clr>
                <a:schemeClr val="tx1"/>
              </a:buClr>
              <a:buFontTx/>
              <a:buNone/>
            </a:pPr>
            <a:r>
              <a:rPr lang="ja-JP" altLang="en-US" sz="2800" dirty="0">
                <a:latin typeface="Arial"/>
              </a:rPr>
              <a:t>“</a:t>
            </a:r>
            <a:r>
              <a:rPr lang="en-US" sz="2800" dirty="0">
                <a:latin typeface="Garamond" charset="0"/>
              </a:rPr>
              <a:t>Quality of care is the degree to which health services for individuals and populations increase the likelihood of desired health outcomes and are consistent with current professional knowledge. </a:t>
            </a:r>
            <a:r>
              <a:rPr lang="ja-JP" altLang="en-US" sz="2800" dirty="0">
                <a:latin typeface="Arial"/>
              </a:rPr>
              <a:t>”</a:t>
            </a:r>
            <a:r>
              <a:rPr lang="en-US" sz="2800" i="1" dirty="0">
                <a:latin typeface="Garamond" charset="0"/>
              </a:rPr>
              <a:t>  </a:t>
            </a:r>
          </a:p>
          <a:p>
            <a:pPr algn="ctr">
              <a:spcBef>
                <a:spcPct val="20000"/>
              </a:spcBef>
              <a:buClr>
                <a:schemeClr val="tx1"/>
              </a:buClr>
              <a:buFontTx/>
              <a:buNone/>
            </a:pPr>
            <a:endParaRPr lang="en-US" sz="2800" i="1" dirty="0">
              <a:latin typeface="Garamond" charset="0"/>
            </a:endParaRPr>
          </a:p>
          <a:p>
            <a:pPr algn="ctr">
              <a:spcBef>
                <a:spcPct val="50000"/>
              </a:spcBef>
              <a:buClr>
                <a:schemeClr val="tx1"/>
              </a:buClr>
              <a:buFontTx/>
              <a:buNone/>
            </a:pPr>
            <a:endParaRPr lang="en-US" sz="2800" dirty="0">
              <a:latin typeface="Garamond" charset="0"/>
            </a:endParaRPr>
          </a:p>
        </p:txBody>
      </p:sp>
      <p:sp>
        <p:nvSpPr>
          <p:cNvPr id="346122" name="Text Box 10"/>
          <p:cNvSpPr txBox="1">
            <a:spLocks noChangeArrowheads="1"/>
          </p:cNvSpPr>
          <p:nvPr/>
        </p:nvSpPr>
        <p:spPr bwMode="auto">
          <a:xfrm>
            <a:off x="838200" y="6248400"/>
            <a:ext cx="1730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a:solidFill>
                  <a:schemeClr val="bg1"/>
                </a:solidFill>
              </a:rPr>
              <a:t>Defining Quality</a:t>
            </a:r>
            <a:r>
              <a:rPr lang="en-US"/>
              <a:t> </a:t>
            </a:r>
          </a:p>
        </p:txBody>
      </p:sp>
    </p:spTree>
    <p:custDataLst>
      <p:tags r:id="rId1"/>
    </p:custDataLst>
    <p:extLst>
      <p:ext uri="{BB962C8B-B14F-4D97-AF65-F5344CB8AC3E}">
        <p14:creationId xmlns:p14="http://schemas.microsoft.com/office/powerpoint/2010/main" val="3082362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6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60" name="Picture 32" descr="white_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3581400"/>
            <a:ext cx="2794000" cy="2311400"/>
          </a:xfrm>
          <a:prstGeom prst="rect">
            <a:avLst/>
          </a:prstGeom>
          <a:noFill/>
          <a:extLst>
            <a:ext uri="{909E8E84-426E-40dd-AFC4-6F175D3DCCD1}">
              <a14:hiddenFill xmlns:a14="http://schemas.microsoft.com/office/drawing/2010/main" xmlns="">
                <a:solidFill>
                  <a:srgbClr val="FFFFFF"/>
                </a:solidFill>
              </a14:hiddenFill>
            </a:ext>
          </a:extLst>
        </p:spPr>
      </p:pic>
      <p:pic>
        <p:nvPicPr>
          <p:cNvPr id="483359" name="Picture 31" descr="white_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2794000" cy="2311400"/>
          </a:xfrm>
          <a:prstGeom prst="rect">
            <a:avLst/>
          </a:prstGeom>
          <a:noFill/>
          <a:extLst>
            <a:ext uri="{909E8E84-426E-40dd-AFC4-6F175D3DCCD1}">
              <a14:hiddenFill xmlns:a14="http://schemas.microsoft.com/office/drawing/2010/main" xmlns="">
                <a:solidFill>
                  <a:srgbClr val="FFFFFF"/>
                </a:solidFill>
              </a14:hiddenFill>
            </a:ext>
          </a:extLst>
        </p:spPr>
      </p:pic>
      <p:pic>
        <p:nvPicPr>
          <p:cNvPr id="483357" name="Picture 29" descr="white_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3581400"/>
            <a:ext cx="2794000" cy="2311400"/>
          </a:xfrm>
          <a:prstGeom prst="rect">
            <a:avLst/>
          </a:prstGeom>
          <a:noFill/>
          <a:extLst>
            <a:ext uri="{909E8E84-426E-40dd-AFC4-6F175D3DCCD1}">
              <a14:hiddenFill xmlns:a14="http://schemas.microsoft.com/office/drawing/2010/main" xmlns="">
                <a:solidFill>
                  <a:srgbClr val="FFFFFF"/>
                </a:solidFill>
              </a14:hiddenFill>
            </a:ext>
          </a:extLst>
        </p:spPr>
      </p:pic>
      <p:pic>
        <p:nvPicPr>
          <p:cNvPr id="483361" name="Picture 33" descr="white_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1143000"/>
            <a:ext cx="2794000" cy="2311400"/>
          </a:xfrm>
          <a:prstGeom prst="rect">
            <a:avLst/>
          </a:prstGeom>
          <a:noFill/>
          <a:extLst>
            <a:ext uri="{909E8E84-426E-40dd-AFC4-6F175D3DCCD1}">
              <a14:hiddenFill xmlns:a14="http://schemas.microsoft.com/office/drawing/2010/main" xmlns="">
                <a:solidFill>
                  <a:srgbClr val="FFFFFF"/>
                </a:solidFill>
              </a14:hiddenFill>
            </a:ext>
          </a:extLst>
        </p:spPr>
      </p:pic>
      <p:pic>
        <p:nvPicPr>
          <p:cNvPr id="483356" name="Picture 28" descr="white_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143000"/>
            <a:ext cx="2794000" cy="2311400"/>
          </a:xfrm>
          <a:prstGeom prst="rect">
            <a:avLst/>
          </a:prstGeom>
          <a:noFill/>
          <a:extLst>
            <a:ext uri="{909E8E84-426E-40dd-AFC4-6F175D3DCCD1}">
              <a14:hiddenFill xmlns:a14="http://schemas.microsoft.com/office/drawing/2010/main" xmlns="">
                <a:solidFill>
                  <a:srgbClr val="FFFFFF"/>
                </a:solidFill>
              </a14:hiddenFill>
            </a:ext>
          </a:extLst>
        </p:spPr>
      </p:pic>
      <p:pic>
        <p:nvPicPr>
          <p:cNvPr id="483355" name="Picture 27" descr="white_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143000"/>
            <a:ext cx="2794000" cy="2311400"/>
          </a:xfrm>
          <a:prstGeom prst="rect">
            <a:avLst/>
          </a:prstGeom>
          <a:noFill/>
          <a:extLst>
            <a:ext uri="{909E8E84-426E-40dd-AFC4-6F175D3DCCD1}">
              <a14:hiddenFill xmlns:a14="http://schemas.microsoft.com/office/drawing/2010/main" xmlns="">
                <a:solidFill>
                  <a:srgbClr val="FFFFFF"/>
                </a:solidFill>
              </a14:hiddenFill>
            </a:ext>
          </a:extLst>
        </p:spPr>
      </p:pic>
      <p:sp>
        <p:nvSpPr>
          <p:cNvPr id="483331" name="Rectangle 3"/>
          <p:cNvSpPr>
            <a:spLocks noGrp="1" noChangeArrowheads="1"/>
          </p:cNvSpPr>
          <p:nvPr>
            <p:ph type="title"/>
          </p:nvPr>
        </p:nvSpPr>
        <p:spPr>
          <a:xfrm>
            <a:off x="0" y="381000"/>
            <a:ext cx="9144000" cy="762000"/>
          </a:xfrm>
        </p:spPr>
        <p:txBody>
          <a:bodyPr/>
          <a:lstStyle/>
          <a:p>
            <a:r>
              <a:rPr lang="en-US" sz="2800"/>
              <a:t>What Individuals and Populations Matter in HIV Care?</a:t>
            </a:r>
          </a:p>
        </p:txBody>
      </p:sp>
      <p:sp>
        <p:nvSpPr>
          <p:cNvPr id="483337" name="Text Box 9"/>
          <p:cNvSpPr txBox="1">
            <a:spLocks noChangeArrowheads="1"/>
          </p:cNvSpPr>
          <p:nvPr/>
        </p:nvSpPr>
        <p:spPr bwMode="auto">
          <a:xfrm>
            <a:off x="312738" y="2895600"/>
            <a:ext cx="2659062"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533400" indent="-533400">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20000"/>
              </a:spcBef>
              <a:buFontTx/>
              <a:buNone/>
            </a:pPr>
            <a:r>
              <a:rPr lang="en-US">
                <a:latin typeface="Garamond" charset="0"/>
              </a:rPr>
              <a:t>People with HIV and AIDS</a:t>
            </a:r>
          </a:p>
        </p:txBody>
      </p:sp>
      <p:pic>
        <p:nvPicPr>
          <p:cNvPr id="483338" name="Picture 10" descr="little_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0"/>
            <a:ext cx="9398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483339" name="Text Box 11"/>
          <p:cNvSpPr txBox="1">
            <a:spLocks noChangeArrowheads="1"/>
          </p:cNvSpPr>
          <p:nvPr/>
        </p:nvSpPr>
        <p:spPr bwMode="auto">
          <a:xfrm>
            <a:off x="3276600" y="2819400"/>
            <a:ext cx="236220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1371600" indent="-342900">
              <a:spcBef>
                <a:spcPct val="0"/>
              </a:spcBef>
              <a:defRPr>
                <a:solidFill>
                  <a:schemeClr val="tx1"/>
                </a:solidFill>
                <a:latin typeface="Arial" charset="0"/>
                <a:ea typeface="ＭＳ Ｐゴシック" charset="0"/>
              </a:defRPr>
            </a:lvl2pPr>
            <a:lvl3pPr marL="14859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pPr>
            <a:r>
              <a:rPr lang="en-US">
                <a:latin typeface="Garamond" charset="0"/>
              </a:rPr>
              <a:t>Their partners, wives or husbands</a:t>
            </a:r>
          </a:p>
        </p:txBody>
      </p:sp>
      <p:pic>
        <p:nvPicPr>
          <p:cNvPr id="483341" name="Picture 13" descr="social_servi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600" y="1219200"/>
            <a:ext cx="12700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483342" name="Text Box 14"/>
          <p:cNvSpPr txBox="1">
            <a:spLocks noChangeArrowheads="1"/>
          </p:cNvSpPr>
          <p:nvPr/>
        </p:nvSpPr>
        <p:spPr bwMode="auto">
          <a:xfrm>
            <a:off x="6019800" y="2819400"/>
            <a:ext cx="251460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1447800" indent="-342900">
              <a:spcBef>
                <a:spcPct val="0"/>
              </a:spcBef>
              <a:defRPr>
                <a:solidFill>
                  <a:schemeClr val="tx1"/>
                </a:solidFill>
                <a:latin typeface="Arial" charset="0"/>
                <a:ea typeface="ＭＳ Ｐゴシック" charset="0"/>
              </a:defRPr>
            </a:lvl2pPr>
            <a:lvl3pPr marL="15621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pPr>
            <a:r>
              <a:rPr lang="en-US">
                <a:latin typeface="Garamond" charset="0"/>
              </a:rPr>
              <a:t>Their children, families and friends</a:t>
            </a:r>
          </a:p>
        </p:txBody>
      </p:sp>
      <p:pic>
        <p:nvPicPr>
          <p:cNvPr id="483343" name="Picture 15" descr="family_blu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05600" y="1295400"/>
            <a:ext cx="1192213" cy="1530350"/>
          </a:xfrm>
          <a:prstGeom prst="rect">
            <a:avLst/>
          </a:prstGeom>
          <a:noFill/>
          <a:extLst>
            <a:ext uri="{909E8E84-426E-40dd-AFC4-6F175D3DCCD1}">
              <a14:hiddenFill xmlns:a14="http://schemas.microsoft.com/office/drawing/2010/main" xmlns="">
                <a:solidFill>
                  <a:srgbClr val="FFFFFF"/>
                </a:solidFill>
              </a14:hiddenFill>
            </a:ext>
          </a:extLst>
        </p:spPr>
      </p:pic>
      <p:sp>
        <p:nvSpPr>
          <p:cNvPr id="483347" name="Text Box 19"/>
          <p:cNvSpPr txBox="1">
            <a:spLocks noChangeArrowheads="1"/>
          </p:cNvSpPr>
          <p:nvPr/>
        </p:nvSpPr>
        <p:spPr bwMode="auto">
          <a:xfrm>
            <a:off x="914400" y="4138613"/>
            <a:ext cx="2057400" cy="157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1104900">
              <a:spcBef>
                <a:spcPct val="0"/>
              </a:spcBef>
              <a:defRPr>
                <a:solidFill>
                  <a:schemeClr val="tx1"/>
                </a:solidFill>
                <a:latin typeface="Arial" charset="0"/>
                <a:ea typeface="ＭＳ Ｐゴシック" charset="0"/>
              </a:defRPr>
            </a:lvl2pPr>
            <a:lvl3pPr marL="1219200">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lnSpc>
                <a:spcPct val="100000"/>
              </a:lnSpc>
              <a:spcBef>
                <a:spcPct val="20000"/>
              </a:spcBef>
              <a:buClr>
                <a:schemeClr val="tx1"/>
              </a:buClr>
              <a:buSzTx/>
              <a:buFontTx/>
              <a:buNone/>
            </a:pPr>
            <a:r>
              <a:rPr lang="en-US">
                <a:latin typeface="Garamond" charset="0"/>
              </a:rPr>
              <a:t>Their potential partners, or others whom they might infect</a:t>
            </a:r>
          </a:p>
          <a:p>
            <a:pPr>
              <a:spcBef>
                <a:spcPct val="50000"/>
              </a:spcBef>
              <a:buFontTx/>
              <a:buNone/>
            </a:pPr>
            <a:endParaRPr lang="en-US">
              <a:latin typeface="Garamond" charset="0"/>
            </a:endParaRPr>
          </a:p>
        </p:txBody>
      </p:sp>
      <p:pic>
        <p:nvPicPr>
          <p:cNvPr id="483348" name="Picture 20" descr="person5"/>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57200" y="3886200"/>
            <a:ext cx="482600" cy="1682750"/>
          </a:xfrm>
          <a:prstGeom prst="rect">
            <a:avLst/>
          </a:prstGeom>
          <a:noFill/>
          <a:extLst>
            <a:ext uri="{909E8E84-426E-40dd-AFC4-6F175D3DCCD1}">
              <a14:hiddenFill xmlns:a14="http://schemas.microsoft.com/office/drawing/2010/main" xmlns="">
                <a:solidFill>
                  <a:srgbClr val="FFFFFF"/>
                </a:solidFill>
              </a14:hiddenFill>
            </a:ext>
          </a:extLst>
        </p:spPr>
      </p:pic>
      <p:sp>
        <p:nvSpPr>
          <p:cNvPr id="483349" name="Text Box 21"/>
          <p:cNvSpPr txBox="1">
            <a:spLocks noChangeArrowheads="1"/>
          </p:cNvSpPr>
          <p:nvPr/>
        </p:nvSpPr>
        <p:spPr bwMode="auto">
          <a:xfrm>
            <a:off x="3276600" y="5173663"/>
            <a:ext cx="243840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1447800" indent="-342900">
              <a:spcBef>
                <a:spcPct val="0"/>
              </a:spcBef>
              <a:defRPr>
                <a:solidFill>
                  <a:schemeClr val="tx1"/>
                </a:solidFill>
                <a:latin typeface="Arial" charset="0"/>
                <a:ea typeface="ＭＳ Ｐゴシック" charset="0"/>
              </a:defRPr>
            </a:lvl2pPr>
            <a:lvl3pPr marL="15621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pPr>
            <a:r>
              <a:rPr lang="en-US">
                <a:latin typeface="Garamond" charset="0"/>
              </a:rPr>
              <a:t>The communities in which they live and work</a:t>
            </a:r>
          </a:p>
        </p:txBody>
      </p:sp>
      <p:pic>
        <p:nvPicPr>
          <p:cNvPr id="483350" name="Picture 22" descr="buildings"/>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759200" y="3673475"/>
            <a:ext cx="1574800" cy="1406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3352" name="Picture 24" descr="employe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3657600"/>
            <a:ext cx="968375"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483351" name="Text Box 23"/>
          <p:cNvSpPr txBox="1">
            <a:spLocks noChangeArrowheads="1"/>
          </p:cNvSpPr>
          <p:nvPr/>
        </p:nvSpPr>
        <p:spPr bwMode="auto">
          <a:xfrm>
            <a:off x="6019800" y="4678363"/>
            <a:ext cx="2590800" cy="108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1447800" indent="-342900">
              <a:spcBef>
                <a:spcPct val="0"/>
              </a:spcBef>
              <a:defRPr>
                <a:solidFill>
                  <a:schemeClr val="tx1"/>
                </a:solidFill>
                <a:latin typeface="Arial" charset="0"/>
                <a:ea typeface="ＭＳ Ｐゴシック" charset="0"/>
              </a:defRPr>
            </a:lvl2pPr>
            <a:lvl3pPr marL="15621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pPr>
            <a:r>
              <a:rPr lang="en-US" dirty="0">
                <a:latin typeface="Garamond" charset="0"/>
              </a:rPr>
              <a:t>The people who provide health care and other supportive services to them</a:t>
            </a:r>
          </a:p>
        </p:txBody>
      </p:sp>
      <p:sp>
        <p:nvSpPr>
          <p:cNvPr id="483362" name="Text Box 34"/>
          <p:cNvSpPr txBox="1">
            <a:spLocks noChangeArrowheads="1"/>
          </p:cNvSpPr>
          <p:nvPr/>
        </p:nvSpPr>
        <p:spPr bwMode="auto">
          <a:xfrm>
            <a:off x="838200" y="6248400"/>
            <a:ext cx="1730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a:solidFill>
                  <a:schemeClr val="bg1"/>
                </a:solidFill>
              </a:rPr>
              <a:t>Defining Quality</a:t>
            </a:r>
            <a:r>
              <a:rPr lang="en-US"/>
              <a:t> </a:t>
            </a:r>
          </a:p>
        </p:txBody>
      </p:sp>
    </p:spTree>
    <p:custDataLst>
      <p:tags r:id="rId1"/>
    </p:custDataLst>
    <p:extLst>
      <p:ext uri="{BB962C8B-B14F-4D97-AF65-F5344CB8AC3E}">
        <p14:creationId xmlns:p14="http://schemas.microsoft.com/office/powerpoint/2010/main" val="336942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3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33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33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33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33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33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833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3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33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33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833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3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7" grpId="0"/>
      <p:bldP spid="483339" grpId="0"/>
      <p:bldP spid="483342" grpId="0"/>
      <p:bldP spid="483347" grpId="0"/>
      <p:bldP spid="483349" grpId="0"/>
      <p:bldP spid="4833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03736" y="1746598"/>
            <a:ext cx="7772400" cy="3352800"/>
          </a:xfrm>
          <a:solidFill>
            <a:srgbClr val="99CCFF"/>
          </a:solidFill>
        </p:spPr>
        <p:txBody>
          <a:bodyPr/>
          <a:lstStyle/>
          <a:p>
            <a:pPr>
              <a:buClr>
                <a:srgbClr val="FF0000"/>
              </a:buClr>
              <a:buFont typeface="Webdings" panose="05030102010509060703" pitchFamily="18" charset="2"/>
              <a:buChar char="-"/>
            </a:pPr>
            <a:r>
              <a:rPr lang="en-US" altLang="en-US" b="1" dirty="0">
                <a:ea typeface="ＭＳ Ｐゴシック" panose="020B0600070205080204" pitchFamily="34" charset="-128"/>
              </a:rPr>
              <a:t>Youth (ages 13-24)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5 times </a:t>
            </a:r>
            <a:r>
              <a:rPr lang="en-US" altLang="en-US" dirty="0">
                <a:ea typeface="ＭＳ Ｐゴシック" panose="020B0600070205080204" pitchFamily="34" charset="-128"/>
              </a:rPr>
              <a:t>more likely to have HIV than people older than 25</a:t>
            </a:r>
          </a:p>
          <a:p>
            <a:pPr>
              <a:buClr>
                <a:srgbClr val="FF0000"/>
              </a:buClr>
              <a:buFont typeface="Webdings" panose="05030102010509060703" pitchFamily="18" charset="2"/>
              <a:buChar char="-"/>
            </a:pPr>
            <a:r>
              <a:rPr lang="en-US" altLang="en-US" b="1" dirty="0">
                <a:ea typeface="ＭＳ Ｐゴシック" panose="020B0600070205080204" pitchFamily="34" charset="-128"/>
              </a:rPr>
              <a:t>African American women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20 times </a:t>
            </a:r>
            <a:r>
              <a:rPr lang="en-US" altLang="en-US" dirty="0">
                <a:ea typeface="ＭＳ Ｐゴシック" panose="020B0600070205080204" pitchFamily="34" charset="-128"/>
              </a:rPr>
              <a:t>more likely to have HIV than white women</a:t>
            </a:r>
          </a:p>
          <a:p>
            <a:pPr>
              <a:buClr>
                <a:srgbClr val="FF0000"/>
              </a:buClr>
              <a:buFont typeface="Webdings" panose="05030102010509060703" pitchFamily="18" charset="2"/>
              <a:buChar char="-"/>
            </a:pPr>
            <a:r>
              <a:rPr lang="en-US" altLang="en-US" b="1" dirty="0">
                <a:ea typeface="ＭＳ Ｐゴシック" panose="020B0600070205080204" pitchFamily="34" charset="-128"/>
              </a:rPr>
              <a:t>Men who have sex with men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46 times </a:t>
            </a:r>
            <a:r>
              <a:rPr lang="en-US" altLang="en-US" dirty="0">
                <a:ea typeface="ＭＳ Ｐゴシック" panose="020B0600070205080204" pitchFamily="34" charset="-128"/>
              </a:rPr>
              <a:t>more likely to have HIV than other men</a:t>
            </a:r>
          </a:p>
          <a:p>
            <a:pPr>
              <a:buClr>
                <a:srgbClr val="FF0000"/>
              </a:buClr>
              <a:buFont typeface="Webdings" panose="05030102010509060703" pitchFamily="18" charset="2"/>
              <a:buChar char="-"/>
            </a:pPr>
            <a:r>
              <a:rPr lang="en-US" altLang="en-US" b="1" dirty="0">
                <a:ea typeface="ＭＳ Ｐゴシック" panose="020B0600070205080204" pitchFamily="34" charset="-128"/>
              </a:rPr>
              <a:t>Transgender women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50 times </a:t>
            </a:r>
            <a:r>
              <a:rPr lang="en-US" altLang="en-US" dirty="0">
                <a:ea typeface="ＭＳ Ｐゴシック" panose="020B0600070205080204" pitchFamily="34" charset="-128"/>
              </a:rPr>
              <a:t>more likely to have HIV than other adults</a:t>
            </a:r>
          </a:p>
        </p:txBody>
      </p:sp>
      <p:sp>
        <p:nvSpPr>
          <p:cNvPr id="4" name="Title 1"/>
          <p:cNvSpPr>
            <a:spLocks noGrp="1"/>
          </p:cNvSpPr>
          <p:nvPr>
            <p:ph type="title"/>
          </p:nvPr>
        </p:nvSpPr>
        <p:spPr>
          <a:xfrm>
            <a:off x="303736" y="294253"/>
            <a:ext cx="7772400" cy="762000"/>
          </a:xfrm>
        </p:spPr>
        <p:txBody>
          <a:bodyPr/>
          <a:lstStyle/>
          <a:p>
            <a:r>
              <a:rPr lang="en-US" dirty="0" smtClean="0"/>
              <a:t>Sub populations:  Health Disparities</a:t>
            </a:r>
            <a:endParaRPr lang="en-US" b="1" dirty="0"/>
          </a:p>
        </p:txBody>
      </p:sp>
      <p:sp>
        <p:nvSpPr>
          <p:cNvPr id="5" name="TextBox 4"/>
          <p:cNvSpPr txBox="1"/>
          <p:nvPr/>
        </p:nvSpPr>
        <p:spPr>
          <a:xfrm>
            <a:off x="-720130" y="5414929"/>
            <a:ext cx="9079375" cy="707886"/>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http://www.unaids.org/sites/default/files/media_asset/08_Transgenderpeople.pdf</a:t>
            </a:r>
          </a:p>
          <a:p>
            <a:pPr algn="r"/>
            <a:r>
              <a:rPr lang="en-US" sz="1000" dirty="0">
                <a:latin typeface="Times New Roman" panose="02020603050405020304" pitchFamily="18" charset="0"/>
                <a:cs typeface="Times New Roman" panose="02020603050405020304" pitchFamily="18" charset="0"/>
              </a:rPr>
              <a:t>http://www.cdc.gov/hiv/pdf/statistics_hssr_vol_17_no_4.pdf</a:t>
            </a:r>
          </a:p>
          <a:p>
            <a:pPr algn="r"/>
            <a:r>
              <a:rPr lang="en-US" sz="1000" dirty="0">
                <a:latin typeface="Times New Roman" panose="02020603050405020304" pitchFamily="18" charset="0"/>
                <a:cs typeface="Times New Roman" panose="02020603050405020304" pitchFamily="18" charset="0"/>
              </a:rPr>
              <a:t>http://www.aidsmap.com/HIV-positive-youth-are-less-likely-than-adults-to-achieve-viral-suppression-on-antiretroviral-treatment/page/2994025/</a:t>
            </a:r>
          </a:p>
          <a:p>
            <a:pPr algn="r"/>
            <a:r>
              <a:rPr lang="en-US" sz="1000" dirty="0">
                <a:latin typeface="Times New Roman" panose="02020603050405020304" pitchFamily="18" charset="0"/>
                <a:cs typeface="Times New Roman" panose="02020603050405020304" pitchFamily="18" charset="0"/>
              </a:rPr>
              <a:t>http://www.cdc.gov/mmwr/preview/mmwrhtml/su6203a19.htm?s_cid=su6203a19_w </a:t>
            </a:r>
          </a:p>
        </p:txBody>
      </p:sp>
    </p:spTree>
    <p:extLst>
      <p:ext uri="{BB962C8B-B14F-4D97-AF65-F5344CB8AC3E}">
        <p14:creationId xmlns:p14="http://schemas.microsoft.com/office/powerpoint/2010/main" val="2766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203200" y="241300"/>
            <a:ext cx="8737600" cy="6375400"/>
          </a:xfrm>
          <a:prstGeom prst="rect">
            <a:avLst/>
          </a:prstGeom>
        </p:spPr>
      </p:pic>
    </p:spTree>
    <p:extLst>
      <p:ext uri="{BB962C8B-B14F-4D97-AF65-F5344CB8AC3E}">
        <p14:creationId xmlns:p14="http://schemas.microsoft.com/office/powerpoint/2010/main" val="13730661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Text Placeholder 2"/>
          <p:cNvSpPr>
            <a:spLocks noGrp="1"/>
          </p:cNvSpPr>
          <p:nvPr>
            <p:ph type="body" sz="quarter" idx="10"/>
          </p:nvPr>
        </p:nvSpPr>
        <p:spPr>
          <a:xfrm>
            <a:off x="381000" y="1411552"/>
            <a:ext cx="8382000" cy="4038029"/>
          </a:xfrm>
        </p:spPr>
        <p:txBody>
          <a:bodyPr/>
          <a:lstStyle/>
          <a:p>
            <a:pPr marL="0" indent="0">
              <a:buNone/>
            </a:pPr>
            <a:r>
              <a:rPr lang="en-US" dirty="0" smtClean="0"/>
              <a:t>In 1601, James Lancaster successfully conducted an experiment to illustrate the effectiveness of lemon juice to prevent scurvy.</a:t>
            </a:r>
          </a:p>
          <a:p>
            <a:pPr marL="0" indent="0">
              <a:buNone/>
            </a:pPr>
            <a:r>
              <a:rPr lang="en-US" dirty="0" smtClean="0"/>
              <a:t>When did the British Navy adopt this treatment?</a:t>
            </a:r>
          </a:p>
          <a:p>
            <a:pPr marL="1028700" indent="-571500">
              <a:buAutoNum type="alphaLcPeriod"/>
            </a:pPr>
            <a:r>
              <a:rPr lang="en-US" dirty="0" smtClean="0"/>
              <a:t>1602</a:t>
            </a:r>
          </a:p>
          <a:p>
            <a:pPr marL="1028700" indent="-571500">
              <a:buAutoNum type="alphaLcPeriod"/>
            </a:pPr>
            <a:r>
              <a:rPr lang="en-US" dirty="0" smtClean="0"/>
              <a:t>1689</a:t>
            </a:r>
          </a:p>
          <a:p>
            <a:pPr marL="1028700" indent="-571500">
              <a:buAutoNum type="alphaLcPeriod"/>
            </a:pPr>
            <a:r>
              <a:rPr lang="en-US" dirty="0" smtClean="0"/>
              <a:t>1757</a:t>
            </a:r>
          </a:p>
          <a:p>
            <a:pPr marL="1028700" indent="-571500">
              <a:buAutoNum type="alphaLcPeriod"/>
            </a:pPr>
            <a:r>
              <a:rPr lang="en-US" dirty="0" smtClean="0"/>
              <a:t>1796</a:t>
            </a:r>
          </a:p>
        </p:txBody>
      </p:sp>
    </p:spTree>
    <p:extLst>
      <p:ext uri="{BB962C8B-B14F-4D97-AF65-F5344CB8AC3E}">
        <p14:creationId xmlns:p14="http://schemas.microsoft.com/office/powerpoint/2010/main" val="12427347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Text Placeholder 2"/>
          <p:cNvSpPr>
            <a:spLocks noGrp="1"/>
          </p:cNvSpPr>
          <p:nvPr>
            <p:ph type="body" sz="quarter" idx="10"/>
          </p:nvPr>
        </p:nvSpPr>
        <p:spPr>
          <a:xfrm>
            <a:off x="381000" y="1447800"/>
            <a:ext cx="8382000" cy="2203680"/>
          </a:xfrm>
        </p:spPr>
        <p:txBody>
          <a:bodyPr/>
          <a:lstStyle/>
          <a:p>
            <a:pPr marL="1028700" indent="-571500">
              <a:buAutoNum type="alphaLcPeriod"/>
            </a:pPr>
            <a:r>
              <a:rPr lang="en-US" dirty="0"/>
              <a:t>1602</a:t>
            </a:r>
          </a:p>
          <a:p>
            <a:pPr marL="1028700" indent="-571500">
              <a:buAutoNum type="alphaLcPeriod"/>
            </a:pPr>
            <a:r>
              <a:rPr lang="en-US" dirty="0"/>
              <a:t>1689</a:t>
            </a:r>
          </a:p>
          <a:p>
            <a:pPr marL="1028700" indent="-571500">
              <a:buAutoNum type="alphaLcPeriod"/>
            </a:pPr>
            <a:r>
              <a:rPr lang="en-US" dirty="0"/>
              <a:t>1757</a:t>
            </a:r>
          </a:p>
          <a:p>
            <a:pPr marL="1028700" indent="-571500">
              <a:buAutoNum type="alphaLcPeriod"/>
            </a:pPr>
            <a:r>
              <a:rPr lang="en-US" sz="4000" b="1" dirty="0"/>
              <a:t>1796</a:t>
            </a:r>
          </a:p>
        </p:txBody>
      </p:sp>
    </p:spTree>
    <p:extLst>
      <p:ext uri="{BB962C8B-B14F-4D97-AF65-F5344CB8AC3E}">
        <p14:creationId xmlns:p14="http://schemas.microsoft.com/office/powerpoint/2010/main" val="30878991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51"/>
            <a:ext cx="7620000" cy="1143000"/>
          </a:xfrm>
        </p:spPr>
        <p:txBody>
          <a:bodyPr/>
          <a:lstStyle/>
          <a:p>
            <a:r>
              <a:rPr lang="en-US" dirty="0" smtClean="0"/>
              <a:t>Treatment of Scurvy</a:t>
            </a:r>
            <a:endParaRPr lang="en-US" dirty="0"/>
          </a:p>
        </p:txBody>
      </p:sp>
      <p:sp>
        <p:nvSpPr>
          <p:cNvPr id="3" name="Text Placeholder 2"/>
          <p:cNvSpPr>
            <a:spLocks noGrp="1"/>
          </p:cNvSpPr>
          <p:nvPr>
            <p:ph type="body" sz="quarter" idx="10"/>
          </p:nvPr>
        </p:nvSpPr>
        <p:spPr>
          <a:xfrm>
            <a:off x="3698176" y="1433433"/>
            <a:ext cx="4724400" cy="4762500"/>
          </a:xfrm>
        </p:spPr>
        <p:txBody>
          <a:bodyPr>
            <a:normAutofit fontScale="85000" lnSpcReduction="20000"/>
          </a:bodyPr>
          <a:lstStyle/>
          <a:p>
            <a:pPr marL="228600" indent="-228600" eaLnBrk="1" hangingPunct="1">
              <a:lnSpc>
                <a:spcPct val="120000"/>
              </a:lnSpc>
              <a:spcBef>
                <a:spcPts val="0"/>
              </a:spcBef>
              <a:buClr>
                <a:schemeClr val="tx1"/>
              </a:buClr>
              <a:buFont typeface="Arial" panose="020B0604020202020204" pitchFamily="34" charset="0"/>
              <a:buChar char="•"/>
            </a:pPr>
            <a:r>
              <a:rPr lang="en-US" altLang="en-US" dirty="0" smtClean="0">
                <a:ea typeface="ＭＳ Ｐゴシック" pitchFamily="34" charset="-128"/>
              </a:rPr>
              <a:t>In </a:t>
            </a:r>
            <a:r>
              <a:rPr lang="en-US" altLang="en-US" dirty="0">
                <a:ea typeface="ＭＳ Ｐゴシック" pitchFamily="34" charset="-128"/>
              </a:rPr>
              <a:t>1601 lemon juice, as a protective against scurvy, is recorded by James Lancaster.</a:t>
            </a:r>
          </a:p>
          <a:p>
            <a:pPr marL="228600" indent="-228600" eaLnBrk="1" hangingPunct="1">
              <a:lnSpc>
                <a:spcPct val="120000"/>
              </a:lnSpc>
              <a:spcBef>
                <a:spcPts val="0"/>
              </a:spcBef>
              <a:buClr>
                <a:schemeClr val="tx1"/>
              </a:buClr>
              <a:buFont typeface="Arial" panose="020B0604020202020204" pitchFamily="34" charset="0"/>
              <a:buChar char="•"/>
            </a:pPr>
            <a:r>
              <a:rPr lang="en-US" altLang="en-US" dirty="0">
                <a:ea typeface="ＭＳ Ｐゴシック" pitchFamily="34" charset="-128"/>
              </a:rPr>
              <a:t>In 1612, Woodall recommended citrus fruit for protection against scurvy on sea voyages.</a:t>
            </a:r>
          </a:p>
          <a:p>
            <a:pPr marL="228600" indent="-228600" eaLnBrk="1" hangingPunct="1">
              <a:lnSpc>
                <a:spcPct val="120000"/>
              </a:lnSpc>
              <a:spcBef>
                <a:spcPts val="0"/>
              </a:spcBef>
              <a:buClr>
                <a:schemeClr val="tx1"/>
              </a:buClr>
              <a:buFont typeface="Arial" panose="020B0604020202020204" pitchFamily="34" charset="0"/>
              <a:buChar char="•"/>
            </a:pPr>
            <a:r>
              <a:rPr lang="en-US" altLang="en-US" dirty="0">
                <a:ea typeface="ＭＳ Ｐゴシック" pitchFamily="34" charset="-128"/>
              </a:rPr>
              <a:t>In 1753 James Lind published A Treatise on the Scurvy which portrays his experiment on-board the ship Salisbury in 1747.</a:t>
            </a:r>
          </a:p>
          <a:p>
            <a:pPr marL="228600" indent="-228600" eaLnBrk="1" hangingPunct="1">
              <a:lnSpc>
                <a:spcPct val="120000"/>
              </a:lnSpc>
              <a:spcBef>
                <a:spcPts val="0"/>
              </a:spcBef>
              <a:buClr>
                <a:schemeClr val="tx1"/>
              </a:buClr>
              <a:buFont typeface="Arial" panose="020B0604020202020204" pitchFamily="34" charset="0"/>
              <a:buChar char="•"/>
            </a:pPr>
            <a:r>
              <a:rPr lang="en-US" altLang="en-US" dirty="0">
                <a:ea typeface="ＭＳ Ｐゴシック" pitchFamily="34" charset="-128"/>
              </a:rPr>
              <a:t>From 1772 to 1775 sailors on historic voyages with Captain James Cook remained free from scurvy.</a:t>
            </a:r>
          </a:p>
          <a:p>
            <a:pPr marL="228600" indent="-228600" eaLnBrk="1" hangingPunct="1">
              <a:lnSpc>
                <a:spcPct val="120000"/>
              </a:lnSpc>
              <a:spcBef>
                <a:spcPts val="0"/>
              </a:spcBef>
              <a:buClr>
                <a:schemeClr val="tx1"/>
              </a:buClr>
              <a:buFont typeface="Arial" panose="020B0604020202020204" pitchFamily="34" charset="0"/>
              <a:buChar char="•"/>
            </a:pPr>
            <a:r>
              <a:rPr lang="en-US" altLang="en-US" dirty="0">
                <a:ea typeface="ＭＳ Ｐゴシック" pitchFamily="34" charset="-128"/>
              </a:rPr>
              <a:t>In 1796 lemon juice was officially introduced in the British Navy as a prophylactic against scurvy.</a:t>
            </a:r>
          </a:p>
          <a:p>
            <a:pPr marL="228600" indent="-228600" eaLnBrk="1" hangingPunct="1">
              <a:lnSpc>
                <a:spcPct val="120000"/>
              </a:lnSpc>
              <a:spcBef>
                <a:spcPts val="0"/>
              </a:spcBef>
              <a:buClr>
                <a:schemeClr val="tx1"/>
              </a:buClr>
              <a:buFont typeface="Arial" panose="020B0604020202020204" pitchFamily="34" charset="0"/>
              <a:buChar char="•"/>
            </a:pPr>
            <a:r>
              <a:rPr lang="en-US" altLang="en-US" dirty="0">
                <a:ea typeface="ＭＳ Ｐゴシック" pitchFamily="34" charset="-128"/>
              </a:rPr>
              <a:t>In 1865 British Board of Trade adopted the policy for the merchant marine. </a:t>
            </a:r>
          </a:p>
          <a:p>
            <a:endParaRPr lang="en-US" dirty="0"/>
          </a:p>
        </p:txBody>
      </p:sp>
      <p:pic>
        <p:nvPicPr>
          <p:cNvPr id="4" name="Picture 4" descr="d9748_treatise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74" y="1539152"/>
            <a:ext cx="2809875"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28600" y="6377852"/>
            <a:ext cx="6324600" cy="363176"/>
          </a:xfrm>
          <a:prstGeom prst="rect">
            <a:avLst/>
          </a:prstGeom>
          <a:noFill/>
        </p:spPr>
        <p:txBody>
          <a:bodyPr wrap="square" rtlCol="0">
            <a:spAutoFit/>
          </a:bodyPr>
          <a:lstStyle/>
          <a:p>
            <a:pPr eaLnBrk="1" hangingPunct="1">
              <a:lnSpc>
                <a:spcPct val="80000"/>
              </a:lnSpc>
            </a:pPr>
            <a:r>
              <a:rPr lang="en-US" altLang="en-US" sz="1100" dirty="0">
                <a:solidFill>
                  <a:schemeClr val="bg1"/>
                </a:solidFill>
                <a:latin typeface="Tahoma" pitchFamily="34" charset="0"/>
                <a:ea typeface="ＭＳ Ｐゴシック" pitchFamily="34" charset="-128"/>
              </a:rPr>
              <a:t>Stephen J. </a:t>
            </a:r>
            <a:r>
              <a:rPr lang="en-US" altLang="en-US" sz="1100" dirty="0" err="1">
                <a:solidFill>
                  <a:schemeClr val="bg1"/>
                </a:solidFill>
                <a:latin typeface="Tahoma" pitchFamily="34" charset="0"/>
                <a:ea typeface="ＭＳ Ｐゴシック" pitchFamily="34" charset="-128"/>
              </a:rPr>
              <a:t>Bown</a:t>
            </a:r>
            <a:r>
              <a:rPr lang="en-US" altLang="en-US" sz="1100" dirty="0">
                <a:solidFill>
                  <a:schemeClr val="bg1"/>
                </a:solidFill>
                <a:latin typeface="Tahoma" pitchFamily="34" charset="0"/>
                <a:ea typeface="ＭＳ Ｐゴシック" pitchFamily="34" charset="-128"/>
              </a:rPr>
              <a:t> - Scurvy: How a Surgeon, a Mariner, and a Gentleman Solved the Greatest Medical Mystery of the Age of Sail; St. Martin's Press, 2004</a:t>
            </a:r>
          </a:p>
        </p:txBody>
      </p:sp>
    </p:spTree>
    <p:extLst>
      <p:ext uri="{BB962C8B-B14F-4D97-AF65-F5344CB8AC3E}">
        <p14:creationId xmlns:p14="http://schemas.microsoft.com/office/powerpoint/2010/main" val="10110337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415" r="-415"/>
          <a:stretch>
            <a:fillRect/>
          </a:stretch>
        </p:blipFill>
        <p:spPr>
          <a:xfrm>
            <a:off x="4495800" y="838200"/>
            <a:ext cx="3934390" cy="2163763"/>
          </a:xfrm>
        </p:spPr>
      </p:pic>
      <p:pic>
        <p:nvPicPr>
          <p:cNvPr id="5" name="Picture 4"/>
          <p:cNvPicPr>
            <a:picLocks noChangeAspect="1"/>
          </p:cNvPicPr>
          <p:nvPr/>
        </p:nvPicPr>
        <p:blipFill>
          <a:blip r:embed="rId4"/>
          <a:stretch>
            <a:fillRect/>
          </a:stretch>
        </p:blipFill>
        <p:spPr>
          <a:xfrm>
            <a:off x="366611" y="484479"/>
            <a:ext cx="2675375" cy="3249321"/>
          </a:xfrm>
          <a:prstGeom prst="rect">
            <a:avLst/>
          </a:prstGeom>
        </p:spPr>
      </p:pic>
      <p:pic>
        <p:nvPicPr>
          <p:cNvPr id="7" name="Picture 6"/>
          <p:cNvPicPr>
            <a:picLocks noChangeAspect="1"/>
          </p:cNvPicPr>
          <p:nvPr/>
        </p:nvPicPr>
        <p:blipFill>
          <a:blip r:embed="rId5"/>
          <a:stretch>
            <a:fillRect/>
          </a:stretch>
        </p:blipFill>
        <p:spPr>
          <a:xfrm>
            <a:off x="5334000" y="4876800"/>
            <a:ext cx="2891790" cy="685800"/>
          </a:xfrm>
          <a:prstGeom prst="rect">
            <a:avLst/>
          </a:prstGeom>
        </p:spPr>
      </p:pic>
      <p:pic>
        <p:nvPicPr>
          <p:cNvPr id="8" name="Picture 7"/>
          <p:cNvPicPr>
            <a:picLocks noChangeAspect="1"/>
          </p:cNvPicPr>
          <p:nvPr/>
        </p:nvPicPr>
        <p:blipFill>
          <a:blip r:embed="rId6"/>
          <a:stretch>
            <a:fillRect/>
          </a:stretch>
        </p:blipFill>
        <p:spPr>
          <a:xfrm>
            <a:off x="5638800" y="4267200"/>
            <a:ext cx="2170486" cy="609600"/>
          </a:xfrm>
          <a:prstGeom prst="rect">
            <a:avLst/>
          </a:prstGeom>
        </p:spPr>
      </p:pic>
      <p:pic>
        <p:nvPicPr>
          <p:cNvPr id="9" name="Picture 8"/>
          <p:cNvPicPr>
            <a:picLocks noChangeAspect="1"/>
          </p:cNvPicPr>
          <p:nvPr/>
        </p:nvPicPr>
        <p:blipFill>
          <a:blip r:embed="rId7"/>
          <a:stretch>
            <a:fillRect/>
          </a:stretch>
        </p:blipFill>
        <p:spPr>
          <a:xfrm>
            <a:off x="1066800" y="3886200"/>
            <a:ext cx="3543300" cy="1933889"/>
          </a:xfrm>
          <a:prstGeom prst="rect">
            <a:avLst/>
          </a:prstGeom>
        </p:spPr>
      </p:pic>
      <p:pic>
        <p:nvPicPr>
          <p:cNvPr id="10" name="Picture 9"/>
          <p:cNvPicPr>
            <a:picLocks noChangeAspect="1"/>
          </p:cNvPicPr>
          <p:nvPr/>
        </p:nvPicPr>
        <p:blipFill>
          <a:blip r:embed="rId8"/>
          <a:stretch>
            <a:fillRect/>
          </a:stretch>
        </p:blipFill>
        <p:spPr>
          <a:xfrm>
            <a:off x="3041986" y="3124200"/>
            <a:ext cx="2595400" cy="704673"/>
          </a:xfrm>
          <a:prstGeom prst="rect">
            <a:avLst/>
          </a:prstGeom>
        </p:spPr>
      </p:pic>
    </p:spTree>
    <p:extLst>
      <p:ext uri="{BB962C8B-B14F-4D97-AF65-F5344CB8AC3E}">
        <p14:creationId xmlns:p14="http://schemas.microsoft.com/office/powerpoint/2010/main" val="422740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457200" y="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chemeClr val="accent1"/>
                </a:solidFill>
                <a:latin typeface="Calibri" charset="0"/>
                <a:ea typeface="ＭＳ Ｐゴシック" charset="0"/>
                <a:cs typeface="ＭＳ Ｐゴシック" charset="0"/>
              </a:rPr>
              <a:t>Engagement in Care Continuum</a:t>
            </a:r>
            <a:br>
              <a:rPr lang="en-US" b="1">
                <a:solidFill>
                  <a:schemeClr val="accent1"/>
                </a:solidFill>
                <a:latin typeface="Calibri" charset="0"/>
                <a:ea typeface="ＭＳ Ｐゴシック" charset="0"/>
                <a:cs typeface="ＭＳ Ｐゴシック" charset="0"/>
              </a:rPr>
            </a:br>
            <a:r>
              <a:rPr lang="en-US" b="1">
                <a:solidFill>
                  <a:schemeClr val="accent1"/>
                </a:solidFill>
                <a:latin typeface="Calibri" charset="0"/>
                <a:ea typeface="ＭＳ Ｐゴシック" charset="0"/>
                <a:cs typeface="ＭＳ Ｐゴシック" charset="0"/>
              </a:rPr>
              <a:t>(HRSA) </a:t>
            </a:r>
            <a:br>
              <a:rPr lang="en-US" b="1">
                <a:solidFill>
                  <a:schemeClr val="accent1"/>
                </a:solidFill>
                <a:latin typeface="Calibri" charset="0"/>
                <a:ea typeface="ＭＳ Ｐゴシック" charset="0"/>
                <a:cs typeface="ＭＳ Ｐゴシック" charset="0"/>
              </a:rPr>
            </a:br>
            <a:endParaRPr lang="en-US">
              <a:solidFill>
                <a:schemeClr val="accent1"/>
              </a:solidFill>
              <a:latin typeface="Calibri" charset="0"/>
              <a:ea typeface="ＭＳ Ｐゴシック" charset="0"/>
              <a:cs typeface="ＭＳ Ｐゴシック" charset="0"/>
            </a:endParaRPr>
          </a:p>
        </p:txBody>
      </p:sp>
      <p:pic>
        <p:nvPicPr>
          <p:cNvPr id="51203"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9991" b="-59991"/>
          <a:stretch>
            <a:fillRect/>
          </a:stretch>
        </p:blipFill>
        <p:spPr bwMode="auto">
          <a:xfrm>
            <a:off x="0" y="3048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17"/>
          <p:cNvSpPr txBox="1">
            <a:spLocks noChangeArrowheads="1"/>
          </p:cNvSpPr>
          <p:nvPr/>
        </p:nvSpPr>
        <p:spPr bwMode="auto">
          <a:xfrm>
            <a:off x="1371600" y="3733800"/>
            <a:ext cx="297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latin typeface="Calibri" charset="0"/>
              </a:rPr>
              <a:t>Non-Engager</a:t>
            </a:r>
          </a:p>
        </p:txBody>
      </p:sp>
      <p:sp>
        <p:nvSpPr>
          <p:cNvPr id="6" name="Text Box 18"/>
          <p:cNvSpPr txBox="1">
            <a:spLocks noChangeArrowheads="1"/>
          </p:cNvSpPr>
          <p:nvPr/>
        </p:nvSpPr>
        <p:spPr bwMode="auto">
          <a:xfrm>
            <a:off x="4586389" y="3733800"/>
            <a:ext cx="2057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FF0000"/>
                </a:solidFill>
                <a:latin typeface="Calibri" charset="0"/>
              </a:rPr>
              <a:t>Sporadic User</a:t>
            </a:r>
          </a:p>
        </p:txBody>
      </p:sp>
      <p:sp>
        <p:nvSpPr>
          <p:cNvPr id="7" name="Text Box 19"/>
          <p:cNvSpPr txBox="1">
            <a:spLocks noChangeArrowheads="1"/>
          </p:cNvSpPr>
          <p:nvPr/>
        </p:nvSpPr>
        <p:spPr bwMode="auto">
          <a:xfrm>
            <a:off x="6777081" y="3733800"/>
            <a:ext cx="1752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FF0000"/>
                </a:solidFill>
                <a:latin typeface="Calibri" charset="0"/>
              </a:rPr>
              <a:t>Fully Engaged</a:t>
            </a:r>
          </a:p>
        </p:txBody>
      </p:sp>
      <p:sp>
        <p:nvSpPr>
          <p:cNvPr id="51207" name="Rectangle 32"/>
          <p:cNvSpPr>
            <a:spLocks noChangeArrowheads="1"/>
          </p:cNvSpPr>
          <p:nvPr/>
        </p:nvSpPr>
        <p:spPr bwMode="auto">
          <a:xfrm>
            <a:off x="609600" y="4953000"/>
            <a:ext cx="8534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1400">
                <a:latin typeface="Calibri" charset="0"/>
              </a:rPr>
              <a:t>[1] Health Resources and Services Administration, HAB. August 2006. Outreach: Engaging People in HIV Care Summary of a HRSA/HAB 2005 Consultation on Linking PLWH Into Care. </a:t>
            </a:r>
          </a:p>
          <a:p>
            <a:r>
              <a:rPr lang="en-US" sz="1400">
                <a:latin typeface="Calibri" charset="0"/>
              </a:rPr>
              <a:t>[2] Eldred L, Malitz F. Introduction [to the supplemental issue on the HRSA SPNS Outreach Initiative]. AIDS Patient Care STDS 2007; 21(Suppl 1):S1–S2.</a:t>
            </a:r>
          </a:p>
        </p:txBody>
      </p:sp>
    </p:spTree>
    <p:extLst>
      <p:ext uri="{BB962C8B-B14F-4D97-AF65-F5344CB8AC3E}">
        <p14:creationId xmlns:p14="http://schemas.microsoft.com/office/powerpoint/2010/main" val="53094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369332"/>
          </a:xfrm>
          <a:prstGeom prst="rect">
            <a:avLst/>
          </a:prstGeom>
        </p:spPr>
        <p:txBody>
          <a:bodyPr>
            <a:spAutoFit/>
          </a:bodyPr>
          <a:lstStyle/>
          <a:p>
            <a:endParaRPr lang="en-US" dirty="0"/>
          </a:p>
        </p:txBody>
      </p:sp>
      <p:pic>
        <p:nvPicPr>
          <p:cNvPr id="5" name="Picture 4"/>
          <p:cNvPicPr>
            <a:picLocks noChangeAspect="1"/>
          </p:cNvPicPr>
          <p:nvPr/>
        </p:nvPicPr>
        <p:blipFill>
          <a:blip r:embed="rId2"/>
          <a:stretch>
            <a:fillRect/>
          </a:stretch>
        </p:blipFill>
        <p:spPr>
          <a:xfrm>
            <a:off x="291692" y="847541"/>
            <a:ext cx="7656962" cy="4516587"/>
          </a:xfrm>
          <a:prstGeom prst="rect">
            <a:avLst/>
          </a:prstGeom>
        </p:spPr>
      </p:pic>
    </p:spTree>
    <p:extLst>
      <p:ext uri="{BB962C8B-B14F-4D97-AF65-F5344CB8AC3E}">
        <p14:creationId xmlns:p14="http://schemas.microsoft.com/office/powerpoint/2010/main" val="144820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3"/>
          <p:cNvSpPr txBox="1">
            <a:spLocks noChangeArrowheads="1"/>
          </p:cNvSpPr>
          <p:nvPr/>
        </p:nvSpPr>
        <p:spPr bwMode="auto">
          <a:xfrm>
            <a:off x="381000" y="5638800"/>
            <a:ext cx="7924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Microsoft Sans Serif" charset="0"/>
              </a:rPr>
              <a:t>Ulett et al. </a:t>
            </a:r>
            <a:r>
              <a:rPr lang="en-US" sz="1200" i="1">
                <a:latin typeface="Microsoft Sans Serif" charset="0"/>
              </a:rPr>
              <a:t>AIDS Pt Care STDS </a:t>
            </a:r>
            <a:r>
              <a:rPr lang="en-US" sz="1200">
                <a:latin typeface="Microsoft Sans Serif" charset="0"/>
              </a:rPr>
              <a:t>2009;23:41-49, Mugavero et al. </a:t>
            </a:r>
            <a:r>
              <a:rPr lang="en-US" sz="1200" i="1">
                <a:latin typeface="Microsoft Sans Serif" charset="0"/>
              </a:rPr>
              <a:t>Clin Infect Dis</a:t>
            </a:r>
            <a:r>
              <a:rPr lang="en-US" sz="1200">
                <a:latin typeface="Microsoft Sans Serif" charset="0"/>
              </a:rPr>
              <a:t> 2011;52(S2). </a:t>
            </a:r>
          </a:p>
        </p:txBody>
      </p:sp>
      <p:sp>
        <p:nvSpPr>
          <p:cNvPr id="52227" name="Rectangle 14"/>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a:latin typeface="Microsoft Sans Serif" charset="0"/>
                <a:ea typeface="ＭＳ Ｐゴシック" charset="0"/>
                <a:cs typeface="ＭＳ Ｐゴシック" charset="0"/>
              </a:rPr>
              <a:t>Blueprint for HIV Treatment Success</a:t>
            </a:r>
          </a:p>
        </p:txBody>
      </p:sp>
      <p:pic>
        <p:nvPicPr>
          <p:cNvPr id="5222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763000"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3843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681913" cy="1523495"/>
          </a:xfrm>
        </p:spPr>
        <p:txBody>
          <a:bodyPr>
            <a:noAutofit/>
          </a:bodyPr>
          <a:lstStyle/>
          <a:p>
            <a:pPr>
              <a:defRPr/>
            </a:pPr>
            <a:r>
              <a:rPr lang="en-US" sz="4000" b="1" dirty="0" smtClean="0">
                <a:latin typeface="+mn-lt"/>
              </a:rPr>
              <a:t>Quality Management Expectations for Ryan White Recipients </a:t>
            </a:r>
            <a:r>
              <a:rPr lang="en-US" sz="2800" dirty="0" smtClean="0">
                <a:latin typeface="+mn-lt"/>
              </a:rPr>
              <a:t>(</a:t>
            </a:r>
            <a:r>
              <a:rPr lang="en-US" sz="2800" i="1" dirty="0" smtClean="0">
                <a:latin typeface="+mn-lt"/>
              </a:rPr>
              <a:t>or Everything You Need to Know About PCN #15-02)</a:t>
            </a:r>
            <a:endParaRPr lang="en-US" sz="2800" i="1" dirty="0">
              <a:latin typeface="+mn-lt"/>
            </a:endParaRPr>
          </a:p>
        </p:txBody>
      </p:sp>
    </p:spTree>
    <p:extLst>
      <p:ext uri="{BB962C8B-B14F-4D97-AF65-F5344CB8AC3E}">
        <p14:creationId xmlns:p14="http://schemas.microsoft.com/office/powerpoint/2010/main" val="405524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en-US" altLang="en-US" b="1" smtClean="0">
                <a:latin typeface="Calibri" pitchFamily="34" charset="0"/>
                <a:ea typeface="ＭＳ Ｐゴシック" pitchFamily="34" charset="-128"/>
              </a:rPr>
              <a:t>What’s a PCN Anyway?</a:t>
            </a:r>
          </a:p>
        </p:txBody>
      </p:sp>
      <p:sp>
        <p:nvSpPr>
          <p:cNvPr id="27650" name="Content Placeholder 4"/>
          <p:cNvSpPr>
            <a:spLocks noGrp="1"/>
          </p:cNvSpPr>
          <p:nvPr>
            <p:ph idx="1"/>
          </p:nvPr>
        </p:nvSpPr>
        <p:spPr/>
        <p:txBody>
          <a:bodyPr/>
          <a:lstStyle/>
          <a:p>
            <a:r>
              <a:rPr lang="en-US" altLang="en-US" sz="2800" dirty="0" smtClean="0">
                <a:latin typeface="Calibri" pitchFamily="34" charset="0"/>
                <a:ea typeface="ＭＳ Ｐゴシック" pitchFamily="34" charset="-128"/>
              </a:rPr>
              <a:t>Policy Clarification Notice</a:t>
            </a:r>
          </a:p>
          <a:p>
            <a:r>
              <a:rPr lang="en-US" altLang="en-US" sz="2800" dirty="0" smtClean="0">
                <a:latin typeface="Calibri" pitchFamily="34" charset="0"/>
                <a:ea typeface="ＭＳ Ｐゴシック" pitchFamily="34" charset="-128"/>
              </a:rPr>
              <a:t>Reference documents:</a:t>
            </a:r>
          </a:p>
          <a:p>
            <a:pPr lvl="1"/>
            <a:r>
              <a:rPr lang="en-US" altLang="en-US" sz="2800" dirty="0" smtClean="0">
                <a:latin typeface="Calibri" pitchFamily="34" charset="0"/>
                <a:ea typeface="ＭＳ Ｐゴシック" pitchFamily="34" charset="-128"/>
              </a:rPr>
              <a:t>PCN #15-02 Clinical Quality Management Policy Clarification Notice</a:t>
            </a:r>
          </a:p>
          <a:p>
            <a:pPr lvl="1"/>
            <a:r>
              <a:rPr lang="en-US" altLang="en-US" sz="2800" dirty="0" smtClean="0">
                <a:latin typeface="Calibri" pitchFamily="34" charset="0"/>
                <a:ea typeface="ＭＳ Ｐゴシック" pitchFamily="34" charset="-128"/>
              </a:rPr>
              <a:t>FAQs: Clinical Quality Management Policy Clarification Notice (Released December 9, 2015)</a:t>
            </a:r>
          </a:p>
          <a:p>
            <a:pPr lvl="1">
              <a:buFont typeface="Wingdings" pitchFamily="2" charset="2"/>
              <a:buNone/>
            </a:pPr>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404586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b="1" smtClean="0">
                <a:latin typeface="Calibri" pitchFamily="34" charset="0"/>
                <a:ea typeface="ＭＳ Ｐゴシック" pitchFamily="34" charset="-128"/>
              </a:rPr>
              <a:t>RWHAP Expectation re Quality</a:t>
            </a:r>
          </a:p>
        </p:txBody>
      </p:sp>
      <p:sp>
        <p:nvSpPr>
          <p:cNvPr id="28674" name="Content Placeholder 2"/>
          <p:cNvSpPr>
            <a:spLocks noGrp="1"/>
          </p:cNvSpPr>
          <p:nvPr>
            <p:ph idx="1"/>
          </p:nvPr>
        </p:nvSpPr>
        <p:spPr>
          <a:xfrm>
            <a:off x="228600" y="1447799"/>
            <a:ext cx="8305800" cy="5543885"/>
          </a:xfrm>
        </p:spPr>
        <p:txBody>
          <a:bodyPr>
            <a:normAutofit/>
          </a:bodyPr>
          <a:lstStyle/>
          <a:p>
            <a:r>
              <a:rPr lang="en-US" altLang="en-US" sz="2600" dirty="0" smtClean="0">
                <a:latin typeface="Calibri" pitchFamily="34" charset="0"/>
                <a:ea typeface="ＭＳ Ｐゴシック" pitchFamily="34" charset="-128"/>
              </a:rPr>
              <a:t>RWHAP Parts A-D are required to establish a clinical quality management (CQM) program to ensure grant-funded services are consistent with the most recent HHS guidelines for the treatment of HIV &amp; related OIs.</a:t>
            </a:r>
          </a:p>
          <a:p>
            <a:pPr marL="114300" indent="0">
              <a:buNone/>
            </a:pPr>
            <a:endParaRPr lang="en-US" altLang="en-US" sz="1000" dirty="0" smtClean="0">
              <a:latin typeface="Calibri" pitchFamily="34" charset="0"/>
              <a:ea typeface="ＭＳ Ｐゴシック" pitchFamily="34" charset="-128"/>
            </a:endParaRPr>
          </a:p>
          <a:p>
            <a:r>
              <a:rPr lang="en-US" altLang="en-US" sz="2600" dirty="0" smtClean="0">
                <a:latin typeface="Calibri" pitchFamily="34" charset="0"/>
                <a:ea typeface="ＭＳ Ｐゴシック" pitchFamily="34" charset="-128"/>
              </a:rPr>
              <a:t>Guidelines for Part F are outlined in the individual FOA.</a:t>
            </a:r>
          </a:p>
          <a:p>
            <a:pPr marL="114300" indent="0">
              <a:buNone/>
            </a:pPr>
            <a:endParaRPr lang="en-US" altLang="en-US" sz="1000" dirty="0" smtClean="0">
              <a:latin typeface="Calibri" pitchFamily="34" charset="0"/>
              <a:ea typeface="ＭＳ Ｐゴシック" pitchFamily="34" charset="-128"/>
            </a:endParaRPr>
          </a:p>
          <a:p>
            <a:r>
              <a:rPr lang="en-US" altLang="en-US" sz="2600" dirty="0" smtClean="0">
                <a:latin typeface="Calibri" pitchFamily="34" charset="0"/>
                <a:ea typeface="ＭＳ Ｐゴシック" pitchFamily="34" charset="-128"/>
              </a:rPr>
              <a:t>Implement strategies to improve the access to and quality of HIV services.</a:t>
            </a:r>
          </a:p>
          <a:p>
            <a:pPr marL="114300" indent="0">
              <a:buNone/>
            </a:pPr>
            <a:endParaRPr lang="en-US" altLang="en-US" sz="1000" dirty="0" smtClean="0">
              <a:latin typeface="Calibri" pitchFamily="34" charset="0"/>
              <a:ea typeface="ＭＳ Ｐゴシック" pitchFamily="34" charset="-128"/>
            </a:endParaRPr>
          </a:p>
          <a:p>
            <a:r>
              <a:rPr lang="en-US" altLang="en-US" sz="2600" dirty="0" smtClean="0">
                <a:latin typeface="Calibri" pitchFamily="34" charset="0"/>
                <a:ea typeface="ＭＳ Ｐゴシック" pitchFamily="34" charset="-128"/>
              </a:rPr>
              <a:t>CQM is a major component that HRSA/HAB supports to  optimize health outcomes &amp; reduce HIV incidence.</a:t>
            </a:r>
          </a:p>
        </p:txBody>
      </p:sp>
    </p:spTree>
    <p:extLst>
      <p:ext uri="{BB962C8B-B14F-4D97-AF65-F5344CB8AC3E}">
        <p14:creationId xmlns:p14="http://schemas.microsoft.com/office/powerpoint/2010/main" val="214490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RWHAP Expectation re Quality</a:t>
            </a:r>
            <a:endParaRPr lang="en-US" dirty="0">
              <a:latin typeface="Calibri" pitchFamily="34" charset="0"/>
            </a:endParaRPr>
          </a:p>
        </p:txBody>
      </p:sp>
      <p:sp>
        <p:nvSpPr>
          <p:cNvPr id="3" name="Content Placeholder 2"/>
          <p:cNvSpPr>
            <a:spLocks noGrp="1"/>
          </p:cNvSpPr>
          <p:nvPr>
            <p:ph idx="1"/>
          </p:nvPr>
        </p:nvSpPr>
        <p:spPr>
          <a:xfrm>
            <a:off x="323515" y="1417637"/>
            <a:ext cx="7620000" cy="5106151"/>
          </a:xfrm>
        </p:spPr>
        <p:txBody>
          <a:bodyPr/>
          <a:lstStyle/>
          <a:p>
            <a:r>
              <a:rPr lang="en-US" sz="2400" dirty="0" smtClean="0">
                <a:latin typeface="Calibri" pitchFamily="34" charset="0"/>
              </a:rPr>
              <a:t>It’s the responsibility of the Part A-D recipients to work with their subrecipients to implement, monitor &amp; provide any needed data on the CQM program.</a:t>
            </a:r>
          </a:p>
          <a:p>
            <a:pPr marL="114300" indent="0">
              <a:buNone/>
            </a:pPr>
            <a:endParaRPr lang="en-US" sz="1000" dirty="0" smtClean="0">
              <a:latin typeface="Calibri" pitchFamily="34" charset="0"/>
            </a:endParaRPr>
          </a:p>
          <a:p>
            <a:r>
              <a:rPr lang="en-US" sz="2400" dirty="0" smtClean="0">
                <a:latin typeface="Calibri" pitchFamily="34" charset="0"/>
              </a:rPr>
              <a:t>Include all services, including clinical &amp; support services.</a:t>
            </a:r>
          </a:p>
          <a:p>
            <a:pPr marL="114300" indent="0">
              <a:buNone/>
            </a:pPr>
            <a:endParaRPr lang="en-US" sz="1000" dirty="0" smtClean="0">
              <a:latin typeface="Calibri" pitchFamily="34" charset="0"/>
            </a:endParaRPr>
          </a:p>
          <a:p>
            <a:r>
              <a:rPr lang="en-US" sz="2400" dirty="0" smtClean="0">
                <a:latin typeface="Calibri" pitchFamily="34" charset="0"/>
              </a:rPr>
              <a:t>Coordination of CQM activities is encouraged across all RWHAP/other recipients &amp; subrecipients within a service area with the aim of:</a:t>
            </a:r>
          </a:p>
          <a:p>
            <a:pPr lvl="1"/>
            <a:r>
              <a:rPr lang="en-US" sz="2000" dirty="0" smtClean="0">
                <a:latin typeface="Calibri" pitchFamily="34" charset="0"/>
              </a:rPr>
              <a:t>Reducing the data burden,</a:t>
            </a:r>
          </a:p>
          <a:p>
            <a:pPr lvl="1"/>
            <a:r>
              <a:rPr lang="en-US" sz="2000" dirty="0" smtClean="0">
                <a:latin typeface="Calibri" pitchFamily="34" charset="0"/>
              </a:rPr>
              <a:t>Alignment of performance measurement &amp;</a:t>
            </a:r>
          </a:p>
          <a:p>
            <a:pPr lvl="1"/>
            <a:r>
              <a:rPr lang="en-US" sz="2000" dirty="0" smtClean="0">
                <a:latin typeface="Calibri" pitchFamily="34" charset="0"/>
              </a:rPr>
              <a:t>Maximizing the impact of improved health outcomes.</a:t>
            </a:r>
          </a:p>
          <a:p>
            <a:pPr>
              <a:buNone/>
            </a:pPr>
            <a:endParaRPr lang="en-US" dirty="0"/>
          </a:p>
        </p:txBody>
      </p:sp>
    </p:spTree>
    <p:extLst>
      <p:ext uri="{BB962C8B-B14F-4D97-AF65-F5344CB8AC3E}">
        <p14:creationId xmlns:p14="http://schemas.microsoft.com/office/powerpoint/2010/main" val="4549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70" name="Picture 14" descr="bootprint_righ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33725">
            <a:off x="7857607" y="2130800"/>
            <a:ext cx="8128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403469" name="Picture 13" descr="bootprint_lef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762650">
            <a:off x="5537995" y="1429125"/>
            <a:ext cx="663575" cy="1720850"/>
          </a:xfrm>
          <a:prstGeom prst="rect">
            <a:avLst/>
          </a:prstGeom>
          <a:noFill/>
          <a:extLst>
            <a:ext uri="{909E8E84-426E-40dd-AFC4-6F175D3DCCD1}">
              <a14:hiddenFill xmlns:a14="http://schemas.microsoft.com/office/drawing/2010/main" xmlns="">
                <a:solidFill>
                  <a:srgbClr val="FFFFFF"/>
                </a:solidFill>
              </a14:hiddenFill>
            </a:ext>
          </a:extLst>
        </p:spPr>
      </p:pic>
      <p:sp>
        <p:nvSpPr>
          <p:cNvPr id="403460" name="Rectangle 4"/>
          <p:cNvSpPr>
            <a:spLocks noGrp="1" noChangeArrowheads="1"/>
          </p:cNvSpPr>
          <p:nvPr>
            <p:ph type="body" idx="1"/>
          </p:nvPr>
        </p:nvSpPr>
        <p:spPr>
          <a:xfrm>
            <a:off x="685800" y="2667000"/>
            <a:ext cx="7772400" cy="886397"/>
          </a:xfrm>
        </p:spPr>
        <p:txBody>
          <a:bodyPr>
            <a:normAutofit fontScale="92500" lnSpcReduction="20000"/>
          </a:bodyPr>
          <a:lstStyle/>
          <a:p>
            <a:pPr algn="ctr">
              <a:buFontTx/>
              <a:buNone/>
            </a:pPr>
            <a:r>
              <a:rPr lang="en-US" altLang="en-US" sz="3200" dirty="0"/>
              <a:t>“Quality improvement is a journey of many small steps</a:t>
            </a:r>
            <a:r>
              <a:rPr lang="en-US" altLang="en-US" sz="3200" dirty="0" smtClean="0"/>
              <a:t>.”</a:t>
            </a:r>
            <a:endParaRPr lang="en-US" altLang="en-US" sz="3200" dirty="0"/>
          </a:p>
        </p:txBody>
      </p:sp>
      <p:sp>
        <p:nvSpPr>
          <p:cNvPr id="403459" name="Rectangle 3"/>
          <p:cNvSpPr>
            <a:spLocks noGrp="1" noChangeArrowheads="1"/>
          </p:cNvSpPr>
          <p:nvPr>
            <p:ph type="title"/>
          </p:nvPr>
        </p:nvSpPr>
        <p:spPr>
          <a:xfrm>
            <a:off x="304800" y="381000"/>
            <a:ext cx="8610600" cy="1219200"/>
          </a:xfrm>
        </p:spPr>
        <p:txBody>
          <a:bodyPr/>
          <a:lstStyle/>
          <a:p>
            <a:r>
              <a:rPr lang="en-US" altLang="en-US" dirty="0"/>
              <a:t>Principles on the Quality Improvement Journey…</a:t>
            </a:r>
          </a:p>
        </p:txBody>
      </p:sp>
      <p:pic>
        <p:nvPicPr>
          <p:cNvPr id="403467" name="Picture 11" descr="bootprint_left"/>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54535">
            <a:off x="2409404" y="2842302"/>
            <a:ext cx="655638" cy="1697038"/>
          </a:xfrm>
          <a:prstGeom prst="rect">
            <a:avLst/>
          </a:prstGeom>
          <a:noFill/>
          <a:extLst>
            <a:ext uri="{909E8E84-426E-40dd-AFC4-6F175D3DCCD1}">
              <a14:hiddenFill xmlns:a14="http://schemas.microsoft.com/office/drawing/2010/main" xmlns="">
                <a:solidFill>
                  <a:srgbClr val="FFFFFF"/>
                </a:solidFill>
              </a14:hiddenFill>
            </a:ext>
          </a:extLst>
        </p:spPr>
      </p:pic>
      <p:pic>
        <p:nvPicPr>
          <p:cNvPr id="403468" name="Picture 12" descr="bootprint_righ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376430">
            <a:off x="4923151" y="3607538"/>
            <a:ext cx="8128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2" descr="bootprint_righ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376430">
            <a:off x="1948296" y="4960501"/>
            <a:ext cx="8128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1" descr="bootprint_left"/>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54535">
            <a:off x="-486196" y="4380761"/>
            <a:ext cx="655638" cy="169703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3" descr="bootprint_lef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762650">
            <a:off x="8204994" y="75826"/>
            <a:ext cx="663575" cy="172085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409038644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PCN #15-02:  Components of an Effective CQM Program</a:t>
            </a:r>
            <a:endParaRPr lang="en-US" b="1" dirty="0">
              <a:latin typeface="Calibri" pitchFamily="34" charset="0"/>
            </a:endParaRPr>
          </a:p>
        </p:txBody>
      </p:sp>
      <p:sp>
        <p:nvSpPr>
          <p:cNvPr id="3" name="Content Placeholder 2"/>
          <p:cNvSpPr>
            <a:spLocks noGrp="1"/>
          </p:cNvSpPr>
          <p:nvPr>
            <p:ph idx="1"/>
          </p:nvPr>
        </p:nvSpPr>
        <p:spPr>
          <a:xfrm>
            <a:off x="457200" y="2087693"/>
            <a:ext cx="7620000" cy="4313107"/>
          </a:xfrm>
        </p:spPr>
        <p:txBody>
          <a:bodyPr/>
          <a:lstStyle/>
          <a:p>
            <a:r>
              <a:rPr lang="en-US" sz="3200" dirty="0" smtClean="0">
                <a:latin typeface="Calibri" pitchFamily="34" charset="0"/>
              </a:rPr>
              <a:t>Infrastructure</a:t>
            </a:r>
          </a:p>
          <a:p>
            <a:r>
              <a:rPr lang="en-US" sz="3200" dirty="0" smtClean="0">
                <a:latin typeface="Calibri" pitchFamily="34" charset="0"/>
              </a:rPr>
              <a:t>Performance measurement &amp;</a:t>
            </a:r>
          </a:p>
          <a:p>
            <a:r>
              <a:rPr lang="en-US" sz="3200" dirty="0" smtClean="0">
                <a:latin typeface="Calibri" pitchFamily="34" charset="0"/>
              </a:rPr>
              <a:t>Quality Improvement</a:t>
            </a:r>
          </a:p>
          <a:p>
            <a:endParaRPr lang="en-US" dirty="0" smtClean="0">
              <a:latin typeface="Calibri" pitchFamily="34" charset="0"/>
            </a:endParaRPr>
          </a:p>
          <a:p>
            <a:endParaRPr lang="en-US" dirty="0" smtClean="0">
              <a:latin typeface="Calibri" pitchFamily="34" charset="0"/>
            </a:endParaRPr>
          </a:p>
          <a:p>
            <a:pPr algn="ctr">
              <a:buNone/>
            </a:pPr>
            <a:endParaRPr lang="en-US" dirty="0" smtClean="0">
              <a:latin typeface="Calibri" pitchFamily="34" charset="0"/>
            </a:endParaRPr>
          </a:p>
          <a:p>
            <a:pPr>
              <a:buNone/>
            </a:pPr>
            <a:endParaRPr lang="en-US" sz="2000" dirty="0" smtClean="0">
              <a:latin typeface="Calibri" pitchFamily="34" charset="0"/>
              <a:ea typeface="ＭＳ Ｐゴシック" pitchFamily="-65" charset="-128"/>
              <a:cs typeface="ＭＳ Ｐゴシック" pitchFamily="-65" charset="-128"/>
            </a:endParaRPr>
          </a:p>
          <a:p>
            <a:pPr>
              <a:buNone/>
            </a:pPr>
            <a:endParaRPr lang="en-US" sz="2000" dirty="0" smtClean="0">
              <a:latin typeface="Calibri" pitchFamily="34" charset="0"/>
              <a:ea typeface="ＭＳ Ｐゴシック" pitchFamily="-65" charset="-128"/>
              <a:cs typeface="ＭＳ Ｐゴシック" pitchFamily="-65" charset="-128"/>
            </a:endParaRPr>
          </a:p>
          <a:p>
            <a:endParaRPr lang="en-US" dirty="0" smtClean="0">
              <a:latin typeface="Calibri" pitchFamily="34" charset="0"/>
            </a:endParaRPr>
          </a:p>
          <a:p>
            <a:pPr>
              <a:buNone/>
            </a:pPr>
            <a:endParaRPr lang="en-US" dirty="0">
              <a:latin typeface="Calibri" pitchFamily="34" charset="0"/>
            </a:endParaRPr>
          </a:p>
        </p:txBody>
      </p:sp>
    </p:spTree>
    <p:extLst>
      <p:ext uri="{BB962C8B-B14F-4D97-AF65-F5344CB8AC3E}">
        <p14:creationId xmlns:p14="http://schemas.microsoft.com/office/powerpoint/2010/main" val="1946081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6440488" cy="307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8" descr="infra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91000"/>
            <a:ext cx="6440488" cy="101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3593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0024" y="2147516"/>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Garamond" pitchFamily="18" charset="0"/>
                <a:ea typeface="+mj-ea"/>
                <a:cs typeface="+mj-cs"/>
              </a:defRPr>
            </a:lvl1pPr>
          </a:lstStyle>
          <a:p>
            <a:pPr algn="ctr"/>
            <a:r>
              <a:rPr lang="en-US" b="1" dirty="0" smtClean="0">
                <a:latin typeface="Calibri" pitchFamily="34" charset="0"/>
              </a:rPr>
              <a:t>Infrastructure (Module 2)</a:t>
            </a:r>
            <a:endParaRPr lang="en-US" b="1" dirty="0">
              <a:latin typeface="Calibri" pitchFamily="34" charset="0"/>
            </a:endParaRPr>
          </a:p>
        </p:txBody>
      </p:sp>
    </p:spTree>
    <p:extLst>
      <p:ext uri="{BB962C8B-B14F-4D97-AF65-F5344CB8AC3E}">
        <p14:creationId xmlns:p14="http://schemas.microsoft.com/office/powerpoint/2010/main" val="3526731998"/>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2411" y="350823"/>
            <a:ext cx="8458200" cy="1066800"/>
          </a:xfrm>
        </p:spPr>
        <p:txBody>
          <a:bodyPr/>
          <a:lstStyle/>
          <a:p>
            <a:pPr eaLnBrk="1" hangingPunct="1"/>
            <a:r>
              <a:rPr lang="en-US" sz="3600" dirty="0" smtClean="0">
                <a:latin typeface="Arial" charset="0"/>
                <a:ea typeface="ＭＳ Ｐゴシック" charset="0"/>
                <a:cs typeface="Arial" charset="0"/>
              </a:rPr>
              <a:t>Principle:  Infrastructure </a:t>
            </a:r>
            <a:r>
              <a:rPr lang="en-US" sz="3600" dirty="0">
                <a:latin typeface="Arial" charset="0"/>
                <a:ea typeface="ＭＳ Ｐゴシック" charset="0"/>
                <a:cs typeface="Arial" charset="0"/>
              </a:rPr>
              <a:t>enhances systematic implementation of improvement activities.</a:t>
            </a:r>
          </a:p>
        </p:txBody>
      </p:sp>
      <p:grpSp>
        <p:nvGrpSpPr>
          <p:cNvPr id="17410" name="Group 5"/>
          <p:cNvGrpSpPr>
            <a:grpSpLocks/>
          </p:cNvGrpSpPr>
          <p:nvPr/>
        </p:nvGrpSpPr>
        <p:grpSpPr bwMode="auto">
          <a:xfrm>
            <a:off x="839007" y="2075225"/>
            <a:ext cx="6172200" cy="4278312"/>
            <a:chOff x="384" y="672"/>
            <a:chExt cx="4848" cy="3360"/>
          </a:xfrm>
        </p:grpSpPr>
        <p:pic>
          <p:nvPicPr>
            <p:cNvPr id="17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672"/>
              <a:ext cx="2544" cy="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AutoShape 7"/>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762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413" name="Text Box 8"/>
            <p:cNvSpPr txBox="1">
              <a:spLocks noChangeArrowheads="1"/>
            </p:cNvSpPr>
            <p:nvPr/>
          </p:nvSpPr>
          <p:spPr bwMode="auto">
            <a:xfrm>
              <a:off x="1514" y="3409"/>
              <a:ext cx="2648" cy="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a:latin typeface="Verdana" charset="0"/>
                </a:rPr>
                <a:t>Infrastructure</a:t>
              </a:r>
            </a:p>
          </p:txBody>
        </p:sp>
      </p:grpSp>
    </p:spTree>
    <p:custDataLst>
      <p:tags r:id="rId1"/>
    </p:custDataLst>
    <p:extLst>
      <p:ext uri="{BB962C8B-B14F-4D97-AF65-F5344CB8AC3E}">
        <p14:creationId xmlns:p14="http://schemas.microsoft.com/office/powerpoint/2010/main" val="3173974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D38E3A3-1D71-4543-A998-2FBEFF3D67E5}"/>
              </a:ext>
            </a:extLst>
          </p:cNvPr>
          <p:cNvSpPr txBox="1">
            <a:spLocks/>
          </p:cNvSpPr>
          <p:nvPr/>
        </p:nvSpPr>
        <p:spPr bwMode="auto">
          <a:xfrm>
            <a:off x="243708" y="2514600"/>
            <a:ext cx="8610600" cy="1143000"/>
          </a:xfrm>
          <a:prstGeom prst="rect">
            <a:avLst/>
          </a:prstGeom>
          <a:solidFill>
            <a:srgbClr val="C00000"/>
          </a:solidFill>
          <a:ln>
            <a:noFill/>
          </a:ln>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indent="0" algn="ctr" eaLnBrk="1" hangingPunct="1">
              <a:buFontTx/>
              <a:buNone/>
              <a:defRPr/>
            </a:pPr>
            <a:r>
              <a:rPr lang="en-US" altLang="en-US" sz="4000" dirty="0">
                <a:solidFill>
                  <a:schemeClr val="bg1"/>
                </a:solidFill>
              </a:rPr>
              <a:t>Opening Remarks</a:t>
            </a:r>
          </a:p>
        </p:txBody>
      </p:sp>
    </p:spTree>
    <p:extLst>
      <p:ext uri="{BB962C8B-B14F-4D97-AF65-F5344CB8AC3E}">
        <p14:creationId xmlns:p14="http://schemas.microsoft.com/office/powerpoint/2010/main" val="396761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Grp="1" noChangeAspect="1" noChangeArrowheads="1"/>
          </p:cNvPicPr>
          <p:nvPr>
            <p:ph type="body" idx="1"/>
          </p:nvPr>
        </p:nvPicPr>
        <p:blipFill>
          <a:blip r:embed="rId3" cstate="email">
            <a:extLst>
              <a:ext uri="{28A0092B-C50C-407E-A947-70E740481C1C}">
                <a14:useLocalDpi xmlns:a14="http://schemas.microsoft.com/office/drawing/2010/main" val="0"/>
              </a:ext>
            </a:extLst>
          </a:blip>
          <a:srcRect/>
          <a:stretch>
            <a:fillRect/>
          </a:stretch>
        </p:blipFill>
        <p:spPr>
          <a:xfrm rot="1656437">
            <a:off x="4079875" y="1652588"/>
            <a:ext cx="3394075" cy="3516312"/>
          </a:xfrm>
          <a:noFill/>
        </p:spPr>
      </p:pic>
      <p:sp>
        <p:nvSpPr>
          <p:cNvPr id="18434" name="Rectangle 2"/>
          <p:cNvSpPr>
            <a:spLocks noGrp="1" noChangeArrowheads="1"/>
          </p:cNvSpPr>
          <p:nvPr>
            <p:ph type="title"/>
          </p:nvPr>
        </p:nvSpPr>
        <p:spPr>
          <a:xfrm>
            <a:off x="0" y="533400"/>
            <a:ext cx="9144000" cy="762000"/>
          </a:xfrm>
        </p:spPr>
        <p:txBody>
          <a:bodyPr/>
          <a:lstStyle/>
          <a:p>
            <a:pPr eaLnBrk="1" hangingPunct="1"/>
            <a:r>
              <a:rPr lang="en-US" b="1" i="1">
                <a:latin typeface="Arial" charset="0"/>
                <a:ea typeface="ＭＳ Ｐゴシック" charset="0"/>
                <a:cs typeface="ＭＳ Ｐゴシック" charset="0"/>
              </a:rPr>
              <a:t>What We Want to Avoid</a:t>
            </a:r>
            <a:r>
              <a:rPr lang="en-US" b="1">
                <a:latin typeface="Arial" charset="0"/>
                <a:ea typeface="ＭＳ Ｐゴシック" charset="0"/>
                <a:cs typeface="ＭＳ Ｐゴシック" charset="0"/>
              </a:rPr>
              <a:t>……..</a:t>
            </a:r>
          </a:p>
        </p:txBody>
      </p:sp>
      <p:grpSp>
        <p:nvGrpSpPr>
          <p:cNvPr id="18435" name="Group 9"/>
          <p:cNvGrpSpPr>
            <a:grpSpLocks/>
          </p:cNvGrpSpPr>
          <p:nvPr/>
        </p:nvGrpSpPr>
        <p:grpSpPr bwMode="auto">
          <a:xfrm>
            <a:off x="1958630" y="5105400"/>
            <a:ext cx="5455133" cy="838200"/>
            <a:chOff x="1833" y="3072"/>
            <a:chExt cx="2395" cy="384"/>
          </a:xfrm>
        </p:grpSpPr>
        <p:sp>
          <p:nvSpPr>
            <p:cNvPr id="18436" name="AutoShape 6"/>
            <p:cNvSpPr>
              <a:spLocks noChangeArrowheads="1"/>
            </p:cNvSpPr>
            <p:nvPr/>
          </p:nvSpPr>
          <p:spPr bwMode="auto">
            <a:xfrm flipV="1">
              <a:off x="1833" y="3072"/>
              <a:ext cx="2094" cy="3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500 h 21600"/>
                <a:gd name="T14" fmla="*/ 17103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38100" cap="sq">
              <a:solidFill>
                <a:schemeClr val="tx1"/>
              </a:solidFill>
              <a:miter lim="800000"/>
              <a:headEnd type="none" w="sm" len="sm"/>
              <a:tailEnd type="none" w="sm" len="sm"/>
            </a:ln>
          </p:spPr>
          <p:txBody>
            <a:bodyPr rot="10800000" wrap="none" anchor="ctr"/>
            <a:lstStyle/>
            <a:p>
              <a:endParaRPr lang="en-US"/>
            </a:p>
          </p:txBody>
        </p:sp>
        <p:sp>
          <p:nvSpPr>
            <p:cNvPr id="18437" name="Text Box 7"/>
            <p:cNvSpPr txBox="1">
              <a:spLocks noChangeArrowheads="1"/>
            </p:cNvSpPr>
            <p:nvPr/>
          </p:nvSpPr>
          <p:spPr bwMode="auto">
            <a:xfrm>
              <a:off x="2332" y="3186"/>
              <a:ext cx="1896"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r>
                <a:rPr lang="en-US" sz="1800" b="1" dirty="0">
                  <a:latin typeface="Verdana" charset="0"/>
                </a:rPr>
                <a:t>Quality </a:t>
              </a:r>
            </a:p>
            <a:p>
              <a:pPr eaLnBrk="1" hangingPunct="1">
                <a:lnSpc>
                  <a:spcPct val="50000"/>
                </a:lnSpc>
                <a:spcBef>
                  <a:spcPct val="50000"/>
                </a:spcBef>
              </a:pPr>
              <a:r>
                <a:rPr lang="en-US" sz="1800" b="1" dirty="0">
                  <a:latin typeface="Verdana" charset="0"/>
                </a:rPr>
                <a:t>Management Program</a:t>
              </a:r>
            </a:p>
          </p:txBody>
        </p:sp>
      </p:grpSp>
    </p:spTree>
    <p:extLst>
      <p:ext uri="{BB962C8B-B14F-4D97-AF65-F5344CB8AC3E}">
        <p14:creationId xmlns:p14="http://schemas.microsoft.com/office/powerpoint/2010/main" val="417549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97951" y="242017"/>
            <a:ext cx="8515350" cy="754062"/>
          </a:xfrm>
        </p:spPr>
        <p:txBody>
          <a:bodyPr>
            <a:normAutofit fontScale="90000"/>
          </a:bodyPr>
          <a:lstStyle/>
          <a:p>
            <a:r>
              <a:rPr lang="en-US" dirty="0" smtClean="0">
                <a:latin typeface="Garamond" charset="0"/>
                <a:ea typeface="MS PGothic" charset="0"/>
              </a:rPr>
              <a:t>PCN </a:t>
            </a:r>
            <a:r>
              <a:rPr lang="en-US" b="1" dirty="0" smtClean="0">
                <a:latin typeface="Calibri" pitchFamily="34" charset="0"/>
              </a:rPr>
              <a:t>#</a:t>
            </a:r>
            <a:r>
              <a:rPr lang="en-US" b="1" dirty="0">
                <a:latin typeface="Calibri" pitchFamily="34" charset="0"/>
              </a:rPr>
              <a:t>15-</a:t>
            </a:r>
            <a:r>
              <a:rPr lang="en-US" b="1" dirty="0" smtClean="0">
                <a:latin typeface="Calibri" pitchFamily="34" charset="0"/>
              </a:rPr>
              <a:t>02</a:t>
            </a:r>
            <a:br>
              <a:rPr lang="en-US" b="1" dirty="0" smtClean="0">
                <a:latin typeface="Calibri" pitchFamily="34" charset="0"/>
              </a:rPr>
            </a:br>
            <a:r>
              <a:rPr lang="en-US" dirty="0" smtClean="0">
                <a:latin typeface="Garamond" charset="0"/>
                <a:ea typeface="MS PGothic" charset="0"/>
              </a:rPr>
              <a:t>Components </a:t>
            </a:r>
            <a:r>
              <a:rPr lang="en-US" dirty="0">
                <a:latin typeface="Garamond" charset="0"/>
                <a:ea typeface="MS PGothic" charset="0"/>
              </a:rPr>
              <a:t>of Quality Infrastructure</a:t>
            </a:r>
          </a:p>
        </p:txBody>
      </p:sp>
      <p:sp>
        <p:nvSpPr>
          <p:cNvPr id="23554" name="Content Placeholder 3"/>
          <p:cNvSpPr>
            <a:spLocks noGrp="1"/>
          </p:cNvSpPr>
          <p:nvPr>
            <p:ph idx="4294967295"/>
          </p:nvPr>
        </p:nvSpPr>
        <p:spPr>
          <a:xfrm>
            <a:off x="457200" y="1600200"/>
            <a:ext cx="7391400" cy="4114800"/>
          </a:xfrm>
        </p:spPr>
        <p:txBody>
          <a:bodyPr>
            <a:normAutofit fontScale="92500" lnSpcReduction="10000"/>
          </a:bodyPr>
          <a:lstStyle/>
          <a:p>
            <a:r>
              <a:rPr lang="en-US" sz="2800" dirty="0">
                <a:latin typeface="Garamond" charset="0"/>
                <a:ea typeface="MS PGothic" charset="0"/>
              </a:rPr>
              <a:t>Leadership</a:t>
            </a:r>
          </a:p>
          <a:p>
            <a:endParaRPr lang="en-US" sz="2800" dirty="0">
              <a:latin typeface="Garamond" charset="0"/>
              <a:ea typeface="MS PGothic" charset="0"/>
            </a:endParaRPr>
          </a:p>
          <a:p>
            <a:r>
              <a:rPr lang="en-US" sz="2800" dirty="0">
                <a:latin typeface="Garamond" charset="0"/>
                <a:ea typeface="MS PGothic" charset="0"/>
              </a:rPr>
              <a:t>Quality Committee</a:t>
            </a:r>
          </a:p>
          <a:p>
            <a:endParaRPr lang="en-US" sz="2800" dirty="0">
              <a:latin typeface="Garamond" charset="0"/>
              <a:ea typeface="MS PGothic" charset="0"/>
            </a:endParaRPr>
          </a:p>
          <a:p>
            <a:r>
              <a:rPr lang="en-US" sz="2800" dirty="0">
                <a:latin typeface="Garamond" charset="0"/>
                <a:ea typeface="MS PGothic" charset="0"/>
              </a:rPr>
              <a:t>Quality </a:t>
            </a:r>
            <a:r>
              <a:rPr lang="en-US" sz="2800" dirty="0" smtClean="0">
                <a:latin typeface="Garamond" charset="0"/>
                <a:ea typeface="MS PGothic" charset="0"/>
              </a:rPr>
              <a:t>Plan</a:t>
            </a:r>
          </a:p>
          <a:p>
            <a:pPr marL="0" indent="0">
              <a:buNone/>
            </a:pPr>
            <a:endParaRPr lang="en-US" sz="2800" dirty="0" smtClean="0">
              <a:latin typeface="Garamond" charset="0"/>
              <a:ea typeface="MS PGothic" charset="0"/>
            </a:endParaRPr>
          </a:p>
          <a:p>
            <a:endParaRPr lang="en-US" sz="2800" dirty="0" smtClean="0">
              <a:latin typeface="Garamond" charset="0"/>
              <a:ea typeface="MS PGothic" charset="0"/>
            </a:endParaRPr>
          </a:p>
          <a:p>
            <a:r>
              <a:rPr lang="en-US" sz="2800" dirty="0" smtClean="0">
                <a:latin typeface="Garamond" charset="0"/>
                <a:ea typeface="MS PGothic" charset="0"/>
              </a:rPr>
              <a:t>Dedicated Staffing</a:t>
            </a:r>
          </a:p>
          <a:p>
            <a:pPr marL="114300" indent="0">
              <a:buNone/>
            </a:pPr>
            <a:r>
              <a:rPr lang="en-US" sz="2800" dirty="0">
                <a:latin typeface="Garamond" charset="0"/>
                <a:ea typeface="MS PGothic" charset="0"/>
              </a:rPr>
              <a:t> </a:t>
            </a:r>
            <a:r>
              <a:rPr lang="en-US" sz="2800" dirty="0" smtClean="0">
                <a:latin typeface="Garamond" charset="0"/>
                <a:ea typeface="MS PGothic" charset="0"/>
              </a:rPr>
              <a:t>  (and </a:t>
            </a:r>
            <a:r>
              <a:rPr lang="en-US" sz="2800" dirty="0">
                <a:latin typeface="Garamond" charset="0"/>
                <a:ea typeface="MS PGothic" charset="0"/>
              </a:rPr>
              <a:t>d</a:t>
            </a:r>
            <a:r>
              <a:rPr lang="en-US" sz="2800" dirty="0" smtClean="0">
                <a:latin typeface="Garamond" charset="0"/>
                <a:ea typeface="MS PGothic" charset="0"/>
              </a:rPr>
              <a:t>elineated roles)</a:t>
            </a:r>
            <a:endParaRPr lang="en-US" sz="2800" dirty="0">
              <a:latin typeface="Garamond" charset="0"/>
              <a:ea typeface="MS PGothic" charset="0"/>
            </a:endParaRPr>
          </a:p>
          <a:p>
            <a:endParaRPr lang="en-US" dirty="0">
              <a:latin typeface="Arial" charset="0"/>
              <a:ea typeface="MS PGothic" charset="0"/>
            </a:endParaRPr>
          </a:p>
        </p:txBody>
      </p:sp>
      <p:pic>
        <p:nvPicPr>
          <p:cNvPr id="23555" name="Picture 23" descr="MPj0437332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890845">
            <a:off x="4593102" y="2246087"/>
            <a:ext cx="1479612" cy="1478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89381" y="3214275"/>
            <a:ext cx="1101783" cy="123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2545934" y="1336431"/>
            <a:ext cx="2050993" cy="1230596"/>
          </a:xfrm>
          <a:prstGeom prst="rect">
            <a:avLst/>
          </a:prstGeom>
          <a:scene3d>
            <a:camera prst="obliqueTopLeft">
              <a:rot lat="0" lon="780000" rev="0"/>
            </a:camera>
            <a:lightRig rig="threePt" dir="t"/>
          </a:scene3d>
        </p:spPr>
      </p:pic>
      <p:pic>
        <p:nvPicPr>
          <p:cNvPr id="2" name="Picture 1"/>
          <p:cNvPicPr>
            <a:picLocks noChangeAspect="1"/>
          </p:cNvPicPr>
          <p:nvPr/>
        </p:nvPicPr>
        <p:blipFill>
          <a:blip r:embed="rId6"/>
          <a:stretch>
            <a:fillRect/>
          </a:stretch>
        </p:blipFill>
        <p:spPr>
          <a:xfrm>
            <a:off x="4776062" y="4954738"/>
            <a:ext cx="1687336" cy="1062803"/>
          </a:xfrm>
          <a:prstGeom prst="rect">
            <a:avLst/>
          </a:prstGeom>
        </p:spPr>
      </p:pic>
    </p:spTree>
    <p:extLst>
      <p:ext uri="{BB962C8B-B14F-4D97-AF65-F5344CB8AC3E}">
        <p14:creationId xmlns:p14="http://schemas.microsoft.com/office/powerpoint/2010/main" val="3138550322"/>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84243"/>
            <a:ext cx="8515350" cy="1143000"/>
          </a:xfrm>
        </p:spPr>
        <p:txBody>
          <a:bodyPr/>
          <a:lstStyle/>
          <a:p>
            <a:r>
              <a:rPr lang="en-US" dirty="0" smtClean="0"/>
              <a:t>Components </a:t>
            </a:r>
            <a:r>
              <a:rPr lang="en-US" dirty="0" err="1" smtClean="0"/>
              <a:t>contd</a:t>
            </a:r>
            <a:endParaRPr lang="en-US" dirty="0"/>
          </a:p>
        </p:txBody>
      </p:sp>
      <p:sp>
        <p:nvSpPr>
          <p:cNvPr id="3" name="Content Placeholder 3"/>
          <p:cNvSpPr txBox="1">
            <a:spLocks/>
          </p:cNvSpPr>
          <p:nvPr/>
        </p:nvSpPr>
        <p:spPr>
          <a:xfrm>
            <a:off x="457200" y="1600200"/>
            <a:ext cx="7391400" cy="4114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latin typeface="Garamond" charset="0"/>
                <a:ea typeface="MS PGothic" charset="0"/>
              </a:rPr>
              <a:t>Dedicated Resources</a:t>
            </a:r>
          </a:p>
          <a:p>
            <a:endParaRPr lang="en-US" sz="2800" dirty="0" smtClean="0">
              <a:latin typeface="Garamond" charset="0"/>
              <a:ea typeface="MS PGothic" charset="0"/>
            </a:endParaRPr>
          </a:p>
          <a:p>
            <a:r>
              <a:rPr lang="en-US" sz="2800" dirty="0" smtClean="0">
                <a:latin typeface="Garamond" charset="0"/>
                <a:ea typeface="MS PGothic" charset="0"/>
              </a:rPr>
              <a:t>Consumer Involvement</a:t>
            </a:r>
          </a:p>
          <a:p>
            <a:endParaRPr lang="en-US" sz="2800" dirty="0" smtClean="0">
              <a:latin typeface="Garamond" charset="0"/>
              <a:ea typeface="MS PGothic" charset="0"/>
            </a:endParaRPr>
          </a:p>
          <a:p>
            <a:r>
              <a:rPr lang="en-US" sz="2800" dirty="0" smtClean="0">
                <a:latin typeface="Garamond" charset="0"/>
                <a:ea typeface="MS PGothic" charset="0"/>
              </a:rPr>
              <a:t>Stakeholder Involvement</a:t>
            </a:r>
          </a:p>
          <a:p>
            <a:pPr marL="0" indent="0">
              <a:buFont typeface="Arial" pitchFamily="34" charset="0"/>
              <a:buNone/>
            </a:pPr>
            <a:endParaRPr lang="en-US" sz="2800" dirty="0" smtClean="0">
              <a:latin typeface="Garamond" charset="0"/>
              <a:ea typeface="MS PGothic" charset="0"/>
            </a:endParaRPr>
          </a:p>
          <a:p>
            <a:endParaRPr lang="en-US" sz="2800" dirty="0" smtClean="0">
              <a:latin typeface="Garamond" charset="0"/>
              <a:ea typeface="MS PGothic" charset="0"/>
            </a:endParaRPr>
          </a:p>
          <a:p>
            <a:pPr lvl="8"/>
            <a:r>
              <a:rPr lang="en-US" sz="2800" dirty="0" smtClean="0">
                <a:latin typeface="Garamond" charset="0"/>
                <a:ea typeface="MS PGothic" charset="0"/>
              </a:rPr>
              <a:t>Evaluation</a:t>
            </a:r>
            <a:endParaRPr lang="en-US" sz="2800" dirty="0">
              <a:latin typeface="Arial" charset="0"/>
              <a:ea typeface="MS PGothic" charset="0"/>
            </a:endParaRPr>
          </a:p>
        </p:txBody>
      </p:sp>
      <p:pic>
        <p:nvPicPr>
          <p:cNvPr id="4" name="Picture 3" descr="j031677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80933" y="1202267"/>
            <a:ext cx="2895600" cy="1456266"/>
          </a:xfrm>
          <a:prstGeom prst="rect">
            <a:avLst/>
          </a:prstGeom>
        </p:spPr>
      </p:pic>
      <p:pic>
        <p:nvPicPr>
          <p:cNvPr id="5" name="Picture 4" descr="MD00061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76533" y="742357"/>
            <a:ext cx="1298448" cy="2441109"/>
          </a:xfrm>
          <a:prstGeom prst="rect">
            <a:avLst/>
          </a:prstGeom>
        </p:spPr>
      </p:pic>
      <p:pic>
        <p:nvPicPr>
          <p:cNvPr id="6" name="Picture 5" descr="j0202190.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792129"/>
            <a:ext cx="2432304" cy="1320803"/>
          </a:xfrm>
          <a:prstGeom prst="rect">
            <a:avLst/>
          </a:prstGeom>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a:xfrm>
            <a:off x="5093885" y="2671763"/>
            <a:ext cx="3040063" cy="3043237"/>
          </a:xfrm>
          <a:prstGeom prst="rect">
            <a:avLst/>
          </a:prstGeom>
        </p:spPr>
      </p:pic>
    </p:spTree>
    <p:extLst>
      <p:ext uri="{BB962C8B-B14F-4D97-AF65-F5344CB8AC3E}">
        <p14:creationId xmlns:p14="http://schemas.microsoft.com/office/powerpoint/2010/main" val="586619385"/>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89" y="1947303"/>
            <a:ext cx="8515350" cy="1143000"/>
          </a:xfrm>
        </p:spPr>
        <p:txBody>
          <a:bodyPr/>
          <a:lstStyle/>
          <a:p>
            <a:pPr algn="ctr"/>
            <a:r>
              <a:rPr lang="en-US" b="1" dirty="0">
                <a:latin typeface="Calibri" pitchFamily="34" charset="0"/>
              </a:rPr>
              <a:t>Performance Measurement</a:t>
            </a:r>
            <a:br>
              <a:rPr lang="en-US" b="1" dirty="0">
                <a:latin typeface="Calibri" pitchFamily="34" charset="0"/>
              </a:rPr>
            </a:br>
            <a:r>
              <a:rPr lang="en-US" b="1" dirty="0">
                <a:latin typeface="Calibri" pitchFamily="34" charset="0"/>
              </a:rPr>
              <a:t>(Module 3)</a:t>
            </a:r>
            <a:endParaRPr lang="en-US" dirty="0"/>
          </a:p>
        </p:txBody>
      </p:sp>
    </p:spTree>
    <p:extLst>
      <p:ext uri="{BB962C8B-B14F-4D97-AF65-F5344CB8AC3E}">
        <p14:creationId xmlns:p14="http://schemas.microsoft.com/office/powerpoint/2010/main" val="1371398694"/>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08611777"/>
              </p:ext>
            </p:extLst>
          </p:nvPr>
        </p:nvGraphicFramePr>
        <p:xfrm>
          <a:off x="381000" y="2941717"/>
          <a:ext cx="7772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918312"/>
            <a:ext cx="5803333" cy="461665"/>
          </a:xfrm>
          <a:prstGeom prst="rect">
            <a:avLst/>
          </a:prstGeom>
          <a:noFill/>
        </p:spPr>
        <p:txBody>
          <a:bodyPr wrap="square" rtlCol="0">
            <a:spAutoFit/>
          </a:bodyPr>
          <a:lstStyle/>
          <a:p>
            <a:pPr algn="ctr"/>
            <a:r>
              <a:rPr lang="en-US" sz="2400" dirty="0" smtClean="0"/>
              <a:t>If this data could talk, what would it say?</a:t>
            </a:r>
          </a:p>
        </p:txBody>
      </p:sp>
      <p:sp>
        <p:nvSpPr>
          <p:cNvPr id="6" name="Rectangle 2"/>
          <p:cNvSpPr>
            <a:spLocks noGrp="1" noChangeArrowheads="1"/>
          </p:cNvSpPr>
          <p:nvPr>
            <p:ph type="title"/>
          </p:nvPr>
        </p:nvSpPr>
        <p:spPr>
          <a:xfrm>
            <a:off x="381000" y="230188"/>
            <a:ext cx="8382000" cy="664797"/>
          </a:xfrm>
        </p:spPr>
        <p:txBody>
          <a:bodyPr/>
          <a:lstStyle/>
          <a:p>
            <a:r>
              <a:rPr lang="en-US" altLang="en-US" sz="3200" dirty="0" smtClean="0">
                <a:cs typeface="Arial" pitchFamily="34" charset="0"/>
              </a:rPr>
              <a:t>Principle:  Every system is perfectly designed to achieve exactly the </a:t>
            </a:r>
            <a:r>
              <a:rPr lang="en-US" altLang="en-US" sz="3200" dirty="0">
                <a:cs typeface="Arial" pitchFamily="34" charset="0"/>
              </a:rPr>
              <a:t>r</a:t>
            </a:r>
            <a:r>
              <a:rPr lang="en-US" altLang="en-US" sz="3200" dirty="0" smtClean="0">
                <a:cs typeface="Arial" pitchFamily="34" charset="0"/>
              </a:rPr>
              <a:t>esults it achieves.  </a:t>
            </a:r>
            <a:endParaRPr lang="en-US" altLang="en-US" sz="3200" dirty="0">
              <a:ea typeface="Arial Unicode MS" pitchFamily="34" charset="-128"/>
              <a:cs typeface="Arial Unicode MS" pitchFamily="34" charset="-128"/>
            </a:endParaRPr>
          </a:p>
        </p:txBody>
      </p:sp>
      <p:sp>
        <p:nvSpPr>
          <p:cNvPr id="7" name="Rectangle 6"/>
          <p:cNvSpPr/>
          <p:nvPr/>
        </p:nvSpPr>
        <p:spPr>
          <a:xfrm>
            <a:off x="837968" y="1108657"/>
            <a:ext cx="7252730" cy="369332"/>
          </a:xfrm>
          <a:prstGeom prst="rect">
            <a:avLst/>
          </a:prstGeom>
        </p:spPr>
        <p:txBody>
          <a:bodyPr wrap="square">
            <a:spAutoFit/>
          </a:bodyPr>
          <a:lstStyle/>
          <a:p>
            <a:r>
              <a:rPr lang="en-US" altLang="ja-JP" b="1" dirty="0">
                <a:solidFill>
                  <a:schemeClr val="accent2"/>
                </a:solidFill>
                <a:latin typeface="Arial" charset="0"/>
                <a:ea typeface="ＭＳ Ｐゴシック" charset="0"/>
                <a:cs typeface="Times New Roman" charset="0"/>
              </a:rPr>
              <a:t>Paul </a:t>
            </a:r>
            <a:r>
              <a:rPr lang="en-US" altLang="ja-JP" b="1" dirty="0" err="1">
                <a:solidFill>
                  <a:schemeClr val="accent2"/>
                </a:solidFill>
                <a:latin typeface="Arial" charset="0"/>
                <a:ea typeface="ＭＳ Ｐゴシック" charset="0"/>
                <a:cs typeface="Times New Roman" charset="0"/>
              </a:rPr>
              <a:t>Batalden</a:t>
            </a:r>
            <a:r>
              <a:rPr lang="en-US" altLang="ja-JP" b="1" dirty="0">
                <a:solidFill>
                  <a:schemeClr val="accent2"/>
                </a:solidFill>
                <a:latin typeface="Arial" charset="0"/>
                <a:ea typeface="ＭＳ Ｐゴシック" charset="0"/>
                <a:cs typeface="Times New Roman" charset="0"/>
              </a:rPr>
              <a:t>, MD, IHI Senior </a:t>
            </a:r>
            <a:r>
              <a:rPr lang="en-US" altLang="ja-JP" b="1" dirty="0" smtClean="0">
                <a:solidFill>
                  <a:schemeClr val="accent2"/>
                </a:solidFill>
                <a:latin typeface="Arial" charset="0"/>
                <a:ea typeface="ＭＳ Ｐゴシック" charset="0"/>
                <a:cs typeface="Times New Roman" charset="0"/>
              </a:rPr>
              <a:t>Fellow, The Dartmouth Institute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135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06069" y="150839"/>
            <a:ext cx="8382000" cy="1066800"/>
          </a:xfrm>
        </p:spPr>
        <p:txBody>
          <a:bodyPr/>
          <a:lstStyle/>
          <a:p>
            <a:r>
              <a:rPr lang="en-US" sz="2800" dirty="0" smtClean="0"/>
              <a:t>Principles:  </a:t>
            </a:r>
            <a:br>
              <a:rPr lang="en-US" sz="2800" dirty="0" smtClean="0"/>
            </a:br>
            <a:r>
              <a:rPr lang="en-US" sz="2800" dirty="0" smtClean="0"/>
              <a:t>“Actions </a:t>
            </a:r>
            <a:r>
              <a:rPr lang="en-US" sz="2800" dirty="0"/>
              <a:t>are Based Upon Accurate and Measured </a:t>
            </a:r>
            <a:r>
              <a:rPr lang="en-US" sz="2800" dirty="0" smtClean="0"/>
              <a:t>Data</a:t>
            </a:r>
            <a:r>
              <a:rPr lang="en-US" sz="2800" dirty="0"/>
              <a:t> </a:t>
            </a:r>
            <a:r>
              <a:rPr lang="en-US" sz="2800" dirty="0" smtClean="0"/>
              <a:t>“</a:t>
            </a:r>
            <a:br>
              <a:rPr lang="en-US" sz="2800" dirty="0" smtClean="0"/>
            </a:br>
            <a:r>
              <a:rPr lang="en-US" sz="2800" dirty="0" smtClean="0"/>
              <a:t>“You can’t improve what you can’t measure.”</a:t>
            </a:r>
            <a:endParaRPr lang="en-US" sz="2800" dirty="0"/>
          </a:p>
        </p:txBody>
      </p:sp>
      <p:sp>
        <p:nvSpPr>
          <p:cNvPr id="409603" name="AutoShape 3" descr="The Matrix Screensave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9609" name="Text Box 9"/>
          <p:cNvSpPr txBox="1">
            <a:spLocks noChangeArrowheads="1"/>
          </p:cNvSpPr>
          <p:nvPr/>
        </p:nvSpPr>
        <p:spPr bwMode="auto">
          <a:xfrm>
            <a:off x="838200" y="6248400"/>
            <a:ext cx="18161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a:solidFill>
                  <a:schemeClr val="bg1"/>
                </a:solidFill>
              </a:rPr>
              <a:t>Quality Principles</a:t>
            </a:r>
            <a:r>
              <a:rPr lang="en-US"/>
              <a:t> </a:t>
            </a:r>
          </a:p>
        </p:txBody>
      </p:sp>
      <p:graphicFrame>
        <p:nvGraphicFramePr>
          <p:cNvPr id="6" name="Content Placeholder 3"/>
          <p:cNvGraphicFramePr>
            <a:graphicFrameLocks/>
          </p:cNvGraphicFramePr>
          <p:nvPr>
            <p:extLst>
              <p:ext uri="{D42A27DB-BD31-4B8C-83A1-F6EECF244321}">
                <p14:modId xmlns:p14="http://schemas.microsoft.com/office/powerpoint/2010/main" val="823794443"/>
              </p:ext>
            </p:extLst>
          </p:nvPr>
        </p:nvGraphicFramePr>
        <p:xfrm>
          <a:off x="2042547" y="1387969"/>
          <a:ext cx="6140735" cy="52835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06069" y="2681175"/>
            <a:ext cx="1979021" cy="1631216"/>
          </a:xfrm>
          <a:prstGeom prst="rect">
            <a:avLst/>
          </a:prstGeom>
          <a:noFill/>
        </p:spPr>
        <p:txBody>
          <a:bodyPr wrap="square" rtlCol="0">
            <a:spAutoFit/>
          </a:bodyPr>
          <a:lstStyle/>
          <a:p>
            <a:r>
              <a:rPr lang="en-US" sz="2000" dirty="0" smtClean="0"/>
              <a:t>What was the change?</a:t>
            </a:r>
          </a:p>
          <a:p>
            <a:r>
              <a:rPr lang="en-US" sz="2000" dirty="0" smtClean="0"/>
              <a:t>How much of an effect did it have?</a:t>
            </a:r>
            <a:endParaRPr lang="en-US" sz="2000" dirty="0"/>
          </a:p>
        </p:txBody>
      </p:sp>
    </p:spTree>
    <p:custDataLst>
      <p:tags r:id="rId1"/>
    </p:custDataLst>
    <p:extLst>
      <p:ext uri="{BB962C8B-B14F-4D97-AF65-F5344CB8AC3E}">
        <p14:creationId xmlns:p14="http://schemas.microsoft.com/office/powerpoint/2010/main" val="3460218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154323"/>
            <a:ext cx="7620000" cy="1143000"/>
          </a:xfrm>
        </p:spPr>
        <p:txBody>
          <a:bodyPr/>
          <a:lstStyle/>
          <a:p>
            <a:r>
              <a:rPr lang="en-US" b="1" dirty="0">
                <a:latin typeface="Calibri" pitchFamily="34" charset="0"/>
              </a:rPr>
              <a:t>PCN #15-02:</a:t>
            </a:r>
          </a:p>
        </p:txBody>
      </p:sp>
      <p:sp>
        <p:nvSpPr>
          <p:cNvPr id="3" name="Content Placeholder 2"/>
          <p:cNvSpPr>
            <a:spLocks noGrp="1"/>
          </p:cNvSpPr>
          <p:nvPr>
            <p:ph idx="1"/>
          </p:nvPr>
        </p:nvSpPr>
        <p:spPr/>
        <p:txBody>
          <a:bodyPr/>
          <a:lstStyle/>
          <a:p>
            <a:pPr>
              <a:spcBef>
                <a:spcPts val="400"/>
              </a:spcBef>
            </a:pPr>
            <a:r>
              <a:rPr lang="en-US" sz="2800" dirty="0" smtClean="0">
                <a:latin typeface="Calibri" pitchFamily="34" charset="0"/>
                <a:ea typeface="ＭＳ Ｐゴシック" pitchFamily="-65" charset="-128"/>
                <a:cs typeface="ＭＳ Ｐゴシック" pitchFamily="-65" charset="-128"/>
              </a:rPr>
              <a:t>A sound portfolio reflects</a:t>
            </a:r>
          </a:p>
          <a:p>
            <a:pPr lvl="1">
              <a:spcBef>
                <a:spcPts val="400"/>
              </a:spcBef>
            </a:pPr>
            <a:r>
              <a:rPr lang="en-US" sz="2800" dirty="0" smtClean="0">
                <a:latin typeface="Calibri" pitchFamily="34" charset="0"/>
                <a:ea typeface="ＭＳ Ｐゴシック" pitchFamily="-65" charset="-128"/>
                <a:cs typeface="ＭＳ Ｐゴシック" pitchFamily="-65" charset="-128"/>
              </a:rPr>
              <a:t>RWHAP funded services,</a:t>
            </a:r>
          </a:p>
          <a:p>
            <a:pPr lvl="1">
              <a:spcBef>
                <a:spcPts val="400"/>
              </a:spcBef>
            </a:pPr>
            <a:r>
              <a:rPr lang="en-US" sz="2800" dirty="0" smtClean="0">
                <a:latin typeface="Calibri" pitchFamily="34" charset="0"/>
                <a:ea typeface="ＭＳ Ｐゴシック" pitchFamily="-65" charset="-128"/>
                <a:cs typeface="ＭＳ Ｐゴシック" pitchFamily="-65" charset="-128"/>
              </a:rPr>
              <a:t>local epidemiology &amp;</a:t>
            </a:r>
          </a:p>
          <a:p>
            <a:pPr lvl="1">
              <a:spcBef>
                <a:spcPts val="400"/>
              </a:spcBef>
            </a:pPr>
            <a:r>
              <a:rPr lang="en-US" sz="2800" dirty="0" smtClean="0">
                <a:latin typeface="Calibri" pitchFamily="34" charset="0"/>
                <a:ea typeface="ＭＳ Ｐゴシック" pitchFamily="-65" charset="-128"/>
                <a:cs typeface="ＭＳ Ｐゴシック" pitchFamily="-65" charset="-128"/>
              </a:rPr>
              <a:t>identified needs of PLWH.</a:t>
            </a:r>
          </a:p>
          <a:p>
            <a:pPr>
              <a:spcBef>
                <a:spcPts val="400"/>
              </a:spcBef>
            </a:pPr>
            <a:r>
              <a:rPr lang="en-US" sz="2800" dirty="0" smtClean="0">
                <a:latin typeface="Calibri" pitchFamily="34" charset="0"/>
                <a:ea typeface="ＭＳ Ｐゴシック" pitchFamily="-65" charset="-128"/>
                <a:cs typeface="ＭＳ Ｐゴシック" pitchFamily="-65" charset="-128"/>
              </a:rPr>
              <a:t>Recipients are strongly </a:t>
            </a:r>
          </a:p>
          <a:p>
            <a:pPr>
              <a:spcBef>
                <a:spcPts val="400"/>
              </a:spcBef>
              <a:buNone/>
            </a:pPr>
            <a:r>
              <a:rPr lang="en-US" sz="2800" dirty="0" smtClean="0">
                <a:latin typeface="Calibri" pitchFamily="34" charset="0"/>
                <a:ea typeface="ＭＳ Ｐゴシック" pitchFamily="-65" charset="-128"/>
                <a:cs typeface="ＭＳ Ｐゴシック" pitchFamily="-65" charset="-128"/>
              </a:rPr>
              <a:t>   encouraged to include</a:t>
            </a:r>
          </a:p>
          <a:p>
            <a:pPr lvl="1">
              <a:spcBef>
                <a:spcPts val="400"/>
              </a:spcBef>
              <a:buFont typeface="Arial"/>
              <a:buChar char="•"/>
            </a:pPr>
            <a:r>
              <a:rPr lang="en-US" sz="2800" dirty="0" smtClean="0">
                <a:latin typeface="Calibri" pitchFamily="34" charset="0"/>
                <a:ea typeface="ＭＳ Ｐゴシック" pitchFamily="-65" charset="-128"/>
                <a:cs typeface="ＭＳ Ｐゴシック" pitchFamily="-65" charset="-128"/>
              </a:rPr>
              <a:t> HAB and</a:t>
            </a:r>
          </a:p>
          <a:p>
            <a:pPr lvl="1">
              <a:spcBef>
                <a:spcPts val="400"/>
              </a:spcBef>
              <a:buFont typeface="Arial"/>
              <a:buChar char="•"/>
            </a:pPr>
            <a:r>
              <a:rPr lang="en-US" sz="2800" dirty="0" smtClean="0">
                <a:latin typeface="Calibri" pitchFamily="34" charset="0"/>
                <a:ea typeface="ＭＳ Ｐゴシック" pitchFamily="-65" charset="-128"/>
                <a:cs typeface="ＭＳ Ｐゴシック" pitchFamily="-65" charset="-128"/>
              </a:rPr>
              <a:t>HHS measures that align with </a:t>
            </a:r>
          </a:p>
          <a:p>
            <a:pPr>
              <a:spcBef>
                <a:spcPts val="400"/>
              </a:spcBef>
              <a:buNone/>
            </a:pPr>
            <a:r>
              <a:rPr lang="en-US" sz="2800" dirty="0" smtClean="0">
                <a:latin typeface="Calibri" pitchFamily="34" charset="0"/>
                <a:ea typeface="ＭＳ Ｐゴシック" pitchFamily="-65" charset="-128"/>
                <a:cs typeface="ＭＳ Ｐゴシック" pitchFamily="-65" charset="-128"/>
              </a:rPr>
              <a:t>       NHAS.</a:t>
            </a:r>
          </a:p>
        </p:txBody>
      </p:sp>
      <p:pic>
        <p:nvPicPr>
          <p:cNvPr id="4" name="Picture 2"/>
          <p:cNvPicPr>
            <a:picLocks noChangeAspect="1" noChangeArrowheads="1"/>
          </p:cNvPicPr>
          <p:nvPr/>
        </p:nvPicPr>
        <p:blipFill>
          <a:blip r:embed="rId2" cstate="print"/>
          <a:srcRect/>
          <a:stretch>
            <a:fillRect/>
          </a:stretch>
        </p:blipFill>
        <p:spPr bwMode="auto">
          <a:xfrm>
            <a:off x="5038725" y="2333625"/>
            <a:ext cx="3762375" cy="3733799"/>
          </a:xfrm>
          <a:prstGeom prst="rect">
            <a:avLst/>
          </a:prstGeom>
          <a:noFill/>
          <a:ln>
            <a:miter lim="800000"/>
            <a:headEnd/>
            <a:tailEnd/>
          </a:ln>
        </p:spPr>
      </p:pic>
    </p:spTree>
    <p:extLst>
      <p:ext uri="{BB962C8B-B14F-4D97-AF65-F5344CB8AC3E}">
        <p14:creationId xmlns:p14="http://schemas.microsoft.com/office/powerpoint/2010/main" val="3063502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79" y="245005"/>
            <a:ext cx="8515350" cy="1143000"/>
          </a:xfrm>
        </p:spPr>
        <p:txBody>
          <a:bodyPr/>
          <a:lstStyle/>
          <a:p>
            <a:r>
              <a:rPr lang="en-US" dirty="0" smtClean="0"/>
              <a:t>What do we measure?</a:t>
            </a:r>
            <a:endParaRPr lang="en-US" dirty="0"/>
          </a:p>
        </p:txBody>
      </p:sp>
      <p:pic>
        <p:nvPicPr>
          <p:cNvPr id="3" name="Picture 2"/>
          <p:cNvPicPr>
            <a:picLocks noChangeAspect="1"/>
          </p:cNvPicPr>
          <p:nvPr/>
        </p:nvPicPr>
        <p:blipFill>
          <a:blip r:embed="rId2"/>
          <a:stretch>
            <a:fillRect/>
          </a:stretch>
        </p:blipFill>
        <p:spPr>
          <a:xfrm>
            <a:off x="799137" y="2050242"/>
            <a:ext cx="3056340" cy="832657"/>
          </a:xfrm>
          <a:prstGeom prst="rect">
            <a:avLst/>
          </a:prstGeom>
        </p:spPr>
      </p:pic>
      <p:pic>
        <p:nvPicPr>
          <p:cNvPr id="4" name="Picture 3"/>
          <p:cNvPicPr>
            <a:picLocks noChangeAspect="1"/>
          </p:cNvPicPr>
          <p:nvPr/>
        </p:nvPicPr>
        <p:blipFill>
          <a:blip r:embed="rId3"/>
          <a:stretch>
            <a:fillRect/>
          </a:stretch>
        </p:blipFill>
        <p:spPr>
          <a:xfrm>
            <a:off x="799137" y="3209283"/>
            <a:ext cx="2864041" cy="1633932"/>
          </a:xfrm>
          <a:prstGeom prst="rect">
            <a:avLst/>
          </a:prstGeom>
        </p:spPr>
      </p:pic>
      <p:pic>
        <p:nvPicPr>
          <p:cNvPr id="5" name="Picture 4"/>
          <p:cNvPicPr>
            <a:picLocks noChangeAspect="1"/>
          </p:cNvPicPr>
          <p:nvPr/>
        </p:nvPicPr>
        <p:blipFill>
          <a:blip r:embed="rId4"/>
          <a:stretch>
            <a:fillRect/>
          </a:stretch>
        </p:blipFill>
        <p:spPr>
          <a:xfrm>
            <a:off x="4079539" y="2189132"/>
            <a:ext cx="4300453" cy="3252497"/>
          </a:xfrm>
          <a:prstGeom prst="rect">
            <a:avLst/>
          </a:prstGeom>
        </p:spPr>
      </p:pic>
    </p:spTree>
    <p:extLst>
      <p:ext uri="{BB962C8B-B14F-4D97-AF65-F5344CB8AC3E}">
        <p14:creationId xmlns:p14="http://schemas.microsoft.com/office/powerpoint/2010/main" val="3156882567"/>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Performance Measurement</a:t>
            </a:r>
            <a:endParaRPr lang="en-US" dirty="0"/>
          </a:p>
        </p:txBody>
      </p:sp>
      <p:sp>
        <p:nvSpPr>
          <p:cNvPr id="3" name="Content Placeholder 2"/>
          <p:cNvSpPr>
            <a:spLocks noGrp="1"/>
          </p:cNvSpPr>
          <p:nvPr>
            <p:ph idx="1"/>
          </p:nvPr>
        </p:nvSpPr>
        <p:spPr>
          <a:xfrm>
            <a:off x="457200" y="1417638"/>
            <a:ext cx="7620000" cy="4800600"/>
          </a:xfrm>
        </p:spPr>
        <p:txBody>
          <a:bodyPr/>
          <a:lstStyle/>
          <a:p>
            <a:r>
              <a:rPr lang="en-US" sz="2400" dirty="0">
                <a:latin typeface="Calibri" pitchFamily="34" charset="0"/>
              </a:rPr>
              <a:t>I</a:t>
            </a:r>
            <a:r>
              <a:rPr lang="en-US" sz="2400" dirty="0" smtClean="0">
                <a:latin typeface="Calibri" pitchFamily="34" charset="0"/>
              </a:rPr>
              <a:t>dentified process to regularly collect &amp; analyze performance measurement data (should occur </a:t>
            </a:r>
            <a:r>
              <a:rPr lang="en-US" sz="2400" i="1" dirty="0" smtClean="0">
                <a:latin typeface="Calibri" pitchFamily="34" charset="0"/>
              </a:rPr>
              <a:t>at least quarterly</a:t>
            </a:r>
            <a:r>
              <a:rPr lang="en-US" sz="2400" dirty="0" smtClean="0">
                <a:latin typeface="Calibri" pitchFamily="34" charset="0"/>
              </a:rPr>
              <a:t> per the PCN).</a:t>
            </a:r>
          </a:p>
          <a:p>
            <a:endParaRPr lang="en-US" sz="2400" i="1" dirty="0" smtClean="0">
              <a:latin typeface="Calibri" pitchFamily="34" charset="0"/>
            </a:endParaRPr>
          </a:p>
          <a:p>
            <a:r>
              <a:rPr lang="en-US" sz="2400" i="1" dirty="0" smtClean="0">
                <a:latin typeface="Calibri" pitchFamily="34" charset="0"/>
              </a:rPr>
              <a:t>All RWHAP- funded service categories must have at least one performance measure; highly utilized &amp; highly prioritized service categories should identify two performance measures.</a:t>
            </a:r>
          </a:p>
          <a:p>
            <a:endParaRPr lang="en-US" sz="2400" dirty="0" smtClean="0">
              <a:latin typeface="Calibri" pitchFamily="34" charset="0"/>
            </a:endParaRPr>
          </a:p>
          <a:p>
            <a:r>
              <a:rPr lang="en-US" sz="2400" dirty="0" smtClean="0">
                <a:latin typeface="Calibri" pitchFamily="34" charset="0"/>
              </a:rPr>
              <a:t>If a recipient/subrecipient is doing well with various health outcomes, it is recommended that they stratify the PM data to see if there are potential disparities.</a:t>
            </a:r>
            <a:endParaRPr lang="en-US" sz="2400" dirty="0">
              <a:latin typeface="Calibri" pitchFamily="34" charset="0"/>
            </a:endParaRPr>
          </a:p>
        </p:txBody>
      </p:sp>
    </p:spTree>
    <p:extLst>
      <p:ext uri="{BB962C8B-B14F-4D97-AF65-F5344CB8AC3E}">
        <p14:creationId xmlns:p14="http://schemas.microsoft.com/office/powerpoint/2010/main" val="3047061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276"/>
            <a:ext cx="7620000" cy="1143000"/>
          </a:xfrm>
        </p:spPr>
        <p:txBody>
          <a:bodyPr/>
          <a:lstStyle/>
          <a:p>
            <a:pPr algn="ctr"/>
            <a:r>
              <a:rPr lang="en-US" b="1" dirty="0">
                <a:latin typeface="Calibri" pitchFamily="34" charset="0"/>
              </a:rPr>
              <a:t>Quality </a:t>
            </a:r>
            <a:r>
              <a:rPr lang="en-US" b="1" dirty="0" smtClean="0">
                <a:latin typeface="Calibri" pitchFamily="34" charset="0"/>
              </a:rPr>
              <a:t>Improvement</a:t>
            </a:r>
            <a:br>
              <a:rPr lang="en-US" b="1" dirty="0" smtClean="0">
                <a:latin typeface="Calibri" pitchFamily="34" charset="0"/>
              </a:rPr>
            </a:br>
            <a:r>
              <a:rPr lang="en-US" b="1" dirty="0" smtClean="0">
                <a:latin typeface="Calibri" pitchFamily="34" charset="0"/>
              </a:rPr>
              <a:t> </a:t>
            </a:r>
            <a:r>
              <a:rPr lang="en-US" b="1" dirty="0">
                <a:latin typeface="Calibri" pitchFamily="34" charset="0"/>
              </a:rPr>
              <a:t>(Module 4)</a:t>
            </a:r>
            <a:endParaRPr lang="en-US" dirty="0"/>
          </a:p>
        </p:txBody>
      </p:sp>
    </p:spTree>
    <p:extLst>
      <p:ext uri="{BB962C8B-B14F-4D97-AF65-F5344CB8AC3E}">
        <p14:creationId xmlns:p14="http://schemas.microsoft.com/office/powerpoint/2010/main" val="166394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267423" y="1417638"/>
            <a:ext cx="7620000" cy="4800600"/>
          </a:xfrm>
        </p:spPr>
        <p:txBody>
          <a:bodyPr>
            <a:normAutofit/>
          </a:bodyPr>
          <a:lstStyle/>
          <a:p>
            <a:pPr marL="114300" indent="0">
              <a:buNone/>
            </a:pPr>
            <a:r>
              <a:rPr lang="en-US" sz="3200" dirty="0" smtClean="0"/>
              <a:t>Expand QI culture in Louisiana by</a:t>
            </a:r>
          </a:p>
          <a:p>
            <a:r>
              <a:rPr lang="en-US" sz="3200" dirty="0" smtClean="0"/>
              <a:t>building the capacity of leaders and staff to improve HIV+ and at risk patient care and </a:t>
            </a:r>
          </a:p>
          <a:p>
            <a:r>
              <a:rPr lang="en-US" sz="3200" dirty="0" smtClean="0"/>
              <a:t>providing basic QI information in chunks that could then be used as part of staff orientation to QI at participants’ facilities.</a:t>
            </a:r>
            <a:endParaRPr lang="en-US" sz="3200" dirty="0"/>
          </a:p>
        </p:txBody>
      </p:sp>
    </p:spTree>
    <p:extLst>
      <p:ext uri="{BB962C8B-B14F-4D97-AF65-F5344CB8AC3E}">
        <p14:creationId xmlns:p14="http://schemas.microsoft.com/office/powerpoint/2010/main" val="3387921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28600" y="533400"/>
            <a:ext cx="8763000" cy="990600"/>
          </a:xfrm>
        </p:spPr>
        <p:txBody>
          <a:bodyPr/>
          <a:lstStyle/>
          <a:p>
            <a:r>
              <a:rPr lang="en-US" dirty="0" smtClean="0">
                <a:cs typeface="Arial" charset="0"/>
              </a:rPr>
              <a:t>Principle : </a:t>
            </a:r>
            <a:r>
              <a:rPr lang="ja-JP" altLang="en-US" dirty="0">
                <a:latin typeface="Tahoma"/>
                <a:cs typeface="Arial" charset="0"/>
              </a:rPr>
              <a:t>“</a:t>
            </a:r>
            <a:r>
              <a:rPr lang="en-US" dirty="0">
                <a:cs typeface="Arial" charset="0"/>
              </a:rPr>
              <a:t>Success is Achieved Through Meeting the Needs of Those We Serve</a:t>
            </a:r>
            <a:r>
              <a:rPr lang="ja-JP" altLang="en-US" dirty="0">
                <a:latin typeface="Tahoma"/>
                <a:cs typeface="Arial" charset="0"/>
              </a:rPr>
              <a:t>”</a:t>
            </a:r>
            <a:endParaRPr lang="en-US" dirty="0">
              <a:cs typeface="Arial Unicode MS" charset="0"/>
            </a:endParaRPr>
          </a:p>
        </p:txBody>
      </p:sp>
      <p:pic>
        <p:nvPicPr>
          <p:cNvPr id="405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528" y="2882900"/>
            <a:ext cx="4648200" cy="397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05513" name="Text Box 9"/>
          <p:cNvSpPr txBox="1">
            <a:spLocks noChangeArrowheads="1"/>
          </p:cNvSpPr>
          <p:nvPr/>
        </p:nvSpPr>
        <p:spPr bwMode="auto">
          <a:xfrm>
            <a:off x="838200" y="6248400"/>
            <a:ext cx="1730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a:solidFill>
                  <a:schemeClr val="bg1"/>
                </a:solidFill>
              </a:rPr>
              <a:t>Defining Quality</a:t>
            </a:r>
            <a:r>
              <a:rPr lang="en-US"/>
              <a:t> </a:t>
            </a:r>
          </a:p>
        </p:txBody>
      </p:sp>
    </p:spTree>
    <p:custDataLst>
      <p:tags r:id="rId1"/>
    </p:custDataLst>
    <p:extLst>
      <p:ext uri="{BB962C8B-B14F-4D97-AF65-F5344CB8AC3E}">
        <p14:creationId xmlns:p14="http://schemas.microsoft.com/office/powerpoint/2010/main" val="2594714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05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Two Dimensions of Quality </a:t>
            </a:r>
          </a:p>
        </p:txBody>
      </p:sp>
      <p:sp>
        <p:nvSpPr>
          <p:cNvPr id="414724" name="Oval 4"/>
          <p:cNvSpPr>
            <a:spLocks noChangeArrowheads="1"/>
          </p:cNvSpPr>
          <p:nvPr/>
        </p:nvSpPr>
        <p:spPr bwMode="auto">
          <a:xfrm>
            <a:off x="1295400" y="1673225"/>
            <a:ext cx="3505200" cy="3505200"/>
          </a:xfrm>
          <a:prstGeom prst="ellipse">
            <a:avLst/>
          </a:prstGeom>
          <a:solidFill>
            <a:srgbClr val="DDEAF9"/>
          </a:solidFill>
          <a:ln>
            <a:noFill/>
          </a:ln>
          <a:effectLst/>
          <a:extLst>
            <a:ext uri="{91240B29-F687-4f45-9708-019B960494DF}">
              <a14:hiddenLine xmlns:a14="http://schemas.microsoft.com/office/drawing/2010/main" xmlns="" w="381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725" name="Oval 5"/>
          <p:cNvSpPr>
            <a:spLocks noChangeArrowheads="1"/>
          </p:cNvSpPr>
          <p:nvPr/>
        </p:nvSpPr>
        <p:spPr bwMode="auto">
          <a:xfrm>
            <a:off x="4114800" y="1673225"/>
            <a:ext cx="3505200" cy="3505200"/>
          </a:xfrm>
          <a:prstGeom prst="ellipse">
            <a:avLst/>
          </a:prstGeom>
          <a:solidFill>
            <a:srgbClr val="CCDEC9"/>
          </a:solidFill>
          <a:ln>
            <a:noFill/>
          </a:ln>
          <a:effectLst/>
          <a:extLst>
            <a:ext uri="{91240B29-F687-4f45-9708-019B960494DF}">
              <a14:hiddenLine xmlns:a14="http://schemas.microsoft.com/office/drawing/2010/main" xmlns="" w="381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726" name="Rectangle 6"/>
          <p:cNvSpPr>
            <a:spLocks noChangeArrowheads="1"/>
          </p:cNvSpPr>
          <p:nvPr/>
        </p:nvSpPr>
        <p:spPr bwMode="auto">
          <a:xfrm>
            <a:off x="1579563" y="2435225"/>
            <a:ext cx="2611437"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00000"/>
              </a:lnSpc>
              <a:buClr>
                <a:schemeClr val="accent2"/>
              </a:buClr>
              <a:buSzTx/>
              <a:buFont typeface="Wingdings" charset="0"/>
              <a:buNone/>
            </a:pPr>
            <a:r>
              <a:rPr lang="en-US" sz="2400" b="1" i="1" u="sng"/>
              <a:t>Technical Quality</a:t>
            </a:r>
            <a:r>
              <a:rPr lang="en-US" sz="2400" i="1"/>
              <a:t> </a:t>
            </a:r>
          </a:p>
          <a:p>
            <a:pPr>
              <a:lnSpc>
                <a:spcPct val="100000"/>
              </a:lnSpc>
              <a:buClr>
                <a:schemeClr val="accent2"/>
              </a:buClr>
              <a:buSzTx/>
              <a:buFont typeface="Wingdings" charset="0"/>
              <a:buNone/>
            </a:pPr>
            <a:r>
              <a:rPr lang="en-US" sz="2400" i="1"/>
              <a:t>Provider Perception of Quality of HIV Care</a:t>
            </a:r>
          </a:p>
        </p:txBody>
      </p:sp>
      <p:sp>
        <p:nvSpPr>
          <p:cNvPr id="414727" name="Rectangle 7"/>
          <p:cNvSpPr>
            <a:spLocks noChangeArrowheads="1"/>
          </p:cNvSpPr>
          <p:nvPr/>
        </p:nvSpPr>
        <p:spPr bwMode="auto">
          <a:xfrm>
            <a:off x="4419600" y="2435225"/>
            <a:ext cx="2903538"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lnSpc>
                <a:spcPct val="100000"/>
              </a:lnSpc>
              <a:buClr>
                <a:schemeClr val="accent2"/>
              </a:buClr>
              <a:buSzTx/>
              <a:buFont typeface="Wingdings" charset="0"/>
              <a:buNone/>
            </a:pPr>
            <a:r>
              <a:rPr lang="en-US" sz="2400" b="1" i="1" u="sng"/>
              <a:t>Experience Quality</a:t>
            </a:r>
          </a:p>
          <a:p>
            <a:pPr algn="r">
              <a:lnSpc>
                <a:spcPct val="100000"/>
              </a:lnSpc>
              <a:buClr>
                <a:schemeClr val="accent2"/>
              </a:buClr>
              <a:buSzTx/>
              <a:buFont typeface="Wingdings" charset="0"/>
              <a:buNone/>
            </a:pPr>
            <a:r>
              <a:rPr lang="en-US" sz="2400" i="1"/>
              <a:t>Consumer Perception of Quality of HIV Care</a:t>
            </a:r>
          </a:p>
        </p:txBody>
      </p:sp>
      <p:sp>
        <p:nvSpPr>
          <p:cNvPr id="414728" name="Rectangle 8"/>
          <p:cNvSpPr>
            <a:spLocks noChangeArrowheads="1"/>
          </p:cNvSpPr>
          <p:nvPr/>
        </p:nvSpPr>
        <p:spPr bwMode="auto">
          <a:xfrm>
            <a:off x="377825" y="5600700"/>
            <a:ext cx="5048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i="1"/>
              <a:t>Leonard Berry, Texas A&amp;M University, IHI conference 2001</a:t>
            </a:r>
          </a:p>
        </p:txBody>
      </p:sp>
      <p:sp>
        <p:nvSpPr>
          <p:cNvPr id="414731" name="Text Box 11"/>
          <p:cNvSpPr txBox="1">
            <a:spLocks noChangeArrowheads="1"/>
          </p:cNvSpPr>
          <p:nvPr/>
        </p:nvSpPr>
        <p:spPr bwMode="auto">
          <a:xfrm>
            <a:off x="838200" y="6248400"/>
            <a:ext cx="1730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a:solidFill>
                  <a:schemeClr val="bg1"/>
                </a:solidFill>
              </a:rPr>
              <a:t>Defining Quality</a:t>
            </a:r>
            <a:r>
              <a:rPr lang="en-US"/>
              <a:t> </a:t>
            </a:r>
          </a:p>
        </p:txBody>
      </p:sp>
    </p:spTree>
    <p:custDataLst>
      <p:tags r:id="rId1"/>
    </p:custDataLst>
    <p:extLst>
      <p:ext uri="{BB962C8B-B14F-4D97-AF65-F5344CB8AC3E}">
        <p14:creationId xmlns:p14="http://schemas.microsoft.com/office/powerpoint/2010/main" val="58566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6" grpId="0"/>
      <p:bldP spid="4147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pPr eaLnBrk="1" hangingPunct="1">
              <a:defRPr/>
            </a:pPr>
            <a:r>
              <a:rPr lang="en-US" sz="3600" dirty="0" smtClean="0">
                <a:latin typeface="Garamond" charset="0"/>
                <a:cs typeface="Arial" charset="0"/>
              </a:rPr>
              <a:t>Principle:  Most </a:t>
            </a:r>
            <a:r>
              <a:rPr lang="en-US" sz="3600" dirty="0">
                <a:latin typeface="Garamond" charset="0"/>
                <a:cs typeface="Arial" charset="0"/>
              </a:rPr>
              <a:t>problems are found in processes, </a:t>
            </a:r>
            <a:r>
              <a:rPr lang="en-US" sz="3600" dirty="0" smtClean="0">
                <a:latin typeface="Garamond" charset="0"/>
                <a:cs typeface="Arial" charset="0"/>
              </a:rPr>
              <a:t>not </a:t>
            </a:r>
            <a:r>
              <a:rPr lang="en-US" sz="3600" dirty="0">
                <a:latin typeface="Garamond" charset="0"/>
                <a:cs typeface="Arial" charset="0"/>
              </a:rPr>
              <a:t>in people</a:t>
            </a:r>
            <a:r>
              <a:rPr lang="en-US" sz="3600" dirty="0">
                <a:latin typeface="Tahoma" charset="0"/>
                <a:cs typeface="Arial" charset="0"/>
              </a:rPr>
              <a:t> </a:t>
            </a:r>
            <a:endParaRPr lang="en-US" sz="3600" dirty="0">
              <a:latin typeface="Garamond" charset="0"/>
              <a:cs typeface="Arial" charset="0"/>
            </a:endParaRPr>
          </a:p>
        </p:txBody>
      </p:sp>
      <p:pic>
        <p:nvPicPr>
          <p:cNvPr id="5" name="Content Placeholder 4" descr="Image result for pictures of badly designed road sign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4762" r="4762"/>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3399668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152400"/>
            <a:ext cx="7620000" cy="1143000"/>
          </a:xfrm>
        </p:spPr>
        <p:txBody>
          <a:bodyPr/>
          <a:lstStyle/>
          <a:p>
            <a:pPr eaLnBrk="1" hangingPunct="1"/>
            <a:r>
              <a:rPr lang="en-US" sz="3600" dirty="0" smtClean="0">
                <a:latin typeface="Garamond" charset="0"/>
                <a:cs typeface="Arial" charset="0"/>
              </a:rPr>
              <a:t>Principle:  Do </a:t>
            </a:r>
            <a:r>
              <a:rPr lang="en-US" sz="3600" dirty="0">
                <a:latin typeface="Garamond" charset="0"/>
                <a:cs typeface="Arial" charset="0"/>
              </a:rPr>
              <a:t>not reinvent the wheel </a:t>
            </a:r>
            <a:r>
              <a:rPr lang="en-US" sz="3600" dirty="0">
                <a:latin typeface="Tahoma" charset="0"/>
                <a:cs typeface="Arial" charset="0"/>
              </a:rPr>
              <a:t>–</a:t>
            </a:r>
            <a:r>
              <a:rPr lang="en-US" sz="3600" dirty="0">
                <a:latin typeface="Garamond" charset="0"/>
                <a:cs typeface="Arial" charset="0"/>
              </a:rPr>
              <a:t> Learn from best practices.</a:t>
            </a:r>
            <a:endParaRPr lang="en-US" sz="3600" dirty="0">
              <a:latin typeface="Garamond" charset="0"/>
              <a:cs typeface="Arial Unicode MS" charset="0"/>
            </a:endParaRPr>
          </a:p>
        </p:txBody>
      </p:sp>
      <p:pic>
        <p:nvPicPr>
          <p:cNvPr id="21506"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14600" y="1295400"/>
            <a:ext cx="4046538" cy="4594225"/>
          </a:xfrm>
        </p:spPr>
      </p:pic>
    </p:spTree>
    <p:custDataLst>
      <p:tags r:id="rId1"/>
    </p:custDataLst>
    <p:extLst>
      <p:ext uri="{BB962C8B-B14F-4D97-AF65-F5344CB8AC3E}">
        <p14:creationId xmlns:p14="http://schemas.microsoft.com/office/powerpoint/2010/main" val="1311492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8788" y="494771"/>
            <a:ext cx="7620000" cy="1143000"/>
          </a:xfrm>
        </p:spPr>
        <p:txBody>
          <a:bodyPr>
            <a:normAutofit fontScale="90000"/>
          </a:bodyPr>
          <a:lstStyle/>
          <a:p>
            <a:pPr eaLnBrk="1" hangingPunct="1">
              <a:defRPr/>
            </a:pPr>
            <a:r>
              <a:rPr lang="en-US" altLang="en-US" dirty="0" smtClean="0">
                <a:ea typeface="+mj-ea"/>
                <a:cs typeface="Arial" pitchFamily="34" charset="0"/>
              </a:rPr>
              <a:t>Principle:  Achieve continual improvement through small, incremental changes</a:t>
            </a:r>
          </a:p>
        </p:txBody>
      </p:sp>
      <p:pic>
        <p:nvPicPr>
          <p:cNvPr id="23554" name="Content Placeholder 3"/>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458788" y="3852334"/>
            <a:ext cx="2286000" cy="2286000"/>
          </a:xfrm>
        </p:spPr>
      </p:pic>
      <p:pic>
        <p:nvPicPr>
          <p:cNvPr id="23556" name="Picture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2386013"/>
            <a:ext cx="2667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a:xfrm>
            <a:off x="3826933" y="2606146"/>
            <a:ext cx="4477744" cy="3217333"/>
          </a:xfrm>
          <a:prstGeom prst="rect">
            <a:avLst/>
          </a:prstGeo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276270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Principle:  Develop solutions in teams. Group decisions are most likely to yield better results than a single person.</a:t>
            </a:r>
            <a:endParaRPr lang="en-US" sz="3200" dirty="0"/>
          </a:p>
        </p:txBody>
      </p:sp>
      <p:sp>
        <p:nvSpPr>
          <p:cNvPr id="3" name="Content Placeholder 2"/>
          <p:cNvSpPr>
            <a:spLocks noGrp="1"/>
          </p:cNvSpPr>
          <p:nvPr>
            <p:ph idx="1"/>
          </p:nvPr>
        </p:nvSpPr>
        <p:spPr>
          <a:xfrm>
            <a:off x="321733" y="1769532"/>
            <a:ext cx="4064000" cy="4800600"/>
          </a:xfrm>
        </p:spPr>
        <p:txBody>
          <a:bodyPr/>
          <a:lstStyle/>
          <a:p>
            <a:pPr marL="114300" indent="0">
              <a:buNone/>
            </a:pPr>
            <a:r>
              <a:rPr lang="en-US" sz="3200" dirty="0" smtClean="0"/>
              <a:t>Examples</a:t>
            </a:r>
          </a:p>
          <a:p>
            <a:r>
              <a:rPr lang="en-US" sz="2800" dirty="0" smtClean="0"/>
              <a:t>Care </a:t>
            </a:r>
            <a:r>
              <a:rPr lang="en-US" sz="2800" dirty="0"/>
              <a:t>teams</a:t>
            </a:r>
          </a:p>
          <a:p>
            <a:r>
              <a:rPr lang="en-US" sz="2800" dirty="0"/>
              <a:t>Multidisciplinary teams</a:t>
            </a:r>
          </a:p>
          <a:p>
            <a:pPr marL="114300" indent="0">
              <a:buNone/>
            </a:pPr>
            <a:endParaRPr lang="en-US" dirty="0"/>
          </a:p>
        </p:txBody>
      </p:sp>
      <p:pic>
        <p:nvPicPr>
          <p:cNvPr id="4" name="Content Placeholder 5" descr="brainstorming.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1" y="1676399"/>
            <a:ext cx="4267200" cy="4893733"/>
          </a:xfrm>
          <a:prstGeom prst="rect">
            <a:avLst/>
          </a:prstGeom>
        </p:spPr>
      </p:pic>
      <p:pic>
        <p:nvPicPr>
          <p:cNvPr id="5" name="Picture 4" descr="100_036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457200" y="3488263"/>
            <a:ext cx="4296305" cy="3310467"/>
          </a:xfrm>
          <a:prstGeom prst="rect">
            <a:avLst/>
          </a:prstGeo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356140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5" y="20638"/>
            <a:ext cx="7951537" cy="1143000"/>
          </a:xfrm>
        </p:spPr>
        <p:txBody>
          <a:bodyPr/>
          <a:lstStyle/>
          <a:p>
            <a:r>
              <a:rPr lang="en-US" b="1" dirty="0">
                <a:latin typeface="Calibri" pitchFamily="34" charset="0"/>
              </a:rPr>
              <a:t>PCN #15-</a:t>
            </a:r>
            <a:r>
              <a:rPr lang="en-US" b="1" dirty="0" smtClean="0">
                <a:latin typeface="Calibri" pitchFamily="34" charset="0"/>
              </a:rPr>
              <a:t>02 - QI</a:t>
            </a:r>
            <a:endParaRPr lang="en-US" b="1" dirty="0">
              <a:latin typeface="Calibri" pitchFamily="34" charset="0"/>
            </a:endParaRPr>
          </a:p>
        </p:txBody>
      </p:sp>
      <p:sp>
        <p:nvSpPr>
          <p:cNvPr id="3" name="Content Placeholder 2"/>
          <p:cNvSpPr>
            <a:spLocks noGrp="1"/>
          </p:cNvSpPr>
          <p:nvPr>
            <p:ph idx="1"/>
          </p:nvPr>
        </p:nvSpPr>
        <p:spPr>
          <a:xfrm>
            <a:off x="457199" y="1261533"/>
            <a:ext cx="7620000" cy="4800600"/>
          </a:xfrm>
        </p:spPr>
        <p:txBody>
          <a:bodyPr/>
          <a:lstStyle/>
          <a:p>
            <a:r>
              <a:rPr lang="en-US" sz="3200" dirty="0" smtClean="0">
                <a:latin typeface="Calibri" pitchFamily="34" charset="0"/>
              </a:rPr>
              <a:t>The goal is to: </a:t>
            </a:r>
          </a:p>
          <a:p>
            <a:pPr lvl="1"/>
            <a:r>
              <a:rPr lang="en-US" sz="2800" dirty="0" smtClean="0">
                <a:latin typeface="Calibri" pitchFamily="34" charset="0"/>
              </a:rPr>
              <a:t>improve patient access, </a:t>
            </a:r>
          </a:p>
          <a:p>
            <a:pPr lvl="1"/>
            <a:r>
              <a:rPr lang="en-US" sz="2800" dirty="0" smtClean="0">
                <a:latin typeface="Calibri" pitchFamily="34" charset="0"/>
              </a:rPr>
              <a:t>patient care, </a:t>
            </a:r>
          </a:p>
          <a:p>
            <a:pPr lvl="1"/>
            <a:r>
              <a:rPr lang="en-US" sz="2800" dirty="0" smtClean="0">
                <a:latin typeface="Calibri" pitchFamily="34" charset="0"/>
              </a:rPr>
              <a:t>health outcomes &amp;</a:t>
            </a:r>
          </a:p>
          <a:p>
            <a:pPr lvl="1"/>
            <a:r>
              <a:rPr lang="en-US" sz="2800" dirty="0" smtClean="0">
                <a:latin typeface="Calibri" pitchFamily="34" charset="0"/>
              </a:rPr>
              <a:t> patient satisfaction</a:t>
            </a:r>
          </a:p>
          <a:p>
            <a:endParaRPr lang="en-US" sz="2400" dirty="0" smtClean="0">
              <a:latin typeface="Calibri" pitchFamily="34" charset="0"/>
            </a:endParaRPr>
          </a:p>
          <a:p>
            <a:r>
              <a:rPr lang="en-US" sz="3200" dirty="0" smtClean="0">
                <a:latin typeface="Calibri" pitchFamily="34" charset="0"/>
              </a:rPr>
              <a:t>Should be implemented in an organized, systemic fashion</a:t>
            </a:r>
          </a:p>
        </p:txBody>
      </p:sp>
    </p:spTree>
    <p:extLst>
      <p:ext uri="{BB962C8B-B14F-4D97-AF65-F5344CB8AC3E}">
        <p14:creationId xmlns:p14="http://schemas.microsoft.com/office/powerpoint/2010/main" val="499871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71"/>
            <a:ext cx="7620000" cy="1143000"/>
          </a:xfrm>
        </p:spPr>
        <p:txBody>
          <a:bodyPr/>
          <a:lstStyle/>
          <a:p>
            <a:r>
              <a:rPr lang="en-US" dirty="0" smtClean="0"/>
              <a:t>QI </a:t>
            </a:r>
            <a:r>
              <a:rPr lang="en-US" dirty="0" err="1" smtClean="0"/>
              <a:t>contd</a:t>
            </a:r>
            <a:endParaRPr lang="en-US" dirty="0"/>
          </a:p>
        </p:txBody>
      </p:sp>
      <p:sp>
        <p:nvSpPr>
          <p:cNvPr id="3" name="Content Placeholder 2"/>
          <p:cNvSpPr>
            <a:spLocks noGrp="1"/>
          </p:cNvSpPr>
          <p:nvPr>
            <p:ph idx="1"/>
          </p:nvPr>
        </p:nvSpPr>
        <p:spPr>
          <a:xfrm>
            <a:off x="270933" y="1409171"/>
            <a:ext cx="7620000" cy="4800600"/>
          </a:xfrm>
        </p:spPr>
        <p:txBody>
          <a:bodyPr>
            <a:normAutofit lnSpcReduction="10000"/>
          </a:bodyPr>
          <a:lstStyle/>
          <a:p>
            <a:r>
              <a:rPr lang="en-US" sz="2800" dirty="0">
                <a:latin typeface="Calibri" pitchFamily="34" charset="0"/>
              </a:rPr>
              <a:t>Should use a defined methodology, e.g.</a:t>
            </a:r>
            <a:r>
              <a:rPr lang="en-US" sz="2800" dirty="0" smtClean="0">
                <a:latin typeface="Calibri" pitchFamily="34" charset="0"/>
              </a:rPr>
              <a:t>,</a:t>
            </a:r>
          </a:p>
          <a:p>
            <a:pPr marL="114300" indent="0">
              <a:buNone/>
            </a:pPr>
            <a:r>
              <a:rPr lang="en-US" sz="2800" dirty="0" smtClean="0">
                <a:latin typeface="Calibri" pitchFamily="34" charset="0"/>
              </a:rPr>
              <a:t> </a:t>
            </a:r>
            <a:r>
              <a:rPr lang="en-US" sz="2800" dirty="0">
                <a:latin typeface="Calibri" pitchFamily="34" charset="0"/>
              </a:rPr>
              <a:t>IHI’s model for improvement, Lean, etc.</a:t>
            </a:r>
          </a:p>
          <a:p>
            <a:endParaRPr lang="en-US" sz="2800" dirty="0" smtClean="0">
              <a:latin typeface="Calibri" pitchFamily="34" charset="0"/>
            </a:endParaRPr>
          </a:p>
          <a:p>
            <a:endParaRPr lang="en-US" sz="2800" dirty="0">
              <a:latin typeface="Calibri" pitchFamily="34" charset="0"/>
            </a:endParaRPr>
          </a:p>
          <a:p>
            <a:endParaRPr lang="en-US" sz="2800" dirty="0" smtClean="0">
              <a:latin typeface="Calibri" pitchFamily="34" charset="0"/>
            </a:endParaRPr>
          </a:p>
          <a:p>
            <a:r>
              <a:rPr lang="en-US" sz="2800" dirty="0" smtClean="0">
                <a:latin typeface="Calibri" pitchFamily="34" charset="0"/>
              </a:rPr>
              <a:t>Must </a:t>
            </a:r>
            <a:r>
              <a:rPr lang="en-US" sz="2800" dirty="0">
                <a:latin typeface="Calibri" pitchFamily="34" charset="0"/>
              </a:rPr>
              <a:t>be documented – </a:t>
            </a:r>
            <a:r>
              <a:rPr lang="en-US" sz="2800" i="1" dirty="0">
                <a:latin typeface="Calibri" pitchFamily="34" charset="0"/>
              </a:rPr>
              <a:t>“If it wasn’t documented, …”</a:t>
            </a:r>
          </a:p>
          <a:p>
            <a:r>
              <a:rPr lang="en-US" sz="2800" dirty="0">
                <a:latin typeface="Calibri" pitchFamily="34" charset="0"/>
              </a:rPr>
              <a:t>Per the FAQs, recipient should be conducting a QI project for at least one service category at any given time.</a:t>
            </a:r>
          </a:p>
          <a:p>
            <a:endParaRPr lang="en-US" dirty="0"/>
          </a:p>
        </p:txBody>
      </p:sp>
      <p:pic>
        <p:nvPicPr>
          <p:cNvPr id="4" name="Picture 3"/>
          <p:cNvPicPr>
            <a:picLocks noChangeAspect="1"/>
          </p:cNvPicPr>
          <p:nvPr/>
        </p:nvPicPr>
        <p:blipFill>
          <a:blip r:embed="rId2"/>
          <a:stretch>
            <a:fillRect/>
          </a:stretch>
        </p:blipFill>
        <p:spPr>
          <a:xfrm>
            <a:off x="6434667" y="1189038"/>
            <a:ext cx="1921222" cy="2466255"/>
          </a:xfrm>
          <a:prstGeom prst="rect">
            <a:avLst/>
          </a:prstGeom>
        </p:spPr>
      </p:pic>
    </p:spTree>
    <p:extLst>
      <p:ext uri="{BB962C8B-B14F-4D97-AF65-F5344CB8AC3E}">
        <p14:creationId xmlns:p14="http://schemas.microsoft.com/office/powerpoint/2010/main" val="883466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b="1">
                <a:latin typeface="Calibri" charset="0"/>
                <a:ea typeface="ＭＳ Ｐゴシック" charset="0"/>
                <a:cs typeface="ＭＳ Ｐゴシック" charset="0"/>
              </a:rPr>
              <a:t>Quality Assurance</a:t>
            </a:r>
          </a:p>
        </p:txBody>
      </p:sp>
      <p:sp>
        <p:nvSpPr>
          <p:cNvPr id="66562" name="Content Placeholder 2"/>
          <p:cNvSpPr>
            <a:spLocks noGrp="1"/>
          </p:cNvSpPr>
          <p:nvPr>
            <p:ph idx="1"/>
          </p:nvPr>
        </p:nvSpPr>
        <p:spPr>
          <a:xfrm>
            <a:off x="76200" y="1371600"/>
            <a:ext cx="6324600" cy="4191000"/>
          </a:xfrm>
        </p:spPr>
        <p:txBody>
          <a:bodyPr/>
          <a:lstStyle/>
          <a:p>
            <a:r>
              <a:rPr lang="en-US" sz="2400" b="1" i="1">
                <a:latin typeface="Calibri" charset="0"/>
                <a:ea typeface="ＭＳ Ｐゴシック" charset="0"/>
                <a:cs typeface="ＭＳ Ｐゴシック" charset="0"/>
              </a:rPr>
              <a:t>Please note:</a:t>
            </a:r>
            <a:r>
              <a:rPr lang="en-US" sz="2400">
                <a:latin typeface="Calibri" charset="0"/>
                <a:ea typeface="ＭＳ Ｐゴシック" charset="0"/>
                <a:cs typeface="ＭＳ Ｐゴシック" charset="0"/>
              </a:rPr>
              <a:t> Quality assurance (QA) refers to a broad spectrum of activities (e.g., site visits &amp; chart reviews) aimed at ensuring compliance with minimum quality standards. QA is part of the recipient’s administrative functions (&amp; costs). </a:t>
            </a:r>
            <a:r>
              <a:rPr lang="en-US" sz="2400" i="1">
                <a:latin typeface="Calibri" charset="0"/>
                <a:ea typeface="ＭＳ Ｐゴシック" charset="0"/>
                <a:cs typeface="ＭＳ Ｐゴシック" charset="0"/>
              </a:rPr>
              <a:t>They can inform the CQM program, but QA activities by themselves do not constitute a CQM program.</a:t>
            </a:r>
          </a:p>
          <a:p>
            <a:pPr lvl="1"/>
            <a:r>
              <a:rPr lang="en-US" sz="2000">
                <a:latin typeface="Calibri" charset="0"/>
                <a:ea typeface="ＭＳ Ｐゴシック" charset="0"/>
              </a:rPr>
              <a:t>Contracting, data collection &amp; submission of reports, monitoring of subrecipients &amp; compliance with audit requirements are administrative, not CQM activities.</a:t>
            </a:r>
          </a:p>
        </p:txBody>
      </p:sp>
      <p:pic>
        <p:nvPicPr>
          <p:cNvPr id="66563" name="Content Placeholder 3" descr="1-4-monitoring.gif"/>
          <p:cNvPicPr>
            <a:picLocks noChangeAspect="1" noChangeArrowheads="1"/>
          </p:cNvPicPr>
          <p:nvPr/>
        </p:nvPicPr>
        <p:blipFill>
          <a:blip r:embed="rId2" cstate="email">
            <a:extLst>
              <a:ext uri="{28A0092B-C50C-407E-A947-70E740481C1C}">
                <a14:useLocalDpi xmlns:a14="http://schemas.microsoft.com/office/drawing/2010/main" val="0"/>
              </a:ext>
            </a:extLst>
          </a:blip>
          <a:srcRect l="-63274" r="-63274"/>
          <a:stretch>
            <a:fillRect/>
          </a:stretch>
        </p:blipFill>
        <p:spPr bwMode="auto">
          <a:xfrm>
            <a:off x="4876800" y="1447800"/>
            <a:ext cx="56388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6171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Final </a:t>
            </a:r>
            <a:r>
              <a:rPr lang="en-US" b="1" smtClean="0">
                <a:latin typeface="Calibri" pitchFamily="34" charset="0"/>
              </a:rPr>
              <a:t>Thoughts About Subrecipients</a:t>
            </a:r>
            <a:endParaRPr lang="en-US" b="1" dirty="0">
              <a:latin typeface="Calibri"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itchFamily="34" charset="0"/>
              </a:rPr>
              <a:t>Part A &amp; B recipients or Part C &amp; D recipients with a network or subrecipient(s) are expected to implement a CQM program which includes their subrecipients as outlined in a written agreement. Recipients are expected to:</a:t>
            </a:r>
          </a:p>
          <a:p>
            <a:pPr lvl="1"/>
            <a:r>
              <a:rPr lang="en-US" sz="2800" dirty="0" smtClean="0">
                <a:latin typeface="Calibri" pitchFamily="34" charset="0"/>
              </a:rPr>
              <a:t>Provide guidance on a performance measurement (PM) portfolio &amp; the frequency of PM data collection;</a:t>
            </a:r>
          </a:p>
          <a:p>
            <a:pPr lvl="1"/>
            <a:r>
              <a:rPr lang="en-US" sz="2800" dirty="0" smtClean="0">
                <a:latin typeface="Calibri" pitchFamily="34" charset="0"/>
              </a:rPr>
              <a:t>Identify improvement opportunities &amp; monitor QI activities</a:t>
            </a:r>
          </a:p>
          <a:p>
            <a:pPr lvl="1"/>
            <a:endParaRPr lang="en-US" sz="2800" dirty="0">
              <a:latin typeface="Calibri" pitchFamily="34" charset="0"/>
            </a:endParaRPr>
          </a:p>
        </p:txBody>
      </p:sp>
    </p:spTree>
    <p:extLst>
      <p:ext uri="{BB962C8B-B14F-4D97-AF65-F5344CB8AC3E}">
        <p14:creationId xmlns:p14="http://schemas.microsoft.com/office/powerpoint/2010/main" val="351815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QM 101 Series</a:t>
            </a:r>
            <a:endParaRPr lang="en-US" dirty="0"/>
          </a:p>
        </p:txBody>
      </p:sp>
      <p:sp>
        <p:nvSpPr>
          <p:cNvPr id="3" name="Content Placeholder 2"/>
          <p:cNvSpPr>
            <a:spLocks noGrp="1"/>
          </p:cNvSpPr>
          <p:nvPr>
            <p:ph idx="1"/>
          </p:nvPr>
        </p:nvSpPr>
        <p:spPr>
          <a:xfrm>
            <a:off x="457200" y="2063548"/>
            <a:ext cx="8021704" cy="4183087"/>
          </a:xfrm>
        </p:spPr>
        <p:txBody>
          <a:bodyPr>
            <a:normAutofit lnSpcReduction="10000"/>
          </a:bodyPr>
          <a:lstStyle/>
          <a:p>
            <a:r>
              <a:rPr lang="en-US" sz="3200" b="1" dirty="0" smtClean="0"/>
              <a:t>Module 1:  Overview - Quality Improvement</a:t>
            </a:r>
          </a:p>
          <a:p>
            <a:pPr lvl="2"/>
            <a:r>
              <a:rPr lang="en-US" sz="2800" dirty="0" smtClean="0"/>
              <a:t>April 11, 2018; 12:00 pm </a:t>
            </a:r>
            <a:r>
              <a:rPr lang="mr-IN" sz="2800" dirty="0" smtClean="0"/>
              <a:t>–</a:t>
            </a:r>
            <a:r>
              <a:rPr lang="en-US" sz="2800" dirty="0" smtClean="0"/>
              <a:t> 1:00 pm </a:t>
            </a:r>
          </a:p>
          <a:p>
            <a:r>
              <a:rPr lang="en-US" sz="3200" b="1" dirty="0" smtClean="0"/>
              <a:t>Module 2:  Quality Program Infrastructure</a:t>
            </a:r>
          </a:p>
          <a:p>
            <a:pPr lvl="2"/>
            <a:r>
              <a:rPr lang="en-US" sz="2800" dirty="0" smtClean="0"/>
              <a:t>May 9, 2018; </a:t>
            </a:r>
            <a:r>
              <a:rPr lang="en-US" sz="2800" dirty="0"/>
              <a:t>12:00 pm </a:t>
            </a:r>
            <a:r>
              <a:rPr lang="mr-IN" sz="2800" dirty="0"/>
              <a:t>–</a:t>
            </a:r>
            <a:r>
              <a:rPr lang="en-US" sz="2800" dirty="0"/>
              <a:t> 1:00 pm </a:t>
            </a:r>
            <a:endParaRPr lang="en-US" sz="2800" dirty="0" smtClean="0"/>
          </a:p>
          <a:p>
            <a:r>
              <a:rPr lang="en-US" sz="3200" b="1" dirty="0" smtClean="0"/>
              <a:t>Module 3:  Performance Improvement</a:t>
            </a:r>
            <a:r>
              <a:rPr lang="en-US" sz="3200" dirty="0" smtClean="0"/>
              <a:t> 	</a:t>
            </a:r>
            <a:endParaRPr lang="en-US" sz="3200" dirty="0"/>
          </a:p>
          <a:p>
            <a:pPr lvl="2"/>
            <a:r>
              <a:rPr lang="en-US" sz="2800" dirty="0" smtClean="0"/>
              <a:t>June 6, 2018; </a:t>
            </a:r>
            <a:r>
              <a:rPr lang="en-US" sz="2800" dirty="0"/>
              <a:t>12:00 pm </a:t>
            </a:r>
            <a:r>
              <a:rPr lang="mr-IN" sz="2800" dirty="0"/>
              <a:t>–</a:t>
            </a:r>
            <a:r>
              <a:rPr lang="en-US" sz="2800" dirty="0"/>
              <a:t> 1:00 pm </a:t>
            </a:r>
            <a:endParaRPr lang="en-US" sz="2800" dirty="0" smtClean="0"/>
          </a:p>
          <a:p>
            <a:r>
              <a:rPr lang="en-US" sz="3200" b="1" dirty="0" smtClean="0"/>
              <a:t>Module 4:  QI Project Steps and PDSA</a:t>
            </a:r>
          </a:p>
          <a:p>
            <a:pPr lvl="2"/>
            <a:r>
              <a:rPr lang="en-US" sz="2800" dirty="0" smtClean="0"/>
              <a:t>July 11, 2018; </a:t>
            </a:r>
            <a:r>
              <a:rPr lang="en-US" sz="2800" dirty="0"/>
              <a:t>12:00 pm </a:t>
            </a:r>
            <a:r>
              <a:rPr lang="mr-IN" sz="2800" dirty="0"/>
              <a:t>–</a:t>
            </a:r>
            <a:r>
              <a:rPr lang="en-US" sz="2800" dirty="0"/>
              <a:t> 1:00 pm </a:t>
            </a:r>
          </a:p>
          <a:p>
            <a:pPr lvl="2"/>
            <a:endParaRPr lang="en-US" sz="2800" dirty="0"/>
          </a:p>
        </p:txBody>
      </p:sp>
      <p:pic>
        <p:nvPicPr>
          <p:cNvPr id="4" name="Picture 3" descr="C:\Documents and Settings\Lori DeLorenzo\Local Settings\Temporary Internet Files\Content.IE5\RQ75FKTD\MPj0437207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946" y="116025"/>
            <a:ext cx="1752824" cy="16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003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a:t>
            </a:r>
            <a:endParaRPr lang="en-US" dirty="0"/>
          </a:p>
        </p:txBody>
      </p:sp>
      <p:sp>
        <p:nvSpPr>
          <p:cNvPr id="3" name="Content Placeholder 2"/>
          <p:cNvSpPr>
            <a:spLocks noGrp="1"/>
          </p:cNvSpPr>
          <p:nvPr>
            <p:ph idx="1"/>
          </p:nvPr>
        </p:nvSpPr>
        <p:spPr>
          <a:xfrm>
            <a:off x="457200" y="1721156"/>
            <a:ext cx="7620000" cy="4800600"/>
          </a:xfrm>
        </p:spPr>
        <p:txBody>
          <a:bodyPr>
            <a:normAutofit/>
          </a:bodyPr>
          <a:lstStyle/>
          <a:p>
            <a:pPr marL="114300" indent="0">
              <a:buNone/>
            </a:pPr>
            <a:r>
              <a:rPr lang="en-US" sz="4400" dirty="0" smtClean="0"/>
              <a:t>Principles guide your work.</a:t>
            </a:r>
            <a:endParaRPr lang="en-US" sz="4400" dirty="0"/>
          </a:p>
        </p:txBody>
      </p:sp>
    </p:spTree>
    <p:extLst>
      <p:ext uri="{BB962C8B-B14F-4D97-AF65-F5344CB8AC3E}">
        <p14:creationId xmlns:p14="http://schemas.microsoft.com/office/powerpoint/2010/main" val="1975724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Check-in</a:t>
            </a:r>
            <a:endParaRPr lang="en-US" dirty="0"/>
          </a:p>
        </p:txBody>
      </p:sp>
      <p:sp>
        <p:nvSpPr>
          <p:cNvPr id="3" name="Content Placeholder 2"/>
          <p:cNvSpPr>
            <a:spLocks noGrp="1"/>
          </p:cNvSpPr>
          <p:nvPr>
            <p:ph idx="1"/>
          </p:nvPr>
        </p:nvSpPr>
        <p:spPr/>
        <p:txBody>
          <a:bodyPr>
            <a:normAutofit/>
          </a:bodyPr>
          <a:lstStyle/>
          <a:p>
            <a:pPr marL="114300" indent="0">
              <a:buNone/>
            </a:pPr>
            <a:r>
              <a:rPr lang="en-US" sz="3600" dirty="0" smtClean="0"/>
              <a:t>Q &amp; A</a:t>
            </a:r>
          </a:p>
          <a:p>
            <a:endParaRPr lang="en-US" sz="3600" dirty="0" smtClean="0"/>
          </a:p>
          <a:p>
            <a:pPr marL="114300" indent="0">
              <a:buNone/>
            </a:pPr>
            <a:endParaRPr lang="en-US" sz="3600" dirty="0" smtClean="0"/>
          </a:p>
          <a:p>
            <a:pPr marL="114300" indent="0">
              <a:buNone/>
            </a:pPr>
            <a:endParaRPr lang="en-US" sz="3600" dirty="0" smtClean="0"/>
          </a:p>
          <a:p>
            <a:pPr marL="114300" indent="0">
              <a:buNone/>
            </a:pPr>
            <a:r>
              <a:rPr lang="en-US" sz="3600" dirty="0" smtClean="0"/>
              <a:t>Comments</a:t>
            </a:r>
          </a:p>
          <a:p>
            <a:pPr lvl="1"/>
            <a:r>
              <a:rPr lang="en-US" sz="3600" dirty="0" smtClean="0"/>
              <a:t>What went well</a:t>
            </a:r>
          </a:p>
          <a:p>
            <a:pPr lvl="1"/>
            <a:r>
              <a:rPr lang="en-US" sz="3600" dirty="0" smtClean="0"/>
              <a:t>What could be improved</a:t>
            </a:r>
            <a:endParaRPr lang="en-US" sz="3600" dirty="0"/>
          </a:p>
        </p:txBody>
      </p:sp>
      <p:pic>
        <p:nvPicPr>
          <p:cNvPr id="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199" y="2294466"/>
            <a:ext cx="501226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855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2411" y="350823"/>
            <a:ext cx="8458200" cy="1066800"/>
          </a:xfrm>
        </p:spPr>
        <p:txBody>
          <a:bodyPr/>
          <a:lstStyle/>
          <a:p>
            <a:pPr eaLnBrk="1" hangingPunct="1"/>
            <a:r>
              <a:rPr lang="en-US" sz="3600" dirty="0" smtClean="0">
                <a:latin typeface="Arial" charset="0"/>
                <a:ea typeface="ＭＳ Ｐゴシック" charset="0"/>
                <a:cs typeface="Arial" charset="0"/>
              </a:rPr>
              <a:t>What supports measurement and improvement?</a:t>
            </a:r>
            <a:br>
              <a:rPr lang="en-US" sz="3600" dirty="0" smtClean="0">
                <a:latin typeface="Arial" charset="0"/>
                <a:ea typeface="ＭＳ Ｐゴシック" charset="0"/>
                <a:cs typeface="Arial" charset="0"/>
              </a:rPr>
            </a:br>
            <a:endParaRPr lang="en-US" sz="3600" dirty="0">
              <a:latin typeface="Arial" charset="0"/>
              <a:ea typeface="ＭＳ Ｐゴシック" charset="0"/>
              <a:cs typeface="Arial" charset="0"/>
            </a:endParaRPr>
          </a:p>
        </p:txBody>
      </p:sp>
      <p:grpSp>
        <p:nvGrpSpPr>
          <p:cNvPr id="17410" name="Group 5"/>
          <p:cNvGrpSpPr>
            <a:grpSpLocks/>
          </p:cNvGrpSpPr>
          <p:nvPr/>
        </p:nvGrpSpPr>
        <p:grpSpPr bwMode="auto">
          <a:xfrm>
            <a:off x="839007" y="2075225"/>
            <a:ext cx="6172200" cy="4278312"/>
            <a:chOff x="384" y="672"/>
            <a:chExt cx="4848" cy="3360"/>
          </a:xfrm>
        </p:grpSpPr>
        <p:pic>
          <p:nvPicPr>
            <p:cNvPr id="17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672"/>
              <a:ext cx="2544" cy="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AutoShape 7"/>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762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413" name="Text Box 8"/>
            <p:cNvSpPr txBox="1">
              <a:spLocks noChangeArrowheads="1"/>
            </p:cNvSpPr>
            <p:nvPr/>
          </p:nvSpPr>
          <p:spPr bwMode="auto">
            <a:xfrm>
              <a:off x="1514" y="3409"/>
              <a:ext cx="2648" cy="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a:latin typeface="Verdana" charset="0"/>
                </a:rPr>
                <a:t>Infrastructure</a:t>
              </a:r>
            </a:p>
          </p:txBody>
        </p:sp>
      </p:grpSp>
      <p:sp>
        <p:nvSpPr>
          <p:cNvPr id="7" name="Right Arrow 6"/>
          <p:cNvSpPr/>
          <p:nvPr/>
        </p:nvSpPr>
        <p:spPr>
          <a:xfrm>
            <a:off x="225034" y="5191064"/>
            <a:ext cx="1964381" cy="1355228"/>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SAVE:  May 9</a:t>
            </a:r>
            <a:r>
              <a:rPr lang="en-US" baseline="30000" dirty="0" smtClean="0"/>
              <a:t>th</a:t>
            </a:r>
            <a:r>
              <a:rPr lang="en-US" dirty="0" smtClean="0"/>
              <a:t>; 12-1</a:t>
            </a:r>
            <a:endParaRPr lang="en-US" dirty="0"/>
          </a:p>
        </p:txBody>
      </p:sp>
    </p:spTree>
    <p:custDataLst>
      <p:tags r:id="rId1"/>
    </p:custDataLst>
    <p:extLst>
      <p:ext uri="{BB962C8B-B14F-4D97-AF65-F5344CB8AC3E}">
        <p14:creationId xmlns:p14="http://schemas.microsoft.com/office/powerpoint/2010/main" val="3982950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 Training/Learning Resources</a:t>
            </a:r>
            <a:endParaRPr lang="en-US" dirty="0"/>
          </a:p>
        </p:txBody>
      </p:sp>
      <p:sp>
        <p:nvSpPr>
          <p:cNvPr id="3" name="Content Placeholder 2"/>
          <p:cNvSpPr>
            <a:spLocks noGrp="1"/>
          </p:cNvSpPr>
          <p:nvPr>
            <p:ph idx="1"/>
          </p:nvPr>
        </p:nvSpPr>
        <p:spPr>
          <a:xfrm>
            <a:off x="219082" y="1957362"/>
            <a:ext cx="7620000" cy="4800600"/>
          </a:xfrm>
        </p:spPr>
        <p:txBody>
          <a:bodyPr/>
          <a:lstStyle/>
          <a:p>
            <a:r>
              <a:rPr lang="en-US" dirty="0" smtClean="0"/>
              <a:t>NQC Tutorials:   </a:t>
            </a:r>
            <a:r>
              <a:rPr lang="en-US" dirty="0" smtClean="0">
                <a:hlinkClick r:id="rId2"/>
              </a:rPr>
              <a:t>www.nationalqualitycenter.org</a:t>
            </a:r>
            <a:r>
              <a:rPr lang="en-US" dirty="0" smtClean="0"/>
              <a:t>  It will take you to </a:t>
            </a:r>
            <a:r>
              <a:rPr lang="en-US" dirty="0" err="1" smtClean="0"/>
              <a:t>careacttarget.org</a:t>
            </a:r>
            <a:r>
              <a:rPr lang="en-US" dirty="0" smtClean="0"/>
              <a:t> Center for Quality Improvement and Innovation, scroll down to Resources and click on Clinical Quality Management webpage</a:t>
            </a:r>
          </a:p>
          <a:p>
            <a:pPr lvl="1"/>
            <a:r>
              <a:rPr lang="en-US" dirty="0" smtClean="0"/>
              <a:t>Series of QI learning modules</a:t>
            </a:r>
          </a:p>
          <a:p>
            <a:pPr lvl="1"/>
            <a:r>
              <a:rPr lang="en-US" dirty="0" smtClean="0"/>
              <a:t>Beginner to advanced</a:t>
            </a:r>
          </a:p>
          <a:p>
            <a:pPr lvl="1"/>
            <a:r>
              <a:rPr lang="en-US" dirty="0" smtClean="0"/>
              <a:t>Ideas:  Brown bag lunch learning group; pre-work. Other?</a:t>
            </a:r>
          </a:p>
          <a:p>
            <a:pPr>
              <a:buFont typeface="Arial"/>
              <a:buChar char="•"/>
            </a:pPr>
            <a:r>
              <a:rPr lang="en-US" dirty="0" smtClean="0"/>
              <a:t>Interactive exercise:  The HIV Care Satisfaction Continuum, </a:t>
            </a:r>
            <a:r>
              <a:rPr lang="en-US" dirty="0" err="1" smtClean="0"/>
              <a:t>pg</a:t>
            </a:r>
            <a:r>
              <a:rPr lang="en-US" dirty="0" smtClean="0"/>
              <a:t> 22. “Making Sure Your HIV Care is the Best It Can Be.”  </a:t>
            </a:r>
            <a:endParaRPr lang="en-US" dirty="0"/>
          </a:p>
        </p:txBody>
      </p:sp>
    </p:spTree>
    <p:extLst>
      <p:ext uri="{BB962C8B-B14F-4D97-AF65-F5344CB8AC3E}">
        <p14:creationId xmlns:p14="http://schemas.microsoft.com/office/powerpoint/2010/main" val="3881182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974" y="274638"/>
            <a:ext cx="6162226" cy="1143000"/>
          </a:xfrm>
        </p:spPr>
        <p:txBody>
          <a:bodyPr/>
          <a:lstStyle/>
          <a:p>
            <a:r>
              <a:rPr lang="en-US" dirty="0" smtClean="0"/>
              <a:t>Next Steps: Get Your Feet Wet</a:t>
            </a:r>
            <a:endParaRPr lang="en-US" dirty="0"/>
          </a:p>
        </p:txBody>
      </p:sp>
      <p:sp>
        <p:nvSpPr>
          <p:cNvPr id="3" name="Content Placeholder 2"/>
          <p:cNvSpPr>
            <a:spLocks noGrp="1"/>
          </p:cNvSpPr>
          <p:nvPr>
            <p:ph idx="1"/>
          </p:nvPr>
        </p:nvSpPr>
        <p:spPr>
          <a:xfrm>
            <a:off x="547910" y="1746280"/>
            <a:ext cx="7620000" cy="4800600"/>
          </a:xfrm>
        </p:spPr>
        <p:txBody>
          <a:bodyPr/>
          <a:lstStyle/>
          <a:p>
            <a:r>
              <a:rPr lang="en-US" dirty="0" smtClean="0"/>
              <a:t>Review NQC tutorials before May webinar:</a:t>
            </a:r>
          </a:p>
          <a:p>
            <a:pPr lvl="1"/>
            <a:r>
              <a:rPr lang="en-US" dirty="0" smtClean="0"/>
              <a:t>Quality Academy</a:t>
            </a:r>
          </a:p>
          <a:p>
            <a:pPr lvl="2"/>
            <a:r>
              <a:rPr lang="en-US" dirty="0" smtClean="0"/>
              <a:t>Tutorial 2:   What is Quality Improvement? How can key</a:t>
            </a:r>
          </a:p>
          <a:p>
            <a:pPr marL="777240" lvl="2" indent="0">
              <a:buNone/>
            </a:pPr>
            <a:r>
              <a:rPr lang="en-US" dirty="0"/>
              <a:t>	</a:t>
            </a:r>
            <a:r>
              <a:rPr lang="en-US" dirty="0" smtClean="0"/>
              <a:t>	 principles be applied in HIV care?</a:t>
            </a:r>
          </a:p>
          <a:p>
            <a:pPr lvl="2"/>
            <a:r>
              <a:rPr lang="en-US" dirty="0" smtClean="0"/>
              <a:t>Tutorial 5:  Quality Management Plan</a:t>
            </a:r>
          </a:p>
          <a:p>
            <a:pPr lvl="2"/>
            <a:r>
              <a:rPr lang="en-US" dirty="0" smtClean="0"/>
              <a:t>Tutorial 6:  Quality Management Infrastructure</a:t>
            </a:r>
          </a:p>
          <a:p>
            <a:pPr lvl="1">
              <a:buFont typeface="Arial"/>
              <a:buChar char="•"/>
            </a:pPr>
            <a:r>
              <a:rPr lang="en-US" dirty="0" smtClean="0"/>
              <a:t>Quality Consumer Academy</a:t>
            </a:r>
          </a:p>
          <a:p>
            <a:pPr lvl="2">
              <a:buFont typeface="Arial"/>
              <a:buChar char="•"/>
            </a:pPr>
            <a:r>
              <a:rPr lang="en-US" dirty="0" smtClean="0"/>
              <a:t>Quality Consumer Tutorial 4:  Quality Improvement (not yet wait for Module 4)</a:t>
            </a:r>
          </a:p>
          <a:p>
            <a:pPr>
              <a:buFont typeface="Arial"/>
              <a:buChar char="•"/>
            </a:pPr>
            <a:r>
              <a:rPr lang="en-US" dirty="0" smtClean="0"/>
              <a:t>Try an interactive </a:t>
            </a:r>
            <a:r>
              <a:rPr lang="en-US" dirty="0"/>
              <a:t>exercise:  The HIV Care Satisfaction Continuum, </a:t>
            </a:r>
            <a:r>
              <a:rPr lang="en-US" dirty="0" err="1"/>
              <a:t>pg</a:t>
            </a:r>
            <a:r>
              <a:rPr lang="en-US" dirty="0"/>
              <a:t> 22. “Making Sure Your HIV Care is the Best It Can Be.”  </a:t>
            </a:r>
            <a:endParaRPr lang="en-US" dirty="0" smtClean="0"/>
          </a:p>
          <a:p>
            <a:pPr>
              <a:buFont typeface="Arial"/>
              <a:buChar char="•"/>
            </a:pPr>
            <a:r>
              <a:rPr lang="en-US" dirty="0" smtClean="0"/>
              <a:t>Start an orientation series with your staff and consumers.</a:t>
            </a:r>
            <a:endParaRPr lang="en-US" dirty="0"/>
          </a:p>
        </p:txBody>
      </p:sp>
      <p:pic>
        <p:nvPicPr>
          <p:cNvPr id="4" name="Picture 3" descr="AA02820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142" y="133522"/>
            <a:ext cx="1746280" cy="1612758"/>
          </a:xfrm>
          <a:prstGeom prst="rect">
            <a:avLst/>
          </a:prstGeom>
        </p:spPr>
      </p:pic>
    </p:spTree>
    <p:extLst>
      <p:ext uri="{BB962C8B-B14F-4D97-AF65-F5344CB8AC3E}">
        <p14:creationId xmlns:p14="http://schemas.microsoft.com/office/powerpoint/2010/main" val="909762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45" y="1212054"/>
            <a:ext cx="7620000" cy="3747176"/>
          </a:xfrm>
        </p:spPr>
        <p:txBody>
          <a:bodyPr/>
          <a:lstStyle/>
          <a:p>
            <a:pPr algn="ctr"/>
            <a:r>
              <a:rPr lang="en-US" dirty="0" smtClean="0"/>
              <a:t>THANK YOU!</a:t>
            </a:r>
            <a:br>
              <a:rPr lang="en-US" dirty="0" smtClean="0"/>
            </a:br>
            <a:endParaRPr lang="en-US" dirty="0"/>
          </a:p>
        </p:txBody>
      </p:sp>
    </p:spTree>
    <p:extLst>
      <p:ext uri="{BB962C8B-B14F-4D97-AF65-F5344CB8AC3E}">
        <p14:creationId xmlns:p14="http://schemas.microsoft.com/office/powerpoint/2010/main" val="130688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dirty="0" smtClean="0">
                <a:latin typeface="Garamond"/>
                <a:ea typeface="ＭＳ Ｐゴシック" charset="0"/>
                <a:cs typeface="Garamond"/>
              </a:rPr>
              <a:t>Coaching/Learning </a:t>
            </a:r>
            <a:r>
              <a:rPr lang="en-US" dirty="0">
                <a:latin typeface="Garamond"/>
                <a:ea typeface="ＭＳ Ｐゴシック" charset="0"/>
                <a:cs typeface="Garamond"/>
              </a:rPr>
              <a:t>Approach</a:t>
            </a:r>
          </a:p>
        </p:txBody>
      </p:sp>
      <p:sp>
        <p:nvSpPr>
          <p:cNvPr id="10242" name="Content Placeholder 2"/>
          <p:cNvSpPr>
            <a:spLocks noGrp="1"/>
          </p:cNvSpPr>
          <p:nvPr>
            <p:ph idx="1"/>
          </p:nvPr>
        </p:nvSpPr>
        <p:spPr>
          <a:xfrm>
            <a:off x="457200" y="1579944"/>
            <a:ext cx="7772400" cy="4191000"/>
          </a:xfrm>
        </p:spPr>
        <p:txBody>
          <a:bodyPr>
            <a:normAutofit/>
          </a:bodyPr>
          <a:lstStyle/>
          <a:p>
            <a:r>
              <a:rPr lang="en-US" sz="2800" dirty="0">
                <a:latin typeface="Garamond"/>
                <a:ea typeface="ＭＳ Ｐゴシック" charset="0"/>
                <a:cs typeface="Garamond"/>
              </a:rPr>
              <a:t>Experiential, hands-</a:t>
            </a:r>
            <a:r>
              <a:rPr lang="en-US" sz="2800" dirty="0" smtClean="0">
                <a:latin typeface="Garamond"/>
                <a:ea typeface="ＭＳ Ｐゴシック" charset="0"/>
                <a:cs typeface="Garamond"/>
              </a:rPr>
              <a:t>on, interactive</a:t>
            </a:r>
            <a:endParaRPr lang="en-US" sz="2800" dirty="0">
              <a:latin typeface="Garamond"/>
              <a:ea typeface="ＭＳ Ｐゴシック" charset="0"/>
              <a:cs typeface="Garamond"/>
            </a:endParaRPr>
          </a:p>
          <a:p>
            <a:r>
              <a:rPr lang="en-US" sz="2800" dirty="0">
                <a:latin typeface="Garamond"/>
                <a:ea typeface="ＭＳ Ｐゴシック" charset="0"/>
                <a:cs typeface="Garamond"/>
              </a:rPr>
              <a:t>Series of </a:t>
            </a:r>
            <a:r>
              <a:rPr lang="en-US" sz="2800" dirty="0" smtClean="0">
                <a:latin typeface="Garamond"/>
                <a:ea typeface="ＭＳ Ｐゴシック" charset="0"/>
                <a:cs typeface="Garamond"/>
              </a:rPr>
              <a:t>modules </a:t>
            </a:r>
            <a:r>
              <a:rPr lang="en-US" sz="2800" dirty="0">
                <a:latin typeface="Garamond"/>
                <a:ea typeface="ＭＳ Ｐゴシック" charset="0"/>
                <a:cs typeface="Garamond"/>
              </a:rPr>
              <a:t>via webinar</a:t>
            </a:r>
          </a:p>
          <a:p>
            <a:r>
              <a:rPr lang="en-US" sz="2800" dirty="0">
                <a:latin typeface="Garamond"/>
                <a:ea typeface="ＭＳ Ｐゴシック" charset="0"/>
                <a:cs typeface="Garamond"/>
              </a:rPr>
              <a:t>Applied work in between webinars</a:t>
            </a:r>
          </a:p>
          <a:p>
            <a:pPr lvl="1"/>
            <a:r>
              <a:rPr lang="en-US" sz="2800" dirty="0" smtClean="0">
                <a:latin typeface="Garamond"/>
                <a:ea typeface="ＭＳ Ｐゴシック" charset="0"/>
                <a:cs typeface="Garamond"/>
              </a:rPr>
              <a:t>Try out </a:t>
            </a:r>
            <a:r>
              <a:rPr lang="en-US" sz="2800" dirty="0">
                <a:latin typeface="Garamond"/>
                <a:ea typeface="ＭＳ Ｐゴシック" charset="0"/>
                <a:cs typeface="Garamond"/>
              </a:rPr>
              <a:t>ideas</a:t>
            </a:r>
          </a:p>
          <a:p>
            <a:pPr lvl="1"/>
            <a:r>
              <a:rPr lang="en-US" sz="2800" dirty="0">
                <a:latin typeface="Garamond"/>
                <a:ea typeface="ＭＳ Ｐゴシック" charset="0"/>
                <a:cs typeface="Garamond"/>
              </a:rPr>
              <a:t>Share </a:t>
            </a:r>
            <a:r>
              <a:rPr lang="en-US" sz="2800" dirty="0" smtClean="0">
                <a:latin typeface="Garamond"/>
                <a:ea typeface="ＭＳ Ｐゴシック" charset="0"/>
                <a:cs typeface="Garamond"/>
              </a:rPr>
              <a:t>experiences</a:t>
            </a:r>
            <a:endParaRPr lang="en-US" sz="2800" dirty="0">
              <a:latin typeface="Garamond"/>
              <a:ea typeface="ＭＳ Ｐゴシック" charset="0"/>
              <a:cs typeface="Garamond"/>
            </a:endParaRPr>
          </a:p>
        </p:txBody>
      </p:sp>
    </p:spTree>
    <p:extLst>
      <p:ext uri="{BB962C8B-B14F-4D97-AF65-F5344CB8AC3E}">
        <p14:creationId xmlns:p14="http://schemas.microsoft.com/office/powerpoint/2010/main" val="354263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idx="4294967295"/>
          </p:nvPr>
        </p:nvSpPr>
        <p:spPr>
          <a:xfrm>
            <a:off x="762000" y="457200"/>
            <a:ext cx="7772400" cy="762000"/>
          </a:xfrm>
        </p:spPr>
        <p:txBody>
          <a:bodyPr/>
          <a:lstStyle/>
          <a:p>
            <a:pPr>
              <a:defRPr/>
            </a:pPr>
            <a:r>
              <a:rPr lang="en-US" altLang="en-US" sz="3300" dirty="0" smtClean="0"/>
              <a:t>First Things, First</a:t>
            </a:r>
            <a:r>
              <a:rPr lang="is-IS" altLang="en-US" sz="3300" dirty="0" smtClean="0"/>
              <a:t>…</a:t>
            </a:r>
            <a:endParaRPr lang="en-US" altLang="en-US" sz="3300" dirty="0" smtClean="0"/>
          </a:p>
        </p:txBody>
      </p:sp>
      <p:sp>
        <p:nvSpPr>
          <p:cNvPr id="314371" name="Content Placeholder 2"/>
          <p:cNvSpPr>
            <a:spLocks noGrp="1"/>
          </p:cNvSpPr>
          <p:nvPr>
            <p:ph idx="4294967295"/>
          </p:nvPr>
        </p:nvSpPr>
        <p:spPr>
          <a:xfrm>
            <a:off x="585850" y="1947159"/>
            <a:ext cx="6399541" cy="4191000"/>
          </a:xfrm>
        </p:spPr>
        <p:txBody>
          <a:bodyPr/>
          <a:lstStyle/>
          <a:p>
            <a:pPr marL="0" indent="0">
              <a:buFontTx/>
              <a:buNone/>
              <a:defRPr/>
            </a:pPr>
            <a:r>
              <a:rPr lang="en-US" sz="1400" dirty="0" smtClean="0">
                <a:latin typeface="Garamond" charset="0"/>
                <a:ea typeface="MS PGothic" charset="0"/>
              </a:rPr>
              <a:t>In the chat room, write:</a:t>
            </a:r>
            <a:endParaRPr lang="en-US" sz="1400" dirty="0">
              <a:latin typeface="Garamond" charset="0"/>
              <a:ea typeface="MS PGothic" charset="0"/>
            </a:endParaRPr>
          </a:p>
          <a:p>
            <a:pPr marL="0" indent="0">
              <a:buFont typeface="Garamond" charset="0"/>
              <a:buAutoNum type="arabicPeriod"/>
              <a:defRPr/>
            </a:pPr>
            <a:r>
              <a:rPr lang="en-US" dirty="0">
                <a:latin typeface="Garamond" charset="0"/>
                <a:ea typeface="MS PGothic" charset="0"/>
              </a:rPr>
              <a:t>Your</a:t>
            </a:r>
            <a:r>
              <a:rPr lang="en-US" dirty="0">
                <a:solidFill>
                  <a:srgbClr val="FF0000"/>
                </a:solidFill>
                <a:latin typeface="Garamond" charset="0"/>
                <a:ea typeface="MS PGothic" charset="0"/>
              </a:rPr>
              <a:t> </a:t>
            </a:r>
            <a:r>
              <a:rPr lang="en-US" b="1" u="sng" dirty="0">
                <a:solidFill>
                  <a:srgbClr val="FF0000"/>
                </a:solidFill>
                <a:latin typeface="Garamond" charset="0"/>
                <a:ea typeface="MS PGothic" charset="0"/>
              </a:rPr>
              <a:t>Name</a:t>
            </a:r>
            <a:r>
              <a:rPr lang="en-US" dirty="0">
                <a:latin typeface="Garamond" charset="0"/>
                <a:ea typeface="MS PGothic" charset="0"/>
              </a:rPr>
              <a:t>    </a:t>
            </a:r>
          </a:p>
          <a:p>
            <a:pPr marL="0" indent="0">
              <a:buFont typeface="Garamond" charset="0"/>
              <a:buAutoNum type="arabicPeriod"/>
              <a:defRPr/>
            </a:pPr>
            <a:r>
              <a:rPr lang="en-US" dirty="0" smtClean="0">
                <a:latin typeface="Garamond" charset="0"/>
                <a:ea typeface="MS PGothic" charset="0"/>
              </a:rPr>
              <a:t>Your </a:t>
            </a:r>
            <a:r>
              <a:rPr lang="en-US" b="1" u="sng" dirty="0" smtClean="0">
                <a:solidFill>
                  <a:srgbClr val="FF0000"/>
                </a:solidFill>
                <a:latin typeface="Garamond" charset="0"/>
                <a:ea typeface="MS PGothic" charset="0"/>
              </a:rPr>
              <a:t>Role </a:t>
            </a:r>
          </a:p>
          <a:p>
            <a:pPr marL="0" indent="0">
              <a:buFont typeface="Garamond" charset="0"/>
              <a:buAutoNum type="arabicPeriod"/>
              <a:defRPr/>
            </a:pPr>
            <a:r>
              <a:rPr lang="en-US" b="1" u="sng" dirty="0" smtClean="0">
                <a:solidFill>
                  <a:srgbClr val="FF0000"/>
                </a:solidFill>
                <a:latin typeface="Garamond" charset="0"/>
                <a:ea typeface="MS PGothic" charset="0"/>
              </a:rPr>
              <a:t> </a:t>
            </a:r>
            <a:r>
              <a:rPr lang="en-US" b="1" dirty="0" smtClean="0">
                <a:solidFill>
                  <a:srgbClr val="FF0000"/>
                </a:solidFill>
                <a:latin typeface="Garamond" charset="0"/>
                <a:ea typeface="MS PGothic" charset="0"/>
              </a:rPr>
              <a:t>What are your expectations for the series? </a:t>
            </a:r>
          </a:p>
          <a:p>
            <a:pPr marL="0" indent="0">
              <a:buFont typeface="Garamond" charset="0"/>
              <a:buAutoNum type="arabicPeriod"/>
              <a:defRPr/>
            </a:pPr>
            <a:endParaRPr lang="en-US" b="1" u="sng" dirty="0">
              <a:solidFill>
                <a:srgbClr val="FF0000"/>
              </a:solidFill>
              <a:latin typeface="Garamond" charset="0"/>
              <a:ea typeface="MS PGothic" charset="0"/>
            </a:endParaRPr>
          </a:p>
          <a:p>
            <a:pPr marL="0" indent="0">
              <a:buNone/>
              <a:defRPr/>
            </a:pPr>
            <a:endParaRPr lang="en-US" b="1" u="sng" dirty="0">
              <a:solidFill>
                <a:srgbClr val="FF0000"/>
              </a:solidFill>
              <a:latin typeface="Garamond" charset="0"/>
              <a:ea typeface="MS PGothic" charset="0"/>
            </a:endParaRPr>
          </a:p>
        </p:txBody>
      </p:sp>
      <p:pic>
        <p:nvPicPr>
          <p:cNvPr id="9219" name="Picture 9" descr="http://www.imagefully.com/wp-content/uploads/2015/07/Hello-There-Calender-Pictur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90950" y="186307"/>
            <a:ext cx="40386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9" y="4089400"/>
            <a:ext cx="501226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8913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470" y="274638"/>
            <a:ext cx="6967730" cy="1143000"/>
          </a:xfrm>
        </p:spPr>
        <p:txBody>
          <a:bodyPr/>
          <a:lstStyle/>
          <a:p>
            <a:pPr algn="ctr"/>
            <a:r>
              <a:rPr lang="en-US" dirty="0" smtClean="0"/>
              <a:t>Session 1  Outcomes </a:t>
            </a:r>
            <a:endParaRPr lang="en-US" dirty="0"/>
          </a:p>
        </p:txBody>
      </p:sp>
      <p:sp>
        <p:nvSpPr>
          <p:cNvPr id="3" name="Content Placeholder 2"/>
          <p:cNvSpPr>
            <a:spLocks noGrp="1"/>
          </p:cNvSpPr>
          <p:nvPr>
            <p:ph idx="1"/>
          </p:nvPr>
        </p:nvSpPr>
        <p:spPr>
          <a:xfrm>
            <a:off x="457200" y="2063548"/>
            <a:ext cx="7513463" cy="4183087"/>
          </a:xfrm>
        </p:spPr>
        <p:txBody>
          <a:bodyPr>
            <a:normAutofit/>
          </a:bodyPr>
          <a:lstStyle/>
          <a:p>
            <a:pPr marL="114300" indent="0">
              <a:buNone/>
            </a:pPr>
            <a:r>
              <a:rPr lang="en-US" sz="3200" dirty="0" smtClean="0"/>
              <a:t>Overview of Quality Improvement</a:t>
            </a:r>
          </a:p>
          <a:p>
            <a:pPr lvl="1">
              <a:buFont typeface="Arial"/>
              <a:buChar char="•"/>
            </a:pPr>
            <a:r>
              <a:rPr lang="en-US" sz="3000" dirty="0" smtClean="0"/>
              <a:t>Understand HRSA/HAB grant requirements</a:t>
            </a:r>
          </a:p>
          <a:p>
            <a:pPr lvl="1">
              <a:buFont typeface="Arial"/>
              <a:buChar char="•"/>
            </a:pPr>
            <a:r>
              <a:rPr lang="en-US" sz="3000" dirty="0">
                <a:ea typeface="ＭＳ Ｐゴシック" charset="0"/>
                <a:cs typeface="ＭＳ Ｐゴシック" charset="0"/>
              </a:rPr>
              <a:t>Develop a </a:t>
            </a:r>
            <a:r>
              <a:rPr lang="en-US" sz="3000" dirty="0" smtClean="0">
                <a:ea typeface="ＭＳ Ｐゴシック" charset="0"/>
                <a:cs typeface="ＭＳ Ｐゴシック" charset="0"/>
              </a:rPr>
              <a:t>common </a:t>
            </a:r>
            <a:r>
              <a:rPr lang="en-US" sz="3000" dirty="0">
                <a:ea typeface="ＭＳ Ｐゴシック" charset="0"/>
                <a:cs typeface="ＭＳ Ｐゴシック" charset="0"/>
              </a:rPr>
              <a:t>knowledge and framework of QI Principles and QI terms </a:t>
            </a:r>
            <a:endParaRPr lang="en-US" sz="3000" dirty="0" smtClean="0"/>
          </a:p>
          <a:p>
            <a:pPr lvl="1">
              <a:buFont typeface="Arial"/>
              <a:buChar char="•"/>
            </a:pPr>
            <a:r>
              <a:rPr lang="en-US" sz="3000" dirty="0" smtClean="0"/>
              <a:t>Understand basic principles of Quality Improvement </a:t>
            </a:r>
          </a:p>
          <a:p>
            <a:pPr lvl="1">
              <a:buFont typeface="Arial"/>
              <a:buChar char="•"/>
            </a:pPr>
            <a:r>
              <a:rPr lang="en-US" sz="3000" dirty="0" smtClean="0"/>
              <a:t>Become familiar with resources to support your QI staff/consumer orientation to QI</a:t>
            </a:r>
          </a:p>
          <a:p>
            <a:pPr lvl="1">
              <a:buFont typeface="Arial"/>
              <a:buChar char="•"/>
            </a:pPr>
            <a:endParaRPr lang="en-US" sz="3000" dirty="0" smtClean="0"/>
          </a:p>
          <a:p>
            <a:endParaRPr lang="en-US" sz="3200" dirty="0"/>
          </a:p>
        </p:txBody>
      </p:sp>
      <p:pic>
        <p:nvPicPr>
          <p:cNvPr id="4" name="Picture 3" descr="C:\Documents and Settings\Lori DeLorenzo\Local Settings\Temporary Internet Files\Content.IE5\RQ75FKTD\MPj0437207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946" y="116025"/>
            <a:ext cx="1752824" cy="16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180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D38E3A3-1D71-4543-A998-2FBEFF3D67E5}"/>
              </a:ext>
            </a:extLst>
          </p:cNvPr>
          <p:cNvSpPr txBox="1">
            <a:spLocks/>
          </p:cNvSpPr>
          <p:nvPr/>
        </p:nvSpPr>
        <p:spPr bwMode="auto">
          <a:xfrm>
            <a:off x="243708" y="2514600"/>
            <a:ext cx="8610600" cy="1295400"/>
          </a:xfrm>
          <a:prstGeom prst="rect">
            <a:avLst/>
          </a:prstGeom>
          <a:solidFill>
            <a:srgbClr val="C00000"/>
          </a:solidFill>
          <a:ln>
            <a:noFill/>
          </a:ln>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indent="0" algn="ctr" eaLnBrk="1" hangingPunct="1">
              <a:buFontTx/>
              <a:buNone/>
              <a:defRPr/>
            </a:pPr>
            <a:r>
              <a:rPr lang="en-US" altLang="en-US" sz="4000" dirty="0" smtClean="0">
                <a:solidFill>
                  <a:schemeClr val="bg1"/>
                </a:solidFill>
              </a:rPr>
              <a:t>Basic Definition and Principles of</a:t>
            </a:r>
          </a:p>
          <a:p>
            <a:pPr marL="0" indent="0" algn="ctr" eaLnBrk="1" hangingPunct="1">
              <a:buFontTx/>
              <a:buNone/>
              <a:defRPr/>
            </a:pPr>
            <a:r>
              <a:rPr lang="en-US" altLang="en-US" sz="4000" dirty="0" smtClean="0">
                <a:solidFill>
                  <a:schemeClr val="bg1"/>
                </a:solidFill>
              </a:rPr>
              <a:t>Quality Improvement</a:t>
            </a:r>
            <a:endParaRPr lang="en-US" altLang="en-US" sz="4000" dirty="0">
              <a:solidFill>
                <a:schemeClr val="bg1"/>
              </a:solidFill>
            </a:endParaRPr>
          </a:p>
        </p:txBody>
      </p:sp>
    </p:spTree>
    <p:extLst>
      <p:ext uri="{BB962C8B-B14F-4D97-AF65-F5344CB8AC3E}">
        <p14:creationId xmlns:p14="http://schemas.microsoft.com/office/powerpoint/2010/main" val="3846821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PPSNARRATION" val="51,-1035371010,C:\Documents and Settings\Owner\My Documents\Envisiontel\Customer Projects\NQC\Round 4\Module 02 adc rev 8.p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PPSNARRATION" val="52,-1035371010,C:\Documents and Settings\Owner\My Documents\Envisiontel\Customer Projects\NQC\Round 4\Module 02 adc rev 8.ppc"/>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PPSNARRATION" val="58,-1035371010,C:\Documents and Settings\Owner\My Documents\Envisiontel\Customer Projects\NQC\Round 4\Module 02 adc rev 8.ppc"/>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PPSNARRATION" val="65,-1035371010,C:\Documents and Settings\Owner\My Documents\Envisiontel\Customer Projects\NQC\Round 4\Module 02 adc rev 8.ppc"/>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PPSNARRATION" val="59,-1035371010,C:\Documents and Settings\Owner\My Documents\Envisiontel\Customer Projects\NQC\Round 4\Module 02 adc rev 8.ppc"/>
</p:tagLst>
</file>

<file path=ppt/tags/tag7.xml><?xml version="1.0" encoding="utf-8"?>
<p:tagLst xmlns:a="http://schemas.openxmlformats.org/drawingml/2006/main" xmlns:r="http://schemas.openxmlformats.org/officeDocument/2006/relationships" xmlns:p="http://schemas.openxmlformats.org/presentationml/2006/main">
  <p:tag name="PPSNARRATION" val="60,-1035371010,C:\Documents and Settings\Owner\My Documents\Envisiontel\Customer Projects\NQC\Round 4\Module 02 adc rev 8.ppc"/>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429</TotalTime>
  <Words>2448</Words>
  <Application>Microsoft Office PowerPoint</Application>
  <PresentationFormat>On-screen Show (4:3)</PresentationFormat>
  <Paragraphs>310</Paragraphs>
  <Slides>55</Slides>
  <Notes>19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73" baseType="lpstr">
      <vt:lpstr>Arial Unicode MS</vt:lpstr>
      <vt:lpstr>ＭＳ ゴシック</vt:lpstr>
      <vt:lpstr>ＭＳ Ｐゴシック</vt:lpstr>
      <vt:lpstr>ＭＳ Ｐゴシック</vt:lpstr>
      <vt:lpstr>Arial</vt:lpstr>
      <vt:lpstr>Calibri</vt:lpstr>
      <vt:lpstr>Cambria</vt:lpstr>
      <vt:lpstr>ChollaSansRegular</vt:lpstr>
      <vt:lpstr>Garamond</vt:lpstr>
      <vt:lpstr>Mangal</vt:lpstr>
      <vt:lpstr>Microsoft Sans Serif</vt:lpstr>
      <vt:lpstr>Tahoma</vt:lpstr>
      <vt:lpstr>Times New Roman</vt:lpstr>
      <vt:lpstr>Verdana</vt:lpstr>
      <vt:lpstr>Webdings</vt:lpstr>
      <vt:lpstr>Wingdings</vt:lpstr>
      <vt:lpstr>Default Theme</vt:lpstr>
      <vt:lpstr>Microsoft PowerPoint 97-2003 Presentation</vt:lpstr>
      <vt:lpstr> Quality Management 101 Series  Module 1  Overview Quality Improvement</vt:lpstr>
      <vt:lpstr>PowerPoint Presentation</vt:lpstr>
      <vt:lpstr>PowerPoint Presentation</vt:lpstr>
      <vt:lpstr>Purpose</vt:lpstr>
      <vt:lpstr>QM 101 Series</vt:lpstr>
      <vt:lpstr>Coaching/Learning Approach</vt:lpstr>
      <vt:lpstr>First Things, First…</vt:lpstr>
      <vt:lpstr>Session 1  Outcomes </vt:lpstr>
      <vt:lpstr>PowerPoint Presentation</vt:lpstr>
      <vt:lpstr>What is Quality Improvement?</vt:lpstr>
      <vt:lpstr>How the Institute of Medicine Defines Quality:</vt:lpstr>
      <vt:lpstr>What Individuals and Populations Matter in HIV Care?</vt:lpstr>
      <vt:lpstr>Sub populations:  Health Disparities</vt:lpstr>
      <vt:lpstr>PowerPoint Presentation</vt:lpstr>
      <vt:lpstr>QUIZ</vt:lpstr>
      <vt:lpstr>ANSWER</vt:lpstr>
      <vt:lpstr>Treatment of Scurvy</vt:lpstr>
      <vt:lpstr>PowerPoint Presentation</vt:lpstr>
      <vt:lpstr>Engagement in Care Continuum (HRSA)  </vt:lpstr>
      <vt:lpstr>Blueprint for HIV Treatment Success</vt:lpstr>
      <vt:lpstr>Quality Management Expectations for Ryan White Recipients (or Everything You Need to Know About PCN #15-02)</vt:lpstr>
      <vt:lpstr>What’s a PCN Anyway?</vt:lpstr>
      <vt:lpstr>RWHAP Expectation re Quality</vt:lpstr>
      <vt:lpstr>RWHAP Expectation re Quality</vt:lpstr>
      <vt:lpstr>Principles on the Quality Improvement Journey…</vt:lpstr>
      <vt:lpstr>PCN #15-02:  Components of an Effective CQM Program</vt:lpstr>
      <vt:lpstr>PowerPoint Presentation</vt:lpstr>
      <vt:lpstr>PowerPoint Presentation</vt:lpstr>
      <vt:lpstr>Principle:  Infrastructure enhances systematic implementation of improvement activities.</vt:lpstr>
      <vt:lpstr>What We Want to Avoid……..</vt:lpstr>
      <vt:lpstr>PCN #15-02 Components of Quality Infrastructure</vt:lpstr>
      <vt:lpstr>Components contd</vt:lpstr>
      <vt:lpstr>Performance Measurement (Module 3)</vt:lpstr>
      <vt:lpstr>Principle:  Every system is perfectly designed to achieve exactly the results it achieves.  </vt:lpstr>
      <vt:lpstr>Principles:   “Actions are Based Upon Accurate and Measured Data “ “You can’t improve what you can’t measure.”</vt:lpstr>
      <vt:lpstr>PCN #15-02:</vt:lpstr>
      <vt:lpstr>What do we measure?</vt:lpstr>
      <vt:lpstr>Performance Measurement</vt:lpstr>
      <vt:lpstr>Quality Improvement  (Module 4)</vt:lpstr>
      <vt:lpstr>Principle : “Success is Achieved Through Meeting the Needs of Those We Serve”</vt:lpstr>
      <vt:lpstr>Two Dimensions of Quality </vt:lpstr>
      <vt:lpstr>Principle:  Most problems are found in processes, not in people </vt:lpstr>
      <vt:lpstr>Principle:  Do not reinvent the wheel – Learn from best practices.</vt:lpstr>
      <vt:lpstr>Principle:  Achieve continual improvement through small, incremental changes</vt:lpstr>
      <vt:lpstr>Principle:  Develop solutions in teams. Group decisions are most likely to yield better results than a single person.</vt:lpstr>
      <vt:lpstr>PCN #15-02 - QI</vt:lpstr>
      <vt:lpstr>QI contd</vt:lpstr>
      <vt:lpstr>Quality Assurance</vt:lpstr>
      <vt:lpstr>Final Thoughts About Subrecipients</vt:lpstr>
      <vt:lpstr>In summary, </vt:lpstr>
      <vt:lpstr>Quick Check-in</vt:lpstr>
      <vt:lpstr>What supports measurement and improvement? </vt:lpstr>
      <vt:lpstr>QI Training/Learning Resources</vt:lpstr>
      <vt:lpstr>Next Steps: Get Your Feet Wet</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101 Series  Module 1  Overview Quality Improvement</dc:title>
  <dc:creator>Nanette</dc:creator>
  <cp:lastModifiedBy>Diona Walker</cp:lastModifiedBy>
  <cp:revision>49</cp:revision>
  <cp:lastPrinted>2018-04-11T12:07:37Z</cp:lastPrinted>
  <dcterms:created xsi:type="dcterms:W3CDTF">2018-04-09T13:03:02Z</dcterms:created>
  <dcterms:modified xsi:type="dcterms:W3CDTF">2018-04-11T13:10:34Z</dcterms:modified>
</cp:coreProperties>
</file>