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6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67" r:id="rId5"/>
    <p:sldId id="275" r:id="rId6"/>
    <p:sldId id="259" r:id="rId7"/>
    <p:sldId id="260" r:id="rId8"/>
    <p:sldId id="276" r:id="rId9"/>
    <p:sldId id="274" r:id="rId10"/>
    <p:sldId id="277" r:id="rId11"/>
    <p:sldId id="279" r:id="rId12"/>
    <p:sldId id="281" r:id="rId13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33" autoAdjust="0"/>
  </p:normalViewPr>
  <p:slideViewPr>
    <p:cSldViewPr snapToGrid="0">
      <p:cViewPr varScale="1">
        <p:scale>
          <a:sx n="80" d="100"/>
          <a:sy n="80" d="100"/>
        </p:scale>
        <p:origin x="120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1F209-A286-4747-A747-6AC138AF50AB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CD94C-492B-4EE4-B9B9-82C1E2CF0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2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73712B69-36DF-41F4-BF42-170EC9FD2C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3325F66-52DA-4A00-920E-5EAF73C9B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05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25F66-52DA-4A00-920E-5EAF73C9B3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42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QA defines measures and monitors performance, it refers to a broad spectrum of activities (site visits &amp; chart reviews) aimed at ensuring compliance and </a:t>
            </a:r>
          </a:p>
          <a:p>
            <a:r>
              <a:rPr lang="en-US" dirty="0"/>
              <a:t>QI uses the measures to plan and test improvements</a:t>
            </a:r>
          </a:p>
          <a:p>
            <a:r>
              <a:rPr lang="en-US" dirty="0"/>
              <a:t>-Combined they move us toward systemic change and lead us to a Culture of Quality!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25F66-52DA-4A00-920E-5EAF73C9B3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65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According to</a:t>
            </a:r>
            <a:r>
              <a:rPr lang="en-US" baseline="0" dirty="0" smtClean="0"/>
              <a:t> PCN#15-02, r</a:t>
            </a:r>
            <a:r>
              <a:rPr lang="en-US" dirty="0" smtClean="0"/>
              <a:t>ecipients should be conducting a QI project for at least one</a:t>
            </a:r>
            <a:r>
              <a:rPr lang="en-US" baseline="0" dirty="0" smtClean="0"/>
              <a:t> service category at any given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25F66-52DA-4A00-920E-5EAF73C9B3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49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SHP as</a:t>
            </a:r>
            <a:r>
              <a:rPr lang="en-US" baseline="0" dirty="0" smtClean="0"/>
              <a:t> recipients of the grant are governed by PCN’s and national monitoring standards, and QM specifically by PCN #15-02. </a:t>
            </a:r>
            <a:r>
              <a:rPr lang="en-US" dirty="0" smtClean="0"/>
              <a:t>The CQM PCN specifically identifies the specific</a:t>
            </a:r>
            <a:r>
              <a:rPr lang="en-US" baseline="0" dirty="0" smtClean="0"/>
              <a:t> expectations of a quality program for Ryan White programs. The PCN’s and National Monitoring Standards inform the expectations of the sub recipients.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25F66-52DA-4A00-920E-5EAF73C9B3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70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 SHP’s responsibility</a:t>
            </a:r>
            <a:r>
              <a:rPr lang="en-US" baseline="0" dirty="0" smtClean="0"/>
              <a:t> to work with sub recipients i.e. you all, to implement, monitor and support a quality management program</a:t>
            </a:r>
            <a:endParaRPr lang="en-US" dirty="0" smtClean="0"/>
          </a:p>
          <a:p>
            <a:r>
              <a:rPr lang="en-US" dirty="0" smtClean="0"/>
              <a:t>I would encourage</a:t>
            </a:r>
            <a:r>
              <a:rPr lang="en-US" baseline="0" dirty="0" smtClean="0"/>
              <a:t> coordination of CQM activities across other RWHAP sub recipients within a service area with the aim of:</a:t>
            </a:r>
          </a:p>
          <a:p>
            <a:r>
              <a:rPr lang="en-US" baseline="0" dirty="0" smtClean="0"/>
              <a:t>-Reducing the data burden</a:t>
            </a:r>
          </a:p>
          <a:p>
            <a:r>
              <a:rPr lang="en-US" baseline="0" dirty="0" smtClean="0"/>
              <a:t>-Alignment of performance measurements and</a:t>
            </a:r>
          </a:p>
          <a:p>
            <a:r>
              <a:rPr lang="en-US" baseline="0" dirty="0" smtClean="0"/>
              <a:t>- Maximizing the impact of improved health outcomes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25F66-52DA-4A00-920E-5EAF73C9B3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85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order to accomplish these goals, QI must ne implemented in an organized, systemic fashion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25F66-52DA-4A00-920E-5EAF73C9B3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3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80A8-71F3-4E51-B081-1FD009024A7D}" type="datetime1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7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602B-AAE5-4CEB-9651-703E98DBB770}" type="datetime1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2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E173-A60D-49D9-AC53-5AD4DE201287}" type="datetime1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27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980A8-71F3-4E51-B081-1FD009024A7D}" type="datetime1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90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9DF-3B2A-4163-8D28-AD270B49C51D}" type="datetime1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18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1518-9BF1-4C42-88B6-213DA7B1CBDD}" type="datetime1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6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AF9-9FD2-49FD-ABEA-D9CB44A00C05}" type="datetime1">
              <a:rPr lang="en-US" smtClean="0"/>
              <a:t>10/26/2018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30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FA52-E1E0-4DB7-9CA2-6E7F41B1B6BB}" type="datetime1">
              <a:rPr lang="en-US" smtClean="0"/>
              <a:t>10/26/2018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7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2BEF-4155-40DA-B58D-29EE0786A532}" type="datetime1">
              <a:rPr lang="en-US" smtClean="0"/>
              <a:t>10/26/2018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18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3F1F-B4C1-4A75-BF94-3287CAEA944A}" type="datetime1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56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F06C-C4E7-4FE0-BBD4-85307CE20095}" type="datetime1">
              <a:rPr lang="en-US" smtClean="0"/>
              <a:t>10/26/2018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8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9DF-3B2A-4163-8D28-AD270B49C51D}" type="datetime1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0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EDD5-2772-42F8-B8FA-0470F96F485C}" type="datetime1">
              <a:rPr lang="en-US" smtClean="0"/>
              <a:t>10/26/2018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54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602B-AAE5-4CEB-9651-703E98DBB770}" type="datetime1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14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E173-A60D-49D9-AC53-5AD4DE201287}" type="datetime1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5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1518-9BF1-4C42-88B6-213DA7B1CBDD}" type="datetime1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8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AF9-9FD2-49FD-ABEA-D9CB44A00C05}" type="datetime1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3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FA52-E1E0-4DB7-9CA2-6E7F41B1B6BB}" type="datetime1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2BEF-4155-40DA-B58D-29EE0786A532}" type="datetime1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5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3F1F-B4C1-4A75-BF94-3287CAEA944A}" type="datetime1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1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F06C-C4E7-4FE0-BBD4-85307CE20095}" type="datetime1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5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EDD5-2772-42F8-B8FA-0470F96F485C}" type="datetime1">
              <a:rPr lang="en-US" smtClean="0"/>
              <a:t>10/26/2018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2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1BCAFE4-E59E-4144-AFD4-B1BB6B33CD5A}" type="datetime1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328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BCAFE4-E59E-4144-AFD4-B1BB6B33CD5A}" type="datetime1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F83F805E-DBC6-46D5-BE65-2F397312F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9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Diona.Walker@la.gov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62473" y="3587864"/>
            <a:ext cx="10627568" cy="2764810"/>
          </a:xfrm>
        </p:spPr>
        <p:txBody>
          <a:bodyPr>
            <a:normAutofit fontScale="85000" lnSpcReduction="20000"/>
          </a:bodyPr>
          <a:lstStyle/>
          <a:p>
            <a:pPr algn="ctr"/>
            <a:endParaRPr lang="en-US" sz="2400" b="1" dirty="0" smtClean="0"/>
          </a:p>
          <a:p>
            <a:pPr algn="ctr"/>
            <a:r>
              <a:rPr lang="en-US" sz="5400" b="1" dirty="0" smtClean="0"/>
              <a:t>Quality Management  </a:t>
            </a:r>
          </a:p>
          <a:p>
            <a:pPr algn="ctr"/>
            <a:endParaRPr lang="en-US" sz="5400" b="1" dirty="0"/>
          </a:p>
          <a:p>
            <a:pPr algn="ctr"/>
            <a:r>
              <a:rPr lang="en-US" sz="2400" b="1" dirty="0" smtClean="0"/>
              <a:t>Louisiana Department of Health - Office of Public Health</a:t>
            </a:r>
          </a:p>
          <a:p>
            <a:pPr algn="ctr"/>
            <a:r>
              <a:rPr lang="en-US" sz="2800" b="1" dirty="0" smtClean="0"/>
              <a:t>STD/HIV Program (SHP)</a:t>
            </a:r>
          </a:p>
          <a:p>
            <a:pPr algn="ctr"/>
            <a:r>
              <a:rPr lang="en-US" sz="2800" b="1" dirty="0" smtClean="0"/>
              <a:t>Diona Walker, HIV Services Quality Manager</a:t>
            </a:r>
            <a:endParaRPr lang="en-US" sz="28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661" y="490101"/>
            <a:ext cx="1841382" cy="30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53" y="1123836"/>
            <a:ext cx="3097032" cy="460118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 2019, </a:t>
            </a:r>
            <a:br>
              <a:rPr lang="en-US" dirty="0" smtClean="0"/>
            </a:br>
            <a:r>
              <a:rPr lang="en-US" dirty="0" smtClean="0"/>
              <a:t>you can expect: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244" y="770021"/>
            <a:ext cx="7315200" cy="529894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Accountability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QI quarterly conference calls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Submission of data quarterly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Greater emphasis on agency QM programs during site visits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277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Contact Information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Diona Walker</a:t>
            </a:r>
          </a:p>
          <a:p>
            <a:pPr marL="0" indent="0" algn="ctr">
              <a:buNone/>
            </a:pPr>
            <a:r>
              <a:rPr lang="en-US" dirty="0" smtClean="0"/>
              <a:t>HIV Services Quality Manager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/>
              <a:t>Office #: 504-568-7474</a:t>
            </a:r>
          </a:p>
          <a:p>
            <a:pPr marL="0" indent="0" algn="ctr">
              <a:buNone/>
            </a:pPr>
            <a:r>
              <a:rPr lang="en-US" sz="2800" dirty="0" smtClean="0"/>
              <a:t>Email: </a:t>
            </a:r>
            <a:r>
              <a:rPr lang="en-US" sz="2800" dirty="0" smtClean="0">
                <a:hlinkClick r:id="rId2"/>
              </a:rPr>
              <a:t>Diona.Walker@la.gov</a:t>
            </a: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174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25513" y="794085"/>
            <a:ext cx="7727760" cy="52938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Discuss Quality Improvement vs Quality Assurance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Discuss HRSA/HAB grant requirements (PCN #15-02)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Describe SHP QM Service Standards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Identify QM resources to support your agency QI efforts and meet requirements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37"/>
            <a:ext cx="3380873" cy="460118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Quality Improvement </a:t>
            </a:r>
            <a:br>
              <a:rPr lang="en-US" sz="2800" dirty="0" smtClean="0"/>
            </a:br>
            <a:r>
              <a:rPr lang="en-US" sz="2800" dirty="0" smtClean="0"/>
              <a:t>vs</a:t>
            </a:r>
            <a:br>
              <a:rPr lang="en-US" sz="2800" dirty="0" smtClean="0"/>
            </a:br>
            <a:r>
              <a:rPr lang="en-US" sz="2800" dirty="0" smtClean="0"/>
              <a:t>Quality Assurance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7276" y="770021"/>
            <a:ext cx="8005482" cy="5342022"/>
          </a:xfrm>
        </p:spPr>
        <p:txBody>
          <a:bodyPr>
            <a:normAutofit fontScale="92500"/>
          </a:bodyPr>
          <a:lstStyle/>
          <a:p>
            <a:pPr marL="0" indent="0" algn="ctr">
              <a:spcBef>
                <a:spcPts val="900"/>
              </a:spcBef>
              <a:buNone/>
            </a:pPr>
            <a:endParaRPr lang="en-US" b="1" dirty="0" smtClean="0"/>
          </a:p>
          <a:p>
            <a:pPr marL="0" indent="0" algn="just">
              <a:spcBef>
                <a:spcPts val="900"/>
              </a:spcBef>
              <a:buNone/>
            </a:pPr>
            <a:endParaRPr lang="en-US" b="1" dirty="0"/>
          </a:p>
          <a:p>
            <a:pPr marL="0" indent="0" algn="ctr">
              <a:spcBef>
                <a:spcPts val="900"/>
              </a:spcBef>
              <a:buNone/>
            </a:pPr>
            <a:r>
              <a:rPr lang="en-US" sz="2400" b="1" dirty="0" smtClean="0"/>
              <a:t>Quality Improvement</a:t>
            </a:r>
          </a:p>
          <a:p>
            <a:pPr marL="0" indent="0" algn="just">
              <a:spcBef>
                <a:spcPts val="900"/>
              </a:spcBef>
              <a:buNone/>
            </a:pPr>
            <a:r>
              <a:rPr lang="en-US" dirty="0" smtClean="0"/>
              <a:t>Process of collecting and using valid data to: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Understand the current level of quality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Identify gaps between actual quality and expected quality for that setting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Introduce changes in the care system (affecting inputs and processes of care)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Frequently measuring the effect of those changes on health outcomes and system performance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ctr">
              <a:spcBef>
                <a:spcPts val="900"/>
              </a:spcBef>
              <a:buNone/>
            </a:pPr>
            <a:r>
              <a:rPr lang="en-US" sz="2400" b="1" dirty="0"/>
              <a:t>Quality Assurance</a:t>
            </a:r>
          </a:p>
          <a:p>
            <a:pPr marL="0" indent="0" algn="just">
              <a:spcBef>
                <a:spcPts val="900"/>
              </a:spcBef>
              <a:buNone/>
            </a:pPr>
            <a:r>
              <a:rPr lang="en-US" dirty="0"/>
              <a:t>Uses an identified set of standards/metrics to review performance and monitor processes i.e., utilization review, risk management, infection control, credentialing, accreditation and etc…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1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Quality Improvement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13666" y="1237324"/>
            <a:ext cx="3103440" cy="437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09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05" y="1132383"/>
            <a:ext cx="3247400" cy="460118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Quality Management Expectations                               for Ryan White Recipients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endParaRPr lang="en-US" sz="1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757989"/>
            <a:ext cx="8361947" cy="5329989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What is PCN?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b="1" i="1" u="sng" dirty="0" smtClean="0"/>
              <a:t>P</a:t>
            </a:r>
            <a:r>
              <a:rPr lang="en-US" dirty="0" smtClean="0"/>
              <a:t>olicy </a:t>
            </a:r>
            <a:r>
              <a:rPr lang="en-US" b="1" i="1" u="sng" dirty="0" smtClean="0"/>
              <a:t>C</a:t>
            </a:r>
            <a:r>
              <a:rPr lang="en-US" dirty="0" smtClean="0"/>
              <a:t>larification </a:t>
            </a:r>
            <a:r>
              <a:rPr lang="en-US" b="1" i="1" u="sng" dirty="0" smtClean="0"/>
              <a:t>N</a:t>
            </a:r>
            <a:r>
              <a:rPr lang="en-US" dirty="0" smtClean="0"/>
              <a:t>otice #15-02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/>
              <a:t>  PCN #15-02 was created to provide more clarity around components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of HRSA RWHAP expectations for clinical quality management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 smtClean="0"/>
              <a:t> (CQM) programs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Reference documents: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PCN #15-02 Clinical Quality Management Policy Clarification Notice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FAQs: Clinical Quality Management Policy Clarification Notice                           (Released 12/01/2015)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92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RWHAP Expectations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(PCN #15-02)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1102" y="757988"/>
            <a:ext cx="7315200" cy="53059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RWHAP Parts A-D are required to establish a clinical quality management (CQM) program to ensure grant- funded services are consistent with the most recent Health and Human Services (HHS) guidelines for the treatment of HIV and related Opportunistic Infections (OIs)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Implement strategies to improve the access to and quality of HIV services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CQM is a major component that HRSA/HAB supports to optimize health outcomes and reduce HIV incidence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Includes all services, including clinical and support services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SHP HIV Services Quality Manager’s responsibility to work with sub recipients to implement, monitor and provide needed data on the CQM </a:t>
            </a:r>
            <a:r>
              <a:rPr lang="en-US" sz="2200" dirty="0" smtClean="0"/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424185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Service Standards</a:t>
            </a:r>
            <a:br>
              <a:rPr lang="en-US" sz="28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1505" y="794444"/>
            <a:ext cx="8253664" cy="5305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024997"/>
              </p:ext>
            </p:extLst>
          </p:nvPr>
        </p:nvGraphicFramePr>
        <p:xfrm>
          <a:off x="3621505" y="771644"/>
          <a:ext cx="7892717" cy="53055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1140"/>
                <a:gridCol w="3472012"/>
                <a:gridCol w="3719565"/>
              </a:tblGrid>
              <a:tr h="3302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Standard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Measure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508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Agencies must participate in one Quality Improvement (QI) project per year that addresses improvement in service quality and delivery.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Quarterly reports submitted of the performance measures pertaining to the QI project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313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2.2      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Agencies must have a Quality Management (QM) Plan updated biannually and approved by SHP Services Quality Manager, to include the required yearly QI project.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Submission of QM Plan to SHP Services Quality Manager, within first 30 days of the new contract.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313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Agencies must conduct a Client Satisfaction Survey annually, survey must be approved by SHP Services Quality Manager, to obtain input from the clients in the design and delivery of services.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Documentation of content, use and confidentiality of the Client Satisfaction Survey.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973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2.4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Agencies must structure an ongoing Consumer Advisory Board (CAB) </a:t>
                      </a:r>
                      <a:r>
                        <a:rPr lang="en-US" sz="1200" u="sng" dirty="0">
                          <a:effectLst/>
                        </a:rPr>
                        <a:t>or </a:t>
                      </a:r>
                      <a:r>
                        <a:rPr lang="en-US" sz="1200" dirty="0">
                          <a:effectLst/>
                        </a:rPr>
                        <a:t>the existence of an ongoing suggestion box for client input.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Documentation of CAB meetings to include: meeting minutes, sign in sheets and meeting calendar.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Documentation of content, use and confidentiality of the suggestion box.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166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Quality Improvement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(PCN #15-02)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The goal is to improve:</a:t>
            </a:r>
          </a:p>
          <a:p>
            <a:pPr marL="0" indent="0" algn="ctr">
              <a:buNone/>
            </a:pPr>
            <a:endParaRPr lang="en-US" sz="2800" b="1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/>
              <a:t>P</a:t>
            </a:r>
            <a:r>
              <a:rPr lang="en-US" sz="2800" dirty="0" smtClean="0"/>
              <a:t>atient/client access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/>
              <a:t>Patient/client care(services)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/>
              <a:t>Health outcomes 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smtClean="0"/>
              <a:t>Patient/client satisfaction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0016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Next Steps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033" y="779886"/>
            <a:ext cx="8289757" cy="527199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Rough Draft of QM plan submitted within first 30 days of new contract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Provide Diona Walker with agency QM contact person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(Name, Contact # and Email)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Quarterly Calls, duration: 1.5 hours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i="1" dirty="0" smtClean="0"/>
              <a:t>Effective when final contracts </a:t>
            </a:r>
            <a:r>
              <a:rPr lang="en-US" sz="2800" b="1" i="1" smtClean="0"/>
              <a:t>are executed…</a:t>
            </a:r>
            <a:endParaRPr lang="en-US" sz="2800" b="1" i="1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169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44E3BB9A-3BF5-4BE4-90CF-48BFABC78514}"/>
    </a:ext>
  </a:extLst>
</a:theme>
</file>

<file path=ppt/theme/theme2.xml><?xml version="1.0" encoding="utf-8"?>
<a:theme xmlns:a="http://schemas.openxmlformats.org/drawingml/2006/main" name="Fra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1887</TotalTime>
  <Words>811</Words>
  <Application>Microsoft Office PowerPoint</Application>
  <PresentationFormat>Widescreen</PresentationFormat>
  <Paragraphs>113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Corbel</vt:lpstr>
      <vt:lpstr>Times New Roman</vt:lpstr>
      <vt:lpstr>Wingdings</vt:lpstr>
      <vt:lpstr>Wingdings 2</vt:lpstr>
      <vt:lpstr>Metropolitan</vt:lpstr>
      <vt:lpstr>Frame</vt:lpstr>
      <vt:lpstr>PowerPoint Presentation</vt:lpstr>
      <vt:lpstr>Objectives</vt:lpstr>
      <vt:lpstr>Quality Improvement  vs Quality Assurance</vt:lpstr>
      <vt:lpstr>Quality Improvement</vt:lpstr>
      <vt:lpstr>Quality Management Expectations                               for Ryan White Recipients </vt:lpstr>
      <vt:lpstr>RWHAP Expectations (PCN #15-02)</vt:lpstr>
      <vt:lpstr> Service Standards </vt:lpstr>
      <vt:lpstr>Quality Improvement (PCN #15-02)</vt:lpstr>
      <vt:lpstr>Next Steps</vt:lpstr>
      <vt:lpstr>In 2019,  you can expect:</vt:lpstr>
      <vt:lpstr>Contact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Diona Walker</dc:creator>
  <cp:lastModifiedBy>Diona Walker</cp:lastModifiedBy>
  <cp:revision>112</cp:revision>
  <cp:lastPrinted>2018-10-25T12:51:43Z</cp:lastPrinted>
  <dcterms:created xsi:type="dcterms:W3CDTF">2018-07-24T17:53:11Z</dcterms:created>
  <dcterms:modified xsi:type="dcterms:W3CDTF">2018-10-26T12:31:33Z</dcterms:modified>
</cp:coreProperties>
</file>