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3"/>
  </p:notesMasterIdLst>
  <p:sldIdLst>
    <p:sldId id="259" r:id="rId3"/>
    <p:sldId id="258" r:id="rId4"/>
    <p:sldId id="277" r:id="rId5"/>
    <p:sldId id="260" r:id="rId6"/>
    <p:sldId id="261" r:id="rId7"/>
    <p:sldId id="262" r:id="rId8"/>
    <p:sldId id="264" r:id="rId9"/>
    <p:sldId id="274" r:id="rId10"/>
    <p:sldId id="276" r:id="rId11"/>
    <p:sldId id="265" r:id="rId12"/>
    <p:sldId id="275" r:id="rId13"/>
    <p:sldId id="271" r:id="rId14"/>
    <p:sldId id="287" r:id="rId15"/>
    <p:sldId id="288" r:id="rId16"/>
    <p:sldId id="289" r:id="rId17"/>
    <p:sldId id="272" r:id="rId18"/>
    <p:sldId id="300" r:id="rId19"/>
    <p:sldId id="290" r:id="rId20"/>
    <p:sldId id="297" r:id="rId21"/>
    <p:sldId id="298" r:id="rId22"/>
    <p:sldId id="278" r:id="rId23"/>
    <p:sldId id="267" r:id="rId24"/>
    <p:sldId id="268" r:id="rId25"/>
    <p:sldId id="269" r:id="rId26"/>
    <p:sldId id="299" r:id="rId27"/>
    <p:sldId id="301" r:id="rId28"/>
    <p:sldId id="279" r:id="rId29"/>
    <p:sldId id="293" r:id="rId30"/>
    <p:sldId id="294" r:id="rId31"/>
    <p:sldId id="295" r:id="rId32"/>
    <p:sldId id="292" r:id="rId33"/>
    <p:sldId id="291" r:id="rId34"/>
    <p:sldId id="285" r:id="rId35"/>
    <p:sldId id="296" r:id="rId36"/>
    <p:sldId id="281" r:id="rId37"/>
    <p:sldId id="282" r:id="rId38"/>
    <p:sldId id="283" r:id="rId39"/>
    <p:sldId id="284" r:id="rId40"/>
    <p:sldId id="286" r:id="rId41"/>
    <p:sldId id="28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5155" autoAdjust="0"/>
  </p:normalViewPr>
  <p:slideViewPr>
    <p:cSldViewPr snapToGrid="0">
      <p:cViewPr varScale="1">
        <p:scale>
          <a:sx n="95" d="100"/>
          <a:sy n="95"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5B3ACD-31BC-4B5C-B20B-448FDD1AE43B}" type="datetimeFigureOut">
              <a:rPr lang="en-US" smtClean="0"/>
              <a:t>8/27/2018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2DCAD8-75DC-4D04-8E73-C227BAEC18C1}" type="slidenum">
              <a:rPr lang="en-US" smtClean="0"/>
              <a:t>‹#›</a:t>
            </a:fld>
            <a:endParaRPr lang="en-US"/>
          </a:p>
        </p:txBody>
      </p:sp>
    </p:spTree>
    <p:extLst>
      <p:ext uri="{BB962C8B-B14F-4D97-AF65-F5344CB8AC3E}">
        <p14:creationId xmlns:p14="http://schemas.microsoft.com/office/powerpoint/2010/main" val="335184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0A7897-4D19-4326-B082-B374A017886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341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assessment is about 10 pages, not including the screenings.</a:t>
            </a:r>
            <a:r>
              <a:rPr lang="en-US" baseline="0" dirty="0" smtClean="0"/>
              <a:t> </a:t>
            </a:r>
          </a:p>
          <a:p>
            <a:r>
              <a:rPr lang="en-US" baseline="0" dirty="0" smtClean="0"/>
              <a:t>The re-assessment is about 6 pages, not including screenings. </a:t>
            </a:r>
          </a:p>
          <a:p>
            <a:endParaRPr lang="en-US" baseline="0" dirty="0" smtClean="0"/>
          </a:p>
          <a:p>
            <a:r>
              <a:rPr lang="en-US" baseline="0" dirty="0" smtClean="0"/>
              <a:t>Screening tools are part of the assessment now, and will generate a consistent way to track a client’s depression/anxiety/trauma/substance use. In the future we may ask for the individual assessment numbers to be input into </a:t>
            </a:r>
            <a:r>
              <a:rPr lang="en-US" baseline="0" dirty="0" err="1" smtClean="0"/>
              <a:t>CAREWare</a:t>
            </a:r>
            <a:r>
              <a:rPr lang="en-US" baseline="0" dirty="0" smtClean="0"/>
              <a:t>, but for right now we are just using the overall acuity score. </a:t>
            </a:r>
          </a:p>
          <a:p>
            <a:endParaRPr lang="en-US" baseline="0" dirty="0" smtClean="0"/>
          </a:p>
          <a:p>
            <a:r>
              <a:rPr lang="en-US" baseline="0" dirty="0" smtClean="0"/>
              <a:t>There is a sample confidentiality statement on the </a:t>
            </a:r>
            <a:r>
              <a:rPr lang="en-US" baseline="0" dirty="0" err="1" smtClean="0"/>
              <a:t>LAHealthHub</a:t>
            </a:r>
            <a:r>
              <a:rPr lang="en-US" baseline="0" dirty="0" smtClean="0"/>
              <a:t> website. You are welcome to use it or another one that has been developed internally by your agency. </a:t>
            </a:r>
          </a:p>
          <a:p>
            <a:endParaRPr lang="en-US" baseline="0" dirty="0" smtClean="0"/>
          </a:p>
          <a:p>
            <a:r>
              <a:rPr lang="en-US" baseline="0" dirty="0" smtClean="0"/>
              <a:t>If an individual is not in your service area and wants to receive services at your location have them sign the single provider statement.</a:t>
            </a:r>
          </a:p>
          <a:p>
            <a:endParaRPr lang="en-US" baseline="0" dirty="0" smtClean="0"/>
          </a:p>
        </p:txBody>
      </p:sp>
      <p:sp>
        <p:nvSpPr>
          <p:cNvPr id="4" name="Slide Number Placeholder 3"/>
          <p:cNvSpPr>
            <a:spLocks noGrp="1"/>
          </p:cNvSpPr>
          <p:nvPr>
            <p:ph type="sldNum" sz="quarter" idx="10"/>
          </p:nvPr>
        </p:nvSpPr>
        <p:spPr/>
        <p:txBody>
          <a:bodyPr/>
          <a:lstStyle/>
          <a:p>
            <a:fld id="{C72DCAD8-75DC-4D04-8E73-C227BAEC18C1}" type="slidenum">
              <a:rPr lang="en-US" smtClean="0"/>
              <a:t>10</a:t>
            </a:fld>
            <a:endParaRPr lang="en-US"/>
          </a:p>
        </p:txBody>
      </p:sp>
    </p:spTree>
    <p:extLst>
      <p:ext uri="{BB962C8B-B14F-4D97-AF65-F5344CB8AC3E}">
        <p14:creationId xmlns:p14="http://schemas.microsoft.com/office/powerpoint/2010/main" val="163165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your document titled “Screenings</a:t>
            </a:r>
            <a:r>
              <a:rPr lang="en-US" baseline="0" dirty="0" smtClean="0"/>
              <a:t> and scoring” </a:t>
            </a:r>
          </a:p>
          <a:p>
            <a:r>
              <a:rPr lang="en-US" baseline="0" dirty="0" smtClean="0"/>
              <a:t>PTSD scale is optional</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11</a:t>
            </a:fld>
            <a:endParaRPr lang="en-US"/>
          </a:p>
        </p:txBody>
      </p:sp>
    </p:spTree>
    <p:extLst>
      <p:ext uri="{BB962C8B-B14F-4D97-AF65-F5344CB8AC3E}">
        <p14:creationId xmlns:p14="http://schemas.microsoft.com/office/powerpoint/2010/main" val="168134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best assessment to decide</a:t>
            </a:r>
            <a:r>
              <a:rPr lang="en-US" baseline="0" dirty="0" smtClean="0"/>
              <a:t> on the number that you will give for your client in a given area.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12</a:t>
            </a:fld>
            <a:endParaRPr lang="en-US"/>
          </a:p>
        </p:txBody>
      </p:sp>
    </p:spTree>
    <p:extLst>
      <p:ext uri="{BB962C8B-B14F-4D97-AF65-F5344CB8AC3E}">
        <p14:creationId xmlns:p14="http://schemas.microsoft.com/office/powerpoint/2010/main" val="73553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added a NA column (thanks to Donna for pointing this out) that allows for someone to score lower than a 16 on the scale. Logically there are some areas where N/A may be common—legal, perinatal for men, evacuation and crisis for those not in flood/tornado prone areas, dental with no issues </a:t>
            </a:r>
            <a:r>
              <a:rPr lang="en-US" baseline="0" dirty="0" err="1" smtClean="0"/>
              <a:t>etc</a:t>
            </a:r>
            <a:r>
              <a:rPr lang="en-US" baseline="0" dirty="0" smtClean="0"/>
              <a:t>, transportation for people who have a working car </a:t>
            </a:r>
          </a:p>
          <a:p>
            <a:endParaRPr lang="en-US" dirty="0" smtClean="0"/>
          </a:p>
          <a:p>
            <a:r>
              <a:rPr lang="en-US" dirty="0" smtClean="0"/>
              <a:t>Home visits</a:t>
            </a:r>
            <a:r>
              <a:rPr lang="en-US" baseline="0" dirty="0" smtClean="0"/>
              <a:t> are required annually for clients with an acuity score above 37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13</a:t>
            </a:fld>
            <a:endParaRPr lang="en-US"/>
          </a:p>
        </p:txBody>
      </p:sp>
    </p:spTree>
    <p:extLst>
      <p:ext uri="{BB962C8B-B14F-4D97-AF65-F5344CB8AC3E}">
        <p14:creationId xmlns:p14="http://schemas.microsoft.com/office/powerpoint/2010/main" val="108625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can be face to face or non face to face.</a:t>
            </a:r>
            <a:r>
              <a:rPr lang="en-US" baseline="0" dirty="0" smtClean="0"/>
              <a:t> VERY rarely should Intake, or initial assessment be non face to face. </a:t>
            </a:r>
          </a:p>
          <a:p>
            <a:r>
              <a:rPr lang="en-US" baseline="0" dirty="0" smtClean="0"/>
              <a:t>6 month reassessments may be conducted over the phone for individuals with an acuity scale under 37.</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14</a:t>
            </a:fld>
            <a:endParaRPr lang="en-US"/>
          </a:p>
        </p:txBody>
      </p:sp>
    </p:spTree>
    <p:extLst>
      <p:ext uri="{BB962C8B-B14F-4D97-AF65-F5344CB8AC3E}">
        <p14:creationId xmlns:p14="http://schemas.microsoft.com/office/powerpoint/2010/main" val="413549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15</a:t>
            </a:fld>
            <a:endParaRPr lang="en-US"/>
          </a:p>
        </p:txBody>
      </p:sp>
    </p:spTree>
    <p:extLst>
      <p:ext uri="{BB962C8B-B14F-4D97-AF65-F5344CB8AC3E}">
        <p14:creationId xmlns:p14="http://schemas.microsoft.com/office/powerpoint/2010/main" val="17114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t>
            </a:r>
            <a:r>
              <a:rPr lang="en-US" baseline="0" dirty="0" smtClean="0"/>
              <a:t> for closure should be in the case notes. </a:t>
            </a:r>
          </a:p>
          <a:p>
            <a:r>
              <a:rPr lang="en-US" baseline="0" dirty="0" smtClean="0"/>
              <a:t>Video Conferencing for individuals coming out of incarceration should be tracked under the existing video conferencing services.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16</a:t>
            </a:fld>
            <a:endParaRPr lang="en-US"/>
          </a:p>
        </p:txBody>
      </p:sp>
    </p:spTree>
    <p:extLst>
      <p:ext uri="{BB962C8B-B14F-4D97-AF65-F5344CB8AC3E}">
        <p14:creationId xmlns:p14="http://schemas.microsoft.com/office/powerpoint/2010/main" val="144179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Outreach</a:t>
            </a:r>
          </a:p>
          <a:p>
            <a:pPr lvl="1"/>
            <a:r>
              <a:rPr lang="en-US" dirty="0" smtClean="0"/>
              <a:t>Outreach Services include the provision of reengagement of people who know their status into health services. </a:t>
            </a:r>
          </a:p>
          <a:p>
            <a:r>
              <a:rPr lang="en-US" b="1" dirty="0" smtClean="0"/>
              <a:t>Referral</a:t>
            </a:r>
          </a:p>
          <a:p>
            <a:pPr lvl="1"/>
            <a:r>
              <a:rPr lang="en-US" dirty="0" smtClean="0"/>
              <a:t>Referral and direction of clients to medical, psychosocial and educational resources as deemed necessary.</a:t>
            </a:r>
          </a:p>
          <a:p>
            <a:pPr lvl="1"/>
            <a:r>
              <a:rPr lang="en-US" b="1" dirty="0" smtClean="0"/>
              <a:t>NOT for internal referrals. </a:t>
            </a:r>
          </a:p>
          <a:p>
            <a:pPr lvl="1"/>
            <a:r>
              <a:rPr lang="en-US" dirty="0" smtClean="0"/>
              <a:t>Must be entered in as a service with notes.</a:t>
            </a:r>
          </a:p>
          <a:p>
            <a:pPr lvl="1"/>
            <a:r>
              <a:rPr lang="en-US" dirty="0" smtClean="0"/>
              <a:t>Megan will be going over the specifics</a:t>
            </a:r>
            <a:r>
              <a:rPr lang="en-US" baseline="0" dirty="0" smtClean="0"/>
              <a:t> of entering referral services next week. </a:t>
            </a:r>
            <a:endParaRPr lang="en-US" dirty="0" smtClean="0"/>
          </a:p>
          <a:p>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17</a:t>
            </a:fld>
            <a:endParaRPr lang="en-US"/>
          </a:p>
        </p:txBody>
      </p:sp>
    </p:spTree>
    <p:extLst>
      <p:ext uri="{BB962C8B-B14F-4D97-AF65-F5344CB8AC3E}">
        <p14:creationId xmlns:p14="http://schemas.microsoft.com/office/powerpoint/2010/main" val="82134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18</a:t>
            </a:fld>
            <a:endParaRPr lang="en-US"/>
          </a:p>
        </p:txBody>
      </p:sp>
    </p:spTree>
    <p:extLst>
      <p:ext uri="{BB962C8B-B14F-4D97-AF65-F5344CB8AC3E}">
        <p14:creationId xmlns:p14="http://schemas.microsoft.com/office/powerpoint/2010/main" val="465478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19</a:t>
            </a:fld>
            <a:endParaRPr lang="en-US"/>
          </a:p>
        </p:txBody>
      </p:sp>
    </p:spTree>
    <p:extLst>
      <p:ext uri="{BB962C8B-B14F-4D97-AF65-F5344CB8AC3E}">
        <p14:creationId xmlns:p14="http://schemas.microsoft.com/office/powerpoint/2010/main" val="137503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A7897-4D19-4326-B082-B374A017886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22991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Clients with an acuity score between 0 and 36 may complete their reassessment via phone.  37-104 should be done in person</a:t>
            </a:r>
            <a:r>
              <a:rPr lang="en-US" baseline="0" dirty="0" smtClean="0"/>
              <a:t> (in the office, or at a home visit). </a:t>
            </a:r>
            <a:endParaRPr lang="en-US" dirty="0" smtClean="0"/>
          </a:p>
          <a:p>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20</a:t>
            </a:fld>
            <a:endParaRPr lang="en-US"/>
          </a:p>
        </p:txBody>
      </p:sp>
    </p:spTree>
    <p:extLst>
      <p:ext uri="{BB962C8B-B14F-4D97-AF65-F5344CB8AC3E}">
        <p14:creationId xmlns:p14="http://schemas.microsoft.com/office/powerpoint/2010/main" val="93425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21</a:t>
            </a:fld>
            <a:endParaRPr lang="en-US"/>
          </a:p>
        </p:txBody>
      </p:sp>
    </p:spTree>
    <p:extLst>
      <p:ext uri="{BB962C8B-B14F-4D97-AF65-F5344CB8AC3E}">
        <p14:creationId xmlns:p14="http://schemas.microsoft.com/office/powerpoint/2010/main" val="365641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CAREWare</a:t>
            </a:r>
            <a:r>
              <a:rPr lang="en-US" baseline="0" dirty="0" smtClean="0"/>
              <a:t> has both of these templates available for your use starting now.</a:t>
            </a:r>
          </a:p>
          <a:p>
            <a:endParaRPr lang="en-US" baseline="0" dirty="0" smtClean="0"/>
          </a:p>
          <a:p>
            <a:r>
              <a:rPr lang="en-US" baseline="0" dirty="0" smtClean="0"/>
              <a:t>Additional guidance is available in the document that I handed out. </a:t>
            </a:r>
          </a:p>
          <a:p>
            <a:endParaRPr lang="en-US" baseline="0" dirty="0" smtClean="0"/>
          </a:p>
          <a:p>
            <a:r>
              <a:rPr lang="en-US" baseline="0" dirty="0" smtClean="0"/>
              <a:t>Notes must be entered by the person who completed the service, within two business days of the service, and reflect the correct date</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22</a:t>
            </a:fld>
            <a:endParaRPr lang="en-US"/>
          </a:p>
        </p:txBody>
      </p:sp>
    </p:spTree>
    <p:extLst>
      <p:ext uri="{BB962C8B-B14F-4D97-AF65-F5344CB8AC3E}">
        <p14:creationId xmlns:p14="http://schemas.microsoft.com/office/powerpoint/2010/main" val="192426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23</a:t>
            </a:fld>
            <a:endParaRPr lang="en-US"/>
          </a:p>
        </p:txBody>
      </p:sp>
    </p:spTree>
    <p:extLst>
      <p:ext uri="{BB962C8B-B14F-4D97-AF65-F5344CB8AC3E}">
        <p14:creationId xmlns:p14="http://schemas.microsoft.com/office/powerpoint/2010/main" val="35532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24</a:t>
            </a:fld>
            <a:endParaRPr lang="en-US"/>
          </a:p>
        </p:txBody>
      </p:sp>
    </p:spTree>
    <p:extLst>
      <p:ext uri="{BB962C8B-B14F-4D97-AF65-F5344CB8AC3E}">
        <p14:creationId xmlns:p14="http://schemas.microsoft.com/office/powerpoint/2010/main" val="2745370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25</a:t>
            </a:fld>
            <a:endParaRPr lang="en-US"/>
          </a:p>
        </p:txBody>
      </p:sp>
    </p:spTree>
    <p:extLst>
      <p:ext uri="{BB962C8B-B14F-4D97-AF65-F5344CB8AC3E}">
        <p14:creationId xmlns:p14="http://schemas.microsoft.com/office/powerpoint/2010/main" val="3091204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26</a:t>
            </a:fld>
            <a:endParaRPr lang="en-US"/>
          </a:p>
        </p:txBody>
      </p:sp>
    </p:spTree>
    <p:extLst>
      <p:ext uri="{BB962C8B-B14F-4D97-AF65-F5344CB8AC3E}">
        <p14:creationId xmlns:p14="http://schemas.microsoft.com/office/powerpoint/2010/main" val="278040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27</a:t>
            </a:fld>
            <a:endParaRPr lang="en-US"/>
          </a:p>
        </p:txBody>
      </p:sp>
    </p:spTree>
    <p:extLst>
      <p:ext uri="{BB962C8B-B14F-4D97-AF65-F5344CB8AC3E}">
        <p14:creationId xmlns:p14="http://schemas.microsoft.com/office/powerpoint/2010/main" val="2643301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28</a:t>
            </a:fld>
            <a:endParaRPr lang="en-US"/>
          </a:p>
        </p:txBody>
      </p:sp>
    </p:spTree>
    <p:extLst>
      <p:ext uri="{BB962C8B-B14F-4D97-AF65-F5344CB8AC3E}">
        <p14:creationId xmlns:p14="http://schemas.microsoft.com/office/powerpoint/2010/main" val="3675848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health--If the agency is using an outside contractor, notes do not have to be available. </a:t>
            </a:r>
          </a:p>
        </p:txBody>
      </p:sp>
      <p:sp>
        <p:nvSpPr>
          <p:cNvPr id="4" name="Slide Number Placeholder 3"/>
          <p:cNvSpPr>
            <a:spLocks noGrp="1"/>
          </p:cNvSpPr>
          <p:nvPr>
            <p:ph type="sldNum" sz="quarter" idx="10"/>
          </p:nvPr>
        </p:nvSpPr>
        <p:spPr/>
        <p:txBody>
          <a:bodyPr/>
          <a:lstStyle/>
          <a:p>
            <a:fld id="{C72DCAD8-75DC-4D04-8E73-C227BAEC18C1}" type="slidenum">
              <a:rPr lang="en-US" smtClean="0"/>
              <a:t>29</a:t>
            </a:fld>
            <a:endParaRPr lang="en-US"/>
          </a:p>
        </p:txBody>
      </p:sp>
    </p:spTree>
    <p:extLst>
      <p:ext uri="{BB962C8B-B14F-4D97-AF65-F5344CB8AC3E}">
        <p14:creationId xmlns:p14="http://schemas.microsoft.com/office/powerpoint/2010/main" val="315549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very much living documents</a:t>
            </a:r>
          </a:p>
          <a:p>
            <a:endParaRPr lang="en-US" dirty="0" smtClean="0"/>
          </a:p>
          <a:p>
            <a:r>
              <a:rPr lang="en-US" dirty="0" smtClean="0"/>
              <a:t>I’m not expecting everything</a:t>
            </a:r>
            <a:r>
              <a:rPr lang="en-US" baseline="0" dirty="0" smtClean="0"/>
              <a:t> to be magically implemented overnight, this is a process</a:t>
            </a:r>
          </a:p>
        </p:txBody>
      </p:sp>
      <p:sp>
        <p:nvSpPr>
          <p:cNvPr id="4" name="Slide Number Placeholder 3"/>
          <p:cNvSpPr>
            <a:spLocks noGrp="1"/>
          </p:cNvSpPr>
          <p:nvPr>
            <p:ph type="sldNum" sz="quarter" idx="10"/>
          </p:nvPr>
        </p:nvSpPr>
        <p:spPr/>
        <p:txBody>
          <a:bodyPr/>
          <a:lstStyle/>
          <a:p>
            <a:fld id="{C72DCAD8-75DC-4D04-8E73-C227BAEC18C1}" type="slidenum">
              <a:rPr lang="en-US" smtClean="0"/>
              <a:t>3</a:t>
            </a:fld>
            <a:endParaRPr lang="en-US"/>
          </a:p>
        </p:txBody>
      </p:sp>
    </p:spTree>
    <p:extLst>
      <p:ext uri="{BB962C8B-B14F-4D97-AF65-F5344CB8AC3E}">
        <p14:creationId xmlns:p14="http://schemas.microsoft.com/office/powerpoint/2010/main" val="121293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Emergency Financial Assistance</a:t>
            </a:r>
          </a:p>
          <a:p>
            <a:pPr lvl="1"/>
            <a:r>
              <a:rPr lang="en-US" dirty="0" smtClean="0"/>
              <a:t>Payments may be made on behalf of eligible clients who are unable to access assistance from other resources or other Ryan White categories; while awaiting intake to medical care or confirmation of HIV status; while awaiting intake or results from applications to Medicaid or other social services; or who have a case manager documented emergency not covered by another service category. </a:t>
            </a:r>
          </a:p>
          <a:p>
            <a:pPr lvl="1"/>
            <a:r>
              <a:rPr lang="en-US" dirty="0" smtClean="0"/>
              <a:t>Can be used for utilities, housing, transportation and medications</a:t>
            </a:r>
          </a:p>
          <a:p>
            <a:endParaRPr lang="en-US" dirty="0" smtClean="0"/>
          </a:p>
          <a:p>
            <a:r>
              <a:rPr lang="en-US" dirty="0" smtClean="0"/>
              <a:t>Food Bank Guidance</a:t>
            </a:r>
            <a:r>
              <a:rPr lang="en-US" baseline="0" dirty="0" smtClean="0"/>
              <a:t> is available on the website. This should be </a:t>
            </a:r>
            <a:r>
              <a:rPr lang="en-US" baseline="0" smtClean="0"/>
              <a:t>needs based.</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30</a:t>
            </a:fld>
            <a:endParaRPr lang="en-US"/>
          </a:p>
        </p:txBody>
      </p:sp>
    </p:spTree>
    <p:extLst>
      <p:ext uri="{BB962C8B-B14F-4D97-AF65-F5344CB8AC3E}">
        <p14:creationId xmlns:p14="http://schemas.microsoft.com/office/powerpoint/2010/main" val="843294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 networks will be established in the next year.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31</a:t>
            </a:fld>
            <a:endParaRPr lang="en-US"/>
          </a:p>
        </p:txBody>
      </p:sp>
    </p:spTree>
    <p:extLst>
      <p:ext uri="{BB962C8B-B14F-4D97-AF65-F5344CB8AC3E}">
        <p14:creationId xmlns:p14="http://schemas.microsoft.com/office/powerpoint/2010/main" val="3736075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32</a:t>
            </a:fld>
            <a:endParaRPr lang="en-US"/>
          </a:p>
        </p:txBody>
      </p:sp>
    </p:spTree>
    <p:extLst>
      <p:ext uri="{BB962C8B-B14F-4D97-AF65-F5344CB8AC3E}">
        <p14:creationId xmlns:p14="http://schemas.microsoft.com/office/powerpoint/2010/main" val="385926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HOPWA is silent about undocumented individuals. </a:t>
            </a:r>
          </a:p>
          <a:p>
            <a:endParaRPr lang="en-US" dirty="0" smtClean="0"/>
          </a:p>
          <a:p>
            <a:r>
              <a:rPr lang="en-US" dirty="0" smtClean="0"/>
              <a:t>Part B service area will be getting some more money in the next contracting period. It</a:t>
            </a:r>
            <a:r>
              <a:rPr lang="en-US" baseline="0" dirty="0" smtClean="0"/>
              <a:t> will allow for additional people to be served. The idea at SHP is to move additional individuals on to the TBRA program.</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33</a:t>
            </a:fld>
            <a:endParaRPr lang="en-US"/>
          </a:p>
        </p:txBody>
      </p:sp>
    </p:spTree>
    <p:extLst>
      <p:ext uri="{BB962C8B-B14F-4D97-AF65-F5344CB8AC3E}">
        <p14:creationId xmlns:p14="http://schemas.microsoft.com/office/powerpoint/2010/main" val="371984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in the process of going through</a:t>
            </a:r>
            <a:r>
              <a:rPr lang="en-US" baseline="0" dirty="0" smtClean="0"/>
              <a:t> TA with our TA providers. We will have additional trainings, and new documents for all aspects of the TBRA program this year. Keep an eye out for the new documents and training announcements.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34</a:t>
            </a:fld>
            <a:endParaRPr lang="en-US"/>
          </a:p>
        </p:txBody>
      </p:sp>
    </p:spTree>
    <p:extLst>
      <p:ext uri="{BB962C8B-B14F-4D97-AF65-F5344CB8AC3E}">
        <p14:creationId xmlns:p14="http://schemas.microsoft.com/office/powerpoint/2010/main" val="145151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35</a:t>
            </a:fld>
            <a:endParaRPr lang="en-US"/>
          </a:p>
        </p:txBody>
      </p:sp>
    </p:spTree>
    <p:extLst>
      <p:ext uri="{BB962C8B-B14F-4D97-AF65-F5344CB8AC3E}">
        <p14:creationId xmlns:p14="http://schemas.microsoft.com/office/powerpoint/2010/main" val="2145222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be used for first month’s rent, or deposits,</a:t>
            </a:r>
            <a:r>
              <a:rPr lang="en-US" baseline="0" dirty="0" smtClean="0"/>
              <a:t> moving assistance, household supplies, automobile expenses, telephone bills</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36</a:t>
            </a:fld>
            <a:endParaRPr lang="en-US"/>
          </a:p>
        </p:txBody>
      </p:sp>
    </p:spTree>
    <p:extLst>
      <p:ext uri="{BB962C8B-B14F-4D97-AF65-F5344CB8AC3E}">
        <p14:creationId xmlns:p14="http://schemas.microsoft.com/office/powerpoint/2010/main" val="64311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37</a:t>
            </a:fld>
            <a:endParaRPr lang="en-US"/>
          </a:p>
        </p:txBody>
      </p:sp>
    </p:spTree>
    <p:extLst>
      <p:ext uri="{BB962C8B-B14F-4D97-AF65-F5344CB8AC3E}">
        <p14:creationId xmlns:p14="http://schemas.microsoft.com/office/powerpoint/2010/main" val="1161977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Calibri" panose="020F0502020204030204" pitchFamily="34" charset="0"/>
              </a:rPr>
              <a:t>PHP cannot be used for payment of first month’s rent in conjunction with any other form of housing assistance and/or subsidized housing that already provides a payment for first</a:t>
            </a:r>
          </a:p>
          <a:p>
            <a:pPr algn="l"/>
            <a:r>
              <a:rPr lang="en-US" dirty="0">
                <a:latin typeface="Calibri" panose="020F0502020204030204" pitchFamily="34" charset="0"/>
              </a:rPr>
              <a:t>month’s rent, nor can PHP be used to pay the tenant’s portion of first month rent.</a:t>
            </a:r>
          </a:p>
          <a:p>
            <a:pPr algn="l"/>
            <a:endParaRPr lang="en-US" dirty="0">
              <a:latin typeface="Calibri" panose="020F0502020204030204" pitchFamily="34" charset="0"/>
            </a:endParaRPr>
          </a:p>
          <a:p>
            <a:pPr algn="l"/>
            <a:r>
              <a:rPr lang="en-US" dirty="0">
                <a:latin typeface="Calibri" panose="020F0502020204030204" pitchFamily="34" charset="0"/>
              </a:rPr>
              <a:t>The total amount can not exceed the value of two months rent.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38</a:t>
            </a:fld>
            <a:endParaRPr lang="en-US"/>
          </a:p>
        </p:txBody>
      </p:sp>
    </p:spTree>
    <p:extLst>
      <p:ext uri="{BB962C8B-B14F-4D97-AF65-F5344CB8AC3E}">
        <p14:creationId xmlns:p14="http://schemas.microsoft.com/office/powerpoint/2010/main" val="794231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39</a:t>
            </a:fld>
            <a:endParaRPr lang="en-US"/>
          </a:p>
        </p:txBody>
      </p:sp>
    </p:spTree>
    <p:extLst>
      <p:ext uri="{BB962C8B-B14F-4D97-AF65-F5344CB8AC3E}">
        <p14:creationId xmlns:p14="http://schemas.microsoft.com/office/powerpoint/2010/main" val="375879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4</a:t>
            </a:fld>
            <a:endParaRPr lang="en-US"/>
          </a:p>
        </p:txBody>
      </p:sp>
    </p:spTree>
    <p:extLst>
      <p:ext uri="{BB962C8B-B14F-4D97-AF65-F5344CB8AC3E}">
        <p14:creationId xmlns:p14="http://schemas.microsoft.com/office/powerpoint/2010/main" val="771629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40</a:t>
            </a:fld>
            <a:endParaRPr lang="en-US"/>
          </a:p>
        </p:txBody>
      </p:sp>
    </p:spTree>
    <p:extLst>
      <p:ext uri="{BB962C8B-B14F-4D97-AF65-F5344CB8AC3E}">
        <p14:creationId xmlns:p14="http://schemas.microsoft.com/office/powerpoint/2010/main" val="27864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5</a:t>
            </a:fld>
            <a:endParaRPr lang="en-US"/>
          </a:p>
        </p:txBody>
      </p:sp>
    </p:spTree>
    <p:extLst>
      <p:ext uri="{BB962C8B-B14F-4D97-AF65-F5344CB8AC3E}">
        <p14:creationId xmlns:p14="http://schemas.microsoft.com/office/powerpoint/2010/main" val="77025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 funded individuals will</a:t>
            </a:r>
            <a:r>
              <a:rPr lang="en-US" baseline="0" dirty="0" smtClean="0"/>
              <a:t> have a monthly report that must be submitted to SHP.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6</a:t>
            </a:fld>
            <a:endParaRPr lang="en-US"/>
          </a:p>
        </p:txBody>
      </p:sp>
    </p:spTree>
    <p:extLst>
      <p:ext uri="{BB962C8B-B14F-4D97-AF65-F5344CB8AC3E}">
        <p14:creationId xmlns:p14="http://schemas.microsoft.com/office/powerpoint/2010/main" val="300755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Referrals will have a $$ amount associated with them.</a:t>
            </a:r>
          </a:p>
          <a:p>
            <a:r>
              <a:rPr lang="en-US" dirty="0" smtClean="0"/>
              <a:t>Housing screening is included in assessment and reassessment paperwork.</a:t>
            </a:r>
          </a:p>
          <a:p>
            <a:r>
              <a:rPr lang="en-US" dirty="0" smtClean="0"/>
              <a:t>Referral to a primary care physician—which</a:t>
            </a:r>
            <a:r>
              <a:rPr lang="en-US" baseline="0" dirty="0" smtClean="0"/>
              <a:t> is required for mental health and substance use treatment can be billed as a regular referral. </a:t>
            </a:r>
            <a:endParaRPr lang="en-US" dirty="0"/>
          </a:p>
        </p:txBody>
      </p:sp>
      <p:sp>
        <p:nvSpPr>
          <p:cNvPr id="4" name="Slide Number Placeholder 3"/>
          <p:cNvSpPr>
            <a:spLocks noGrp="1"/>
          </p:cNvSpPr>
          <p:nvPr>
            <p:ph type="sldNum" sz="quarter" idx="10"/>
          </p:nvPr>
        </p:nvSpPr>
        <p:spPr/>
        <p:txBody>
          <a:bodyPr/>
          <a:lstStyle/>
          <a:p>
            <a:fld id="{C72DCAD8-75DC-4D04-8E73-C227BAEC18C1}" type="slidenum">
              <a:rPr lang="en-US" smtClean="0"/>
              <a:t>7</a:t>
            </a:fld>
            <a:endParaRPr lang="en-US"/>
          </a:p>
        </p:txBody>
      </p:sp>
    </p:spTree>
    <p:extLst>
      <p:ext uri="{BB962C8B-B14F-4D97-AF65-F5344CB8AC3E}">
        <p14:creationId xmlns:p14="http://schemas.microsoft.com/office/powerpoint/2010/main" val="331802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assessment should be conducted</a:t>
            </a:r>
            <a:r>
              <a:rPr lang="en-US" baseline="0" dirty="0" smtClean="0"/>
              <a:t> within 5 working days of intake. </a:t>
            </a:r>
          </a:p>
          <a:p>
            <a:r>
              <a:rPr lang="en-US" dirty="0"/>
              <a:t>If the Intake completion is delayed because of missing documents, during the 30 day calendar period, someone must notify the client at least 3 times about what documents are missing.  </a:t>
            </a:r>
          </a:p>
          <a:p>
            <a:r>
              <a:rPr lang="en-US" dirty="0"/>
              <a:t>Care Plan based on client’s goals, including a housing plan, is created within the first 30 calendar days of services. </a:t>
            </a:r>
          </a:p>
          <a:p>
            <a:r>
              <a:rPr lang="en-US" dirty="0"/>
              <a:t>Mailings of any type are not billable activities under Non-Medical Case Management.</a:t>
            </a:r>
          </a:p>
        </p:txBody>
      </p:sp>
      <p:sp>
        <p:nvSpPr>
          <p:cNvPr id="4" name="Slide Number Placeholder 3"/>
          <p:cNvSpPr>
            <a:spLocks noGrp="1"/>
          </p:cNvSpPr>
          <p:nvPr>
            <p:ph type="sldNum" sz="quarter" idx="10"/>
          </p:nvPr>
        </p:nvSpPr>
        <p:spPr/>
        <p:txBody>
          <a:bodyPr/>
          <a:lstStyle/>
          <a:p>
            <a:fld id="{C72DCAD8-75DC-4D04-8E73-C227BAEC18C1}" type="slidenum">
              <a:rPr lang="en-US" smtClean="0"/>
              <a:t>8</a:t>
            </a:fld>
            <a:endParaRPr lang="en-US"/>
          </a:p>
        </p:txBody>
      </p:sp>
    </p:spTree>
    <p:extLst>
      <p:ext uri="{BB962C8B-B14F-4D97-AF65-F5344CB8AC3E}">
        <p14:creationId xmlns:p14="http://schemas.microsoft.com/office/powerpoint/2010/main" val="31603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DCAD8-75DC-4D04-8E73-C227BAEC18C1}" type="slidenum">
              <a:rPr lang="en-US" smtClean="0"/>
              <a:t>9</a:t>
            </a:fld>
            <a:endParaRPr lang="en-US"/>
          </a:p>
        </p:txBody>
      </p:sp>
    </p:spTree>
    <p:extLst>
      <p:ext uri="{BB962C8B-B14F-4D97-AF65-F5344CB8AC3E}">
        <p14:creationId xmlns:p14="http://schemas.microsoft.com/office/powerpoint/2010/main" val="420954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2A7C5-E134-4B55-B2D6-4C8B2CBE6333}"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2297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A3D14-9E9A-4E7F-A655-45F7E964C56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443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2887C-F9A8-4335-881B-909AEA48C492}"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937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78FCA-C784-4107-924F-F2C6F22A212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60856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BB087-704C-4DA8-A2FE-262315A1176D}"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891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61D8EA-4EAB-4D97-827A-C4050FE0C2A4}"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3303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9FB167-34E0-4320-9588-2FC1ED434880}"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337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DB2647-1C1D-4645-B0DD-AA15687D76D1}"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702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4EC10-EBE1-49C7-A3E8-F1043EDB8278}"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9995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B2A7C5-E134-4B55-B2D6-4C8B2CBE6333}"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9459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695B8-ABA9-4A0B-898D-FB6C7EFD68E4}"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209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695B8-ABA9-4A0B-898D-FB6C7EFD68E4}"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9735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0EC3F-2811-431E-A571-C7197105D3A0}"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35393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ED29C-C721-4611-8025-8EA8B98AA317}"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32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B9000-9356-4DD3-81C1-7B41288C8B8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324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4C71B1-EFCC-47CC-8DF5-4480CE80DFD3}"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689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9F3744-FE0E-43CB-8725-459AA3AD71F5}"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957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6AA6751-A2B2-4FC6-B1B9-9C902439819F}"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4412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5BB9F-A7AC-4BD3-8597-0C098EA2877F}"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29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A3D14-9E9A-4E7F-A655-45F7E964C56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8362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2887C-F9A8-4335-881B-909AEA48C492}"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19565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78FCA-C784-4107-924F-F2C6F22A212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302117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0EC3F-2811-431E-A571-C7197105D3A0}"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77101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BB087-704C-4DA8-A2FE-262315A1176D}"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48166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61D8EA-4EAB-4D97-827A-C4050FE0C2A4}"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0344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9FB167-34E0-4320-9588-2FC1ED434880}"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70605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DB2647-1C1D-4645-B0DD-AA15687D76D1}"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57293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4EC10-EBE1-49C7-A3E8-F1043EDB8278}"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186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3ED29C-C721-4611-8025-8EA8B98AA317}"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317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B9000-9356-4DD3-81C1-7B41288C8B8B}"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869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4C71B1-EFCC-47CC-8DF5-4480CE80DFD3}"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65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9F3744-FE0E-43CB-8725-459AA3AD71F5}"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4849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6AA6751-A2B2-4FC6-B1B9-9C902439819F}"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6348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5BB9F-A7AC-4BD3-8597-0C098EA2877F}" type="datetime1">
              <a:rPr lang="en-US" smtClean="0">
                <a:solidFill>
                  <a:prstClr val="white">
                    <a:tint val="75000"/>
                    <a:alpha val="60000"/>
                  </a:prstClr>
                </a:solidFill>
              </a:rPr>
              <a:pPr/>
              <a:t>8/27/2018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394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365A4DDB-93E5-45FE-8223-9E2C4F4E37B3}" type="datetime1">
              <a:rPr lang="en-US" smtClean="0">
                <a:solidFill>
                  <a:prstClr val="white">
                    <a:tint val="75000"/>
                    <a:alpha val="60000"/>
                  </a:prstClr>
                </a:solidFill>
              </a:rPr>
              <a:pPr defTabSz="457200"/>
              <a:t>8/27/2018</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057867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365A4DDB-93E5-45FE-8223-9E2C4F4E37B3}" type="datetime1">
              <a:rPr lang="en-US" smtClean="0">
                <a:solidFill>
                  <a:prstClr val="white">
                    <a:tint val="75000"/>
                    <a:alpha val="60000"/>
                  </a:prstClr>
                </a:solidFill>
              </a:rPr>
              <a:pPr defTabSz="457200"/>
              <a:t>8/27/2018</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324466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Ariel.White@La.gov"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138"/>
            <a:ext cx="12192000" cy="5834742"/>
          </a:xfrm>
        </p:spPr>
        <p:txBody>
          <a:bodyPr/>
          <a:lstStyle/>
          <a:p>
            <a:pPr algn="ctr"/>
            <a:r>
              <a:rPr lang="en-US" b="1" dirty="0" smtClean="0"/>
              <a:t>Louisiana </a:t>
            </a:r>
            <a:br>
              <a:rPr lang="en-US" b="1" dirty="0" smtClean="0"/>
            </a:br>
            <a:r>
              <a:rPr lang="en-US" b="1" dirty="0" smtClean="0"/>
              <a:t>Ryan White </a:t>
            </a:r>
            <a:br>
              <a:rPr lang="en-US" b="1" dirty="0" smtClean="0"/>
            </a:br>
            <a:r>
              <a:rPr lang="en-US" b="1" dirty="0" smtClean="0"/>
              <a:t>Part B &amp; HOPWA</a:t>
            </a:r>
            <a:r>
              <a:rPr lang="en-US" dirty="0" smtClean="0"/>
              <a:t/>
            </a:r>
            <a:br>
              <a:rPr lang="en-US" dirty="0" smtClean="0"/>
            </a:br>
            <a:r>
              <a:rPr lang="en-US" dirty="0" smtClean="0"/>
              <a:t/>
            </a:r>
            <a:br>
              <a:rPr lang="en-US" dirty="0" smtClean="0"/>
            </a:br>
            <a:r>
              <a:rPr lang="en-US" sz="4000" dirty="0" smtClean="0"/>
              <a:t>Case Management Guidance 2018</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a:t>
            </a:fld>
            <a:endParaRPr lang="en-US" dirty="0">
              <a:solidFill>
                <a:prstClr val="white">
                  <a:tint val="75000"/>
                </a:prstClr>
              </a:solidFill>
            </a:endParaRPr>
          </a:p>
        </p:txBody>
      </p:sp>
    </p:spTree>
    <p:extLst>
      <p:ext uri="{BB962C8B-B14F-4D97-AF65-F5344CB8AC3E}">
        <p14:creationId xmlns:p14="http://schemas.microsoft.com/office/powerpoint/2010/main" val="149351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and assessment</a:t>
            </a:r>
            <a:endParaRPr lang="en-US" dirty="0"/>
          </a:p>
        </p:txBody>
      </p:sp>
      <p:sp>
        <p:nvSpPr>
          <p:cNvPr id="3" name="Text Placeholder 2"/>
          <p:cNvSpPr>
            <a:spLocks noGrp="1"/>
          </p:cNvSpPr>
          <p:nvPr>
            <p:ph type="body" idx="1"/>
          </p:nvPr>
        </p:nvSpPr>
        <p:spPr/>
        <p:txBody>
          <a:bodyPr/>
          <a:lstStyle/>
          <a:p>
            <a:r>
              <a:rPr lang="en-US" dirty="0" smtClean="0"/>
              <a:t>Intake and annual assessment</a:t>
            </a:r>
            <a:endParaRPr lang="en-US" dirty="0"/>
          </a:p>
        </p:txBody>
      </p:sp>
      <p:sp>
        <p:nvSpPr>
          <p:cNvPr id="4" name="Content Placeholder 3"/>
          <p:cNvSpPr>
            <a:spLocks noGrp="1"/>
          </p:cNvSpPr>
          <p:nvPr>
            <p:ph sz="half" idx="2"/>
          </p:nvPr>
        </p:nvSpPr>
        <p:spPr/>
        <p:txBody>
          <a:bodyPr/>
          <a:lstStyle/>
          <a:p>
            <a:r>
              <a:rPr lang="en-US" dirty="0" smtClean="0"/>
              <a:t>Contact and demographic information</a:t>
            </a:r>
          </a:p>
          <a:p>
            <a:r>
              <a:rPr lang="en-US" dirty="0" smtClean="0"/>
              <a:t>Assessment</a:t>
            </a:r>
          </a:p>
          <a:p>
            <a:r>
              <a:rPr lang="en-US" dirty="0" smtClean="0"/>
              <a:t>Screening tools</a:t>
            </a:r>
          </a:p>
          <a:p>
            <a:r>
              <a:rPr lang="en-US" dirty="0" smtClean="0"/>
              <a:t>Care plan</a:t>
            </a:r>
          </a:p>
          <a:p>
            <a:r>
              <a:rPr lang="en-US" dirty="0" smtClean="0"/>
              <a:t>Confidentiality statement</a:t>
            </a:r>
          </a:p>
          <a:p>
            <a:r>
              <a:rPr lang="en-US" dirty="0" smtClean="0"/>
              <a:t>Release of information</a:t>
            </a:r>
          </a:p>
          <a:p>
            <a:r>
              <a:rPr lang="en-US" dirty="0" smtClean="0"/>
              <a:t>Single provider statement*</a:t>
            </a:r>
            <a:endParaRPr lang="en-US" dirty="0"/>
          </a:p>
        </p:txBody>
      </p:sp>
      <p:sp>
        <p:nvSpPr>
          <p:cNvPr id="5" name="Text Placeholder 4"/>
          <p:cNvSpPr>
            <a:spLocks noGrp="1"/>
          </p:cNvSpPr>
          <p:nvPr>
            <p:ph type="body" sz="quarter" idx="3"/>
          </p:nvPr>
        </p:nvSpPr>
        <p:spPr/>
        <p:txBody>
          <a:bodyPr/>
          <a:lstStyle/>
          <a:p>
            <a:r>
              <a:rPr lang="en-US" dirty="0" smtClean="0"/>
              <a:t>6 month reassessment and eligibility</a:t>
            </a:r>
            <a:endParaRPr lang="en-US" dirty="0"/>
          </a:p>
        </p:txBody>
      </p:sp>
      <p:sp>
        <p:nvSpPr>
          <p:cNvPr id="6" name="Content Placeholder 5"/>
          <p:cNvSpPr>
            <a:spLocks noGrp="1"/>
          </p:cNvSpPr>
          <p:nvPr>
            <p:ph sz="quarter" idx="4"/>
          </p:nvPr>
        </p:nvSpPr>
        <p:spPr/>
        <p:txBody>
          <a:bodyPr/>
          <a:lstStyle/>
          <a:p>
            <a:r>
              <a:rPr lang="en-US" dirty="0"/>
              <a:t>Truncated reassessment</a:t>
            </a:r>
          </a:p>
          <a:p>
            <a:r>
              <a:rPr lang="en-US" dirty="0"/>
              <a:t>Screening tools</a:t>
            </a:r>
          </a:p>
          <a:p>
            <a:r>
              <a:rPr lang="en-US" dirty="0" smtClean="0"/>
              <a:t>Updated care plan</a:t>
            </a:r>
          </a:p>
          <a:p>
            <a:r>
              <a:rPr lang="en-US" dirty="0" smtClean="0"/>
              <a:t>Self attestation of eligibility</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537350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Screenings</a:t>
            </a:r>
            <a:endParaRPr lang="en-US" dirty="0"/>
          </a:p>
        </p:txBody>
      </p:sp>
      <p:sp>
        <p:nvSpPr>
          <p:cNvPr id="3" name="Text Placeholder 2"/>
          <p:cNvSpPr>
            <a:spLocks noGrp="1"/>
          </p:cNvSpPr>
          <p:nvPr>
            <p:ph type="body" idx="1"/>
          </p:nvPr>
        </p:nvSpPr>
        <p:spPr/>
        <p:txBody>
          <a:bodyPr/>
          <a:lstStyle/>
          <a:p>
            <a:r>
              <a:rPr lang="en-US" dirty="0" smtClean="0"/>
              <a:t>Screenings in Assessment	</a:t>
            </a:r>
            <a:endParaRPr lang="en-US" dirty="0"/>
          </a:p>
        </p:txBody>
      </p:sp>
      <p:sp>
        <p:nvSpPr>
          <p:cNvPr id="4" name="Content Placeholder 3"/>
          <p:cNvSpPr>
            <a:spLocks noGrp="1"/>
          </p:cNvSpPr>
          <p:nvPr>
            <p:ph sz="half" idx="2"/>
          </p:nvPr>
        </p:nvSpPr>
        <p:spPr/>
        <p:txBody>
          <a:bodyPr/>
          <a:lstStyle/>
          <a:p>
            <a:r>
              <a:rPr lang="en-US" dirty="0" smtClean="0"/>
              <a:t>PHQ-9 for Depression</a:t>
            </a:r>
          </a:p>
          <a:p>
            <a:r>
              <a:rPr lang="en-US" dirty="0" smtClean="0"/>
              <a:t>GAD-7 for Anxiety</a:t>
            </a:r>
          </a:p>
          <a:p>
            <a:r>
              <a:rPr lang="en-US" dirty="0" smtClean="0"/>
              <a:t>PC-PTSD for Trauma*</a:t>
            </a:r>
          </a:p>
          <a:p>
            <a:r>
              <a:rPr lang="en-US" dirty="0" smtClean="0"/>
              <a:t>CAGE for Alcohol Use</a:t>
            </a:r>
          </a:p>
          <a:p>
            <a:r>
              <a:rPr lang="en-US" dirty="0" smtClean="0"/>
              <a:t>DAST-10 for Drug Use</a:t>
            </a:r>
            <a:endParaRPr lang="en-US" dirty="0"/>
          </a:p>
        </p:txBody>
      </p:sp>
      <p:sp>
        <p:nvSpPr>
          <p:cNvPr id="5" name="Text Placeholder 4"/>
          <p:cNvSpPr>
            <a:spLocks noGrp="1"/>
          </p:cNvSpPr>
          <p:nvPr>
            <p:ph type="body" sz="quarter" idx="3"/>
          </p:nvPr>
        </p:nvSpPr>
        <p:spPr>
          <a:xfrm>
            <a:off x="5654495" y="2029924"/>
            <a:ext cx="5775505" cy="451338"/>
          </a:xfrm>
        </p:spPr>
        <p:txBody>
          <a:bodyPr/>
          <a:lstStyle/>
          <a:p>
            <a:r>
              <a:rPr lang="en-US" dirty="0" smtClean="0"/>
              <a:t>Administering the Screenings</a:t>
            </a:r>
            <a:endParaRPr lang="en-US" dirty="0"/>
          </a:p>
        </p:txBody>
      </p:sp>
      <p:sp>
        <p:nvSpPr>
          <p:cNvPr id="6" name="Content Placeholder 5"/>
          <p:cNvSpPr>
            <a:spLocks noGrp="1"/>
          </p:cNvSpPr>
          <p:nvPr>
            <p:ph sz="quarter" idx="4"/>
          </p:nvPr>
        </p:nvSpPr>
        <p:spPr/>
        <p:txBody>
          <a:bodyPr/>
          <a:lstStyle/>
          <a:p>
            <a:r>
              <a:rPr lang="en-US" dirty="0" smtClean="0"/>
              <a:t>Give to client to read, or ask and have the CM fill out</a:t>
            </a:r>
          </a:p>
          <a:p>
            <a:r>
              <a:rPr lang="en-US" dirty="0" smtClean="0"/>
              <a:t>Include scores on assessment paperwork</a:t>
            </a:r>
          </a:p>
          <a:p>
            <a:r>
              <a:rPr lang="en-US" dirty="0" smtClean="0"/>
              <a:t>Use to inform acuity score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66779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Acuity Scale</a:t>
            </a:r>
            <a:endParaRPr lang="en-US" dirty="0"/>
          </a:p>
        </p:txBody>
      </p:sp>
      <p:sp>
        <p:nvSpPr>
          <p:cNvPr id="3" name="Text Placeholder 2"/>
          <p:cNvSpPr>
            <a:spLocks noGrp="1"/>
          </p:cNvSpPr>
          <p:nvPr>
            <p:ph type="body" idx="1"/>
          </p:nvPr>
        </p:nvSpPr>
        <p:spPr/>
        <p:txBody>
          <a:bodyPr/>
          <a:lstStyle/>
          <a:p>
            <a:r>
              <a:rPr lang="en-US" dirty="0" smtClean="0"/>
              <a:t>About the Scale</a:t>
            </a:r>
            <a:endParaRPr lang="en-US" dirty="0"/>
          </a:p>
        </p:txBody>
      </p:sp>
      <p:sp>
        <p:nvSpPr>
          <p:cNvPr id="4" name="Content Placeholder 3"/>
          <p:cNvSpPr>
            <a:spLocks noGrp="1"/>
          </p:cNvSpPr>
          <p:nvPr>
            <p:ph sz="half" idx="2"/>
          </p:nvPr>
        </p:nvSpPr>
        <p:spPr/>
        <p:txBody>
          <a:bodyPr/>
          <a:lstStyle/>
          <a:p>
            <a:r>
              <a:rPr lang="en-US" dirty="0" smtClean="0"/>
              <a:t>Numbered between 1 and 104</a:t>
            </a:r>
          </a:p>
          <a:p>
            <a:r>
              <a:rPr lang="en-US" dirty="0" smtClean="0"/>
              <a:t>Weighted categories for Housing, Mental Health, and Substance Use</a:t>
            </a:r>
          </a:p>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9" name="Text Placeholder 2"/>
          <p:cNvSpPr>
            <a:spLocks noGrp="1"/>
          </p:cNvSpPr>
          <p:nvPr>
            <p:ph type="body" idx="1"/>
          </p:nvPr>
        </p:nvSpPr>
        <p:spPr>
          <a:xfrm>
            <a:off x="6794401" y="1938338"/>
            <a:ext cx="4396338" cy="576262"/>
          </a:xfrm>
        </p:spPr>
        <p:txBody>
          <a:bodyPr/>
          <a:lstStyle/>
          <a:p>
            <a:r>
              <a:rPr lang="en-US" dirty="0" smtClean="0"/>
              <a:t>Data Entry Requirements</a:t>
            </a:r>
            <a:endParaRPr lang="en-US" dirty="0"/>
          </a:p>
        </p:txBody>
      </p:sp>
      <p:sp>
        <p:nvSpPr>
          <p:cNvPr id="10" name="Content Placeholder 3"/>
          <p:cNvSpPr>
            <a:spLocks noGrp="1"/>
          </p:cNvSpPr>
          <p:nvPr>
            <p:ph sz="half" idx="2"/>
          </p:nvPr>
        </p:nvSpPr>
        <p:spPr>
          <a:xfrm>
            <a:off x="6794401" y="2514600"/>
            <a:ext cx="4396339" cy="3741738"/>
          </a:xfrm>
        </p:spPr>
        <p:txBody>
          <a:bodyPr/>
          <a:lstStyle/>
          <a:p>
            <a:r>
              <a:rPr lang="en-US" dirty="0" smtClean="0"/>
              <a:t>The number will be entered into </a:t>
            </a:r>
            <a:r>
              <a:rPr lang="en-US" dirty="0" err="1" smtClean="0"/>
              <a:t>CAREWare</a:t>
            </a:r>
            <a:r>
              <a:rPr lang="en-US" dirty="0" smtClean="0"/>
              <a:t> at initial assessments, annual assessments, and 6 month reassessments</a:t>
            </a:r>
          </a:p>
          <a:p>
            <a:endParaRPr lang="en-US" dirty="0"/>
          </a:p>
        </p:txBody>
      </p:sp>
    </p:spTree>
    <p:extLst>
      <p:ext uri="{BB962C8B-B14F-4D97-AF65-F5344CB8AC3E}">
        <p14:creationId xmlns:p14="http://schemas.microsoft.com/office/powerpoint/2010/main" val="177710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070" y="1851898"/>
            <a:ext cx="10575889" cy="1795654"/>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7071" y="4478658"/>
            <a:ext cx="10563668" cy="1580498"/>
          </a:xfrm>
        </p:spPr>
      </p:pic>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cxnSp>
        <p:nvCxnSpPr>
          <p:cNvPr id="12" name="Straight Arrow Connector 11"/>
          <p:cNvCxnSpPr/>
          <p:nvPr/>
        </p:nvCxnSpPr>
        <p:spPr>
          <a:xfrm flipH="1">
            <a:off x="3603841" y="3662628"/>
            <a:ext cx="1554480" cy="1055077"/>
          </a:xfrm>
          <a:prstGeom prst="straightConnector1">
            <a:avLst/>
          </a:prstGeom>
          <a:ln w="76200">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13" name="Oval 12"/>
          <p:cNvSpPr/>
          <p:nvPr/>
        </p:nvSpPr>
        <p:spPr>
          <a:xfrm>
            <a:off x="7486023" y="4190167"/>
            <a:ext cx="3788229" cy="2301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3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Topics</a:t>
            </a:r>
            <a:endParaRPr lang="en-US" dirty="0"/>
          </a:p>
        </p:txBody>
      </p:sp>
      <p:sp>
        <p:nvSpPr>
          <p:cNvPr id="3" name="Text Placeholder 2"/>
          <p:cNvSpPr>
            <a:spLocks noGrp="1"/>
          </p:cNvSpPr>
          <p:nvPr>
            <p:ph type="body" idx="1"/>
          </p:nvPr>
        </p:nvSpPr>
        <p:spPr>
          <a:xfrm>
            <a:off x="1103313" y="1319531"/>
            <a:ext cx="4396338" cy="576262"/>
          </a:xfrm>
        </p:spPr>
        <p:txBody>
          <a:bodyPr/>
          <a:lstStyle/>
          <a:p>
            <a:r>
              <a:rPr lang="en-US" dirty="0" smtClean="0"/>
              <a:t>Intake</a:t>
            </a:r>
            <a:endParaRPr lang="en-US" dirty="0"/>
          </a:p>
        </p:txBody>
      </p:sp>
      <p:sp>
        <p:nvSpPr>
          <p:cNvPr id="4" name="Content Placeholder 3"/>
          <p:cNvSpPr>
            <a:spLocks noGrp="1"/>
          </p:cNvSpPr>
          <p:nvPr>
            <p:ph sz="half" idx="2"/>
          </p:nvPr>
        </p:nvSpPr>
        <p:spPr>
          <a:xfrm>
            <a:off x="1131452" y="1895793"/>
            <a:ext cx="4396339" cy="2565675"/>
          </a:xfrm>
        </p:spPr>
        <p:txBody>
          <a:bodyPr/>
          <a:lstStyle/>
          <a:p>
            <a:pPr lvl="0"/>
            <a:r>
              <a:rPr lang="en-US" dirty="0"/>
              <a:t>Inclusive of eligibility determination. </a:t>
            </a:r>
            <a:r>
              <a:rPr lang="en-US" dirty="0" smtClean="0"/>
              <a:t>May be done by a case manager and billed under the Non-Medical Case Management service, or may be done by a benefits specialist and billed under Health Education. This </a:t>
            </a:r>
            <a:r>
              <a:rPr lang="en-US" dirty="0"/>
              <a:t>is the only time that proof of </a:t>
            </a:r>
            <a:r>
              <a:rPr lang="en-US" dirty="0" smtClean="0"/>
              <a:t>HIV status </a:t>
            </a:r>
            <a:r>
              <a:rPr lang="en-US" dirty="0"/>
              <a:t>is required. </a:t>
            </a:r>
          </a:p>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9" name="Text Placeholder 2"/>
          <p:cNvSpPr>
            <a:spLocks noGrp="1"/>
          </p:cNvSpPr>
          <p:nvPr>
            <p:ph type="body" idx="1"/>
          </p:nvPr>
        </p:nvSpPr>
        <p:spPr>
          <a:xfrm>
            <a:off x="6794401" y="1276986"/>
            <a:ext cx="4396338" cy="576262"/>
          </a:xfrm>
        </p:spPr>
        <p:txBody>
          <a:bodyPr/>
          <a:lstStyle/>
          <a:p>
            <a:r>
              <a:rPr lang="en-US" dirty="0" smtClean="0"/>
              <a:t>6 Month Reassessment</a:t>
            </a:r>
            <a:endParaRPr lang="en-US" dirty="0"/>
          </a:p>
        </p:txBody>
      </p:sp>
      <p:sp>
        <p:nvSpPr>
          <p:cNvPr id="10" name="Content Placeholder 3"/>
          <p:cNvSpPr>
            <a:spLocks noGrp="1"/>
          </p:cNvSpPr>
          <p:nvPr>
            <p:ph sz="half" idx="2"/>
          </p:nvPr>
        </p:nvSpPr>
        <p:spPr>
          <a:xfrm>
            <a:off x="6794400" y="1895793"/>
            <a:ext cx="4396339" cy="2374756"/>
          </a:xfrm>
        </p:spPr>
        <p:txBody>
          <a:bodyPr/>
          <a:lstStyle/>
          <a:p>
            <a:pPr lvl="0"/>
            <a:r>
              <a:rPr lang="en-US" dirty="0"/>
              <a:t>Inclusive of eligibility recertification. SHP required reassessment paperwork, acuity scale and care plan. Self-attestation may be used at this reassessment if no changes have occurred to client’s income, residency or insurance status. </a:t>
            </a:r>
          </a:p>
          <a:p>
            <a:endParaRPr lang="en-US" dirty="0"/>
          </a:p>
        </p:txBody>
      </p:sp>
      <p:sp>
        <p:nvSpPr>
          <p:cNvPr id="8" name="Text Placeholder 2"/>
          <p:cNvSpPr>
            <a:spLocks noGrp="1"/>
          </p:cNvSpPr>
          <p:nvPr>
            <p:ph type="body" idx="1"/>
          </p:nvPr>
        </p:nvSpPr>
        <p:spPr>
          <a:xfrm>
            <a:off x="1131453" y="4504013"/>
            <a:ext cx="4396338" cy="576262"/>
          </a:xfrm>
        </p:spPr>
        <p:txBody>
          <a:bodyPr/>
          <a:lstStyle/>
          <a:p>
            <a:r>
              <a:rPr lang="en-US" dirty="0" smtClean="0"/>
              <a:t>Initial Assessment</a:t>
            </a:r>
            <a:endParaRPr lang="en-US" dirty="0"/>
          </a:p>
        </p:txBody>
      </p:sp>
      <p:sp>
        <p:nvSpPr>
          <p:cNvPr id="11" name="Content Placeholder 3"/>
          <p:cNvSpPr>
            <a:spLocks noGrp="1"/>
          </p:cNvSpPr>
          <p:nvPr>
            <p:ph sz="half" idx="2"/>
          </p:nvPr>
        </p:nvSpPr>
        <p:spPr>
          <a:xfrm>
            <a:off x="1131452" y="5080275"/>
            <a:ext cx="4396339" cy="1448633"/>
          </a:xfrm>
        </p:spPr>
        <p:txBody>
          <a:bodyPr>
            <a:normAutofit lnSpcReduction="10000"/>
          </a:bodyPr>
          <a:lstStyle/>
          <a:p>
            <a:pPr lvl="0"/>
            <a:r>
              <a:rPr lang="en-US" dirty="0"/>
              <a:t>SHP required assessment paperwork, acuity scale and care plan. This encounter topic should be used for the first assessment only. </a:t>
            </a:r>
          </a:p>
          <a:p>
            <a:endParaRPr lang="en-US" dirty="0"/>
          </a:p>
        </p:txBody>
      </p:sp>
      <p:sp>
        <p:nvSpPr>
          <p:cNvPr id="12" name="Text Placeholder 2"/>
          <p:cNvSpPr>
            <a:spLocks noGrp="1"/>
          </p:cNvSpPr>
          <p:nvPr>
            <p:ph type="body" idx="1"/>
          </p:nvPr>
        </p:nvSpPr>
        <p:spPr>
          <a:xfrm>
            <a:off x="6794401" y="4173337"/>
            <a:ext cx="4396338" cy="576262"/>
          </a:xfrm>
        </p:spPr>
        <p:txBody>
          <a:bodyPr/>
          <a:lstStyle/>
          <a:p>
            <a:r>
              <a:rPr lang="en-US" dirty="0"/>
              <a:t>Follow-Up</a:t>
            </a:r>
          </a:p>
        </p:txBody>
      </p:sp>
      <p:sp>
        <p:nvSpPr>
          <p:cNvPr id="13" name="Content Placeholder 3"/>
          <p:cNvSpPr>
            <a:spLocks noGrp="1"/>
          </p:cNvSpPr>
          <p:nvPr>
            <p:ph sz="half" idx="2"/>
          </p:nvPr>
        </p:nvSpPr>
        <p:spPr>
          <a:xfrm>
            <a:off x="6794400" y="4792144"/>
            <a:ext cx="4396339" cy="1839768"/>
          </a:xfrm>
        </p:spPr>
        <p:txBody>
          <a:bodyPr/>
          <a:lstStyle/>
          <a:p>
            <a:pPr lvl="0"/>
            <a:r>
              <a:rPr lang="en-US" dirty="0"/>
              <a:t>Client contact not for assessment or eligibility reasons. This encounter should address the goals set forth in the care plan, and any emerging needs that the client may have. </a:t>
            </a:r>
          </a:p>
          <a:p>
            <a:pPr marL="0" indent="0">
              <a:buNone/>
            </a:pPr>
            <a:endParaRPr lang="en-US" dirty="0"/>
          </a:p>
        </p:txBody>
      </p:sp>
    </p:spTree>
    <p:extLst>
      <p:ext uri="{BB962C8B-B14F-4D97-AF65-F5344CB8AC3E}">
        <p14:creationId xmlns:p14="http://schemas.microsoft.com/office/powerpoint/2010/main" val="67430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Topics</a:t>
            </a:r>
            <a:endParaRPr lang="en-US" dirty="0"/>
          </a:p>
        </p:txBody>
      </p:sp>
      <p:sp>
        <p:nvSpPr>
          <p:cNvPr id="3" name="Text Placeholder 2"/>
          <p:cNvSpPr>
            <a:spLocks noGrp="1"/>
          </p:cNvSpPr>
          <p:nvPr>
            <p:ph type="body" idx="1"/>
          </p:nvPr>
        </p:nvSpPr>
        <p:spPr>
          <a:xfrm>
            <a:off x="1103313" y="1319531"/>
            <a:ext cx="4396338" cy="576262"/>
          </a:xfrm>
        </p:spPr>
        <p:txBody>
          <a:bodyPr/>
          <a:lstStyle/>
          <a:p>
            <a:r>
              <a:rPr lang="en-US" dirty="0"/>
              <a:t>Annual </a:t>
            </a:r>
            <a:r>
              <a:rPr lang="en-US" dirty="0" smtClean="0"/>
              <a:t>Reassessment</a:t>
            </a:r>
            <a:endParaRPr lang="en-US" dirty="0"/>
          </a:p>
        </p:txBody>
      </p:sp>
      <p:sp>
        <p:nvSpPr>
          <p:cNvPr id="4" name="Content Placeholder 3"/>
          <p:cNvSpPr>
            <a:spLocks noGrp="1"/>
          </p:cNvSpPr>
          <p:nvPr>
            <p:ph sz="half" idx="2"/>
          </p:nvPr>
        </p:nvSpPr>
        <p:spPr>
          <a:xfrm>
            <a:off x="1131452" y="1895793"/>
            <a:ext cx="4396339" cy="2103451"/>
          </a:xfrm>
        </p:spPr>
        <p:txBody>
          <a:bodyPr/>
          <a:lstStyle/>
          <a:p>
            <a:pPr lvl="0"/>
            <a:r>
              <a:rPr lang="en-US" dirty="0" smtClean="0"/>
              <a:t>Completed yearly, inclusive </a:t>
            </a:r>
            <a:r>
              <a:rPr lang="en-US" dirty="0"/>
              <a:t>of eligibility recertification. SHP required reassessment paperwork, acuity scale and care plan. </a:t>
            </a:r>
            <a:r>
              <a:rPr lang="en-US" i="1" dirty="0" smtClean="0"/>
              <a:t>Additionally, this </a:t>
            </a:r>
            <a:r>
              <a:rPr lang="en-US" i="1" dirty="0"/>
              <a:t>topic should be used if a client falls out of care, and returns at a later date. </a:t>
            </a: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9" name="Text Placeholder 2"/>
          <p:cNvSpPr>
            <a:spLocks noGrp="1"/>
          </p:cNvSpPr>
          <p:nvPr>
            <p:ph type="body" idx="1"/>
          </p:nvPr>
        </p:nvSpPr>
        <p:spPr>
          <a:xfrm>
            <a:off x="6794401" y="1276986"/>
            <a:ext cx="4396338" cy="576262"/>
          </a:xfrm>
        </p:spPr>
        <p:txBody>
          <a:bodyPr/>
          <a:lstStyle/>
          <a:p>
            <a:r>
              <a:rPr lang="en-US" dirty="0" smtClean="0"/>
              <a:t>Housing</a:t>
            </a:r>
            <a:endParaRPr lang="en-US" dirty="0"/>
          </a:p>
        </p:txBody>
      </p:sp>
      <p:sp>
        <p:nvSpPr>
          <p:cNvPr id="10" name="Content Placeholder 3"/>
          <p:cNvSpPr>
            <a:spLocks noGrp="1"/>
          </p:cNvSpPr>
          <p:nvPr>
            <p:ph sz="half" idx="2"/>
          </p:nvPr>
        </p:nvSpPr>
        <p:spPr>
          <a:xfrm>
            <a:off x="6794400" y="1895793"/>
            <a:ext cx="4396339" cy="947891"/>
          </a:xfrm>
        </p:spPr>
        <p:txBody>
          <a:bodyPr/>
          <a:lstStyle/>
          <a:p>
            <a:pPr lvl="0"/>
            <a:r>
              <a:rPr lang="en-US" dirty="0"/>
              <a:t>Assistance with locating housing, applying for housing, or other housing related activities. </a:t>
            </a:r>
          </a:p>
          <a:p>
            <a:endParaRPr lang="en-US" dirty="0"/>
          </a:p>
        </p:txBody>
      </p:sp>
      <p:sp>
        <p:nvSpPr>
          <p:cNvPr id="8" name="Text Placeholder 2"/>
          <p:cNvSpPr>
            <a:spLocks noGrp="1"/>
          </p:cNvSpPr>
          <p:nvPr>
            <p:ph type="body" idx="1"/>
          </p:nvPr>
        </p:nvSpPr>
        <p:spPr>
          <a:xfrm>
            <a:off x="1103313" y="4251628"/>
            <a:ext cx="4396338" cy="576262"/>
          </a:xfrm>
        </p:spPr>
        <p:txBody>
          <a:bodyPr/>
          <a:lstStyle/>
          <a:p>
            <a:r>
              <a:rPr lang="en-US" dirty="0"/>
              <a:t>Home Visit</a:t>
            </a:r>
          </a:p>
        </p:txBody>
      </p:sp>
      <p:sp>
        <p:nvSpPr>
          <p:cNvPr id="11" name="Content Placeholder 3"/>
          <p:cNvSpPr>
            <a:spLocks noGrp="1"/>
          </p:cNvSpPr>
          <p:nvPr>
            <p:ph sz="half" idx="2"/>
          </p:nvPr>
        </p:nvSpPr>
        <p:spPr>
          <a:xfrm>
            <a:off x="1131452" y="4902254"/>
            <a:ext cx="4396339" cy="1448633"/>
          </a:xfrm>
        </p:spPr>
        <p:txBody>
          <a:bodyPr>
            <a:normAutofit/>
          </a:bodyPr>
          <a:lstStyle/>
          <a:p>
            <a:pPr lvl="0"/>
            <a:r>
              <a:rPr lang="en-US" dirty="0"/>
              <a:t>Only required for clients with an acuity score above 37. May be conducted for clients with an acuity score below 37 as needed. </a:t>
            </a:r>
          </a:p>
        </p:txBody>
      </p:sp>
      <p:sp>
        <p:nvSpPr>
          <p:cNvPr id="12" name="Text Placeholder 2"/>
          <p:cNvSpPr>
            <a:spLocks noGrp="1"/>
          </p:cNvSpPr>
          <p:nvPr>
            <p:ph type="body" idx="1"/>
          </p:nvPr>
        </p:nvSpPr>
        <p:spPr>
          <a:xfrm>
            <a:off x="6794401" y="2843684"/>
            <a:ext cx="4396338" cy="576262"/>
          </a:xfrm>
        </p:spPr>
        <p:txBody>
          <a:bodyPr/>
          <a:lstStyle/>
          <a:p>
            <a:r>
              <a:rPr lang="en-US" dirty="0" smtClean="0"/>
              <a:t>Insurance</a:t>
            </a:r>
            <a:endParaRPr lang="en-US" dirty="0"/>
          </a:p>
        </p:txBody>
      </p:sp>
      <p:sp>
        <p:nvSpPr>
          <p:cNvPr id="13" name="Content Placeholder 3"/>
          <p:cNvSpPr>
            <a:spLocks noGrp="1"/>
          </p:cNvSpPr>
          <p:nvPr>
            <p:ph sz="half" idx="2"/>
          </p:nvPr>
        </p:nvSpPr>
        <p:spPr>
          <a:xfrm>
            <a:off x="6794400" y="3419946"/>
            <a:ext cx="4396339" cy="947891"/>
          </a:xfrm>
        </p:spPr>
        <p:txBody>
          <a:bodyPr/>
          <a:lstStyle/>
          <a:p>
            <a:pPr lvl="0"/>
            <a:r>
              <a:rPr lang="en-US" dirty="0"/>
              <a:t>Assistance with LAHAP, HIP, Health Insurance Marketplace/ACA, Medicaid or Medicare. </a:t>
            </a:r>
          </a:p>
          <a:p>
            <a:pPr marL="0" indent="0">
              <a:buNone/>
            </a:pPr>
            <a:endParaRPr lang="en-US" dirty="0"/>
          </a:p>
        </p:txBody>
      </p:sp>
      <p:sp>
        <p:nvSpPr>
          <p:cNvPr id="14" name="Text Placeholder 2"/>
          <p:cNvSpPr>
            <a:spLocks noGrp="1"/>
          </p:cNvSpPr>
          <p:nvPr>
            <p:ph type="body" idx="1"/>
          </p:nvPr>
        </p:nvSpPr>
        <p:spPr>
          <a:xfrm>
            <a:off x="6794399" y="4367837"/>
            <a:ext cx="4396338" cy="576262"/>
          </a:xfrm>
        </p:spPr>
        <p:txBody>
          <a:bodyPr/>
          <a:lstStyle/>
          <a:p>
            <a:r>
              <a:rPr lang="en-US" dirty="0" smtClean="0"/>
              <a:t>Case Conferencing</a:t>
            </a:r>
            <a:endParaRPr lang="en-US" dirty="0"/>
          </a:p>
        </p:txBody>
      </p:sp>
      <p:sp>
        <p:nvSpPr>
          <p:cNvPr id="15" name="Content Placeholder 3"/>
          <p:cNvSpPr>
            <a:spLocks noGrp="1"/>
          </p:cNvSpPr>
          <p:nvPr>
            <p:ph sz="half" idx="2"/>
          </p:nvPr>
        </p:nvSpPr>
        <p:spPr>
          <a:xfrm>
            <a:off x="6794397" y="4954939"/>
            <a:ext cx="4580337" cy="1164507"/>
          </a:xfrm>
        </p:spPr>
        <p:txBody>
          <a:bodyPr>
            <a:normAutofit fontScale="92500"/>
          </a:bodyPr>
          <a:lstStyle/>
          <a:p>
            <a:pPr lvl="0"/>
            <a:r>
              <a:rPr lang="en-US" dirty="0"/>
              <a:t>Formal case conference to discuss updates and next steps for clients. This encounter topic may </a:t>
            </a:r>
            <a:r>
              <a:rPr lang="en-US" b="1" dirty="0"/>
              <a:t>only</a:t>
            </a:r>
            <a:r>
              <a:rPr lang="en-US" dirty="0"/>
              <a:t> be used by Case Management Supervisors. </a:t>
            </a:r>
          </a:p>
          <a:p>
            <a:pPr marL="0" indent="0">
              <a:buNone/>
            </a:pPr>
            <a:endParaRPr lang="en-US" dirty="0"/>
          </a:p>
        </p:txBody>
      </p:sp>
    </p:spTree>
    <p:extLst>
      <p:ext uri="{BB962C8B-B14F-4D97-AF65-F5344CB8AC3E}">
        <p14:creationId xmlns:p14="http://schemas.microsoft.com/office/powerpoint/2010/main" val="270781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3313" y="1472921"/>
            <a:ext cx="4396338" cy="576262"/>
          </a:xfrm>
        </p:spPr>
        <p:txBody>
          <a:bodyPr/>
          <a:lstStyle/>
          <a:p>
            <a:r>
              <a:rPr lang="en-US" dirty="0" smtClean="0"/>
              <a:t>Case Closure</a:t>
            </a:r>
            <a:endParaRPr lang="en-US" dirty="0"/>
          </a:p>
        </p:txBody>
      </p:sp>
      <p:sp>
        <p:nvSpPr>
          <p:cNvPr id="5" name="Text Placeholder 4"/>
          <p:cNvSpPr>
            <a:spLocks noGrp="1"/>
          </p:cNvSpPr>
          <p:nvPr>
            <p:ph type="body" sz="quarter" idx="3"/>
          </p:nvPr>
        </p:nvSpPr>
        <p:spPr>
          <a:xfrm>
            <a:off x="5654495" y="1472921"/>
            <a:ext cx="4396339" cy="576262"/>
          </a:xfrm>
        </p:spPr>
        <p:txBody>
          <a:bodyPr/>
          <a:lstStyle/>
          <a:p>
            <a:r>
              <a:rPr lang="en-US" dirty="0" smtClean="0"/>
              <a:t>Transportation Coordination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6" name="Title 1"/>
          <p:cNvSpPr>
            <a:spLocks noGrp="1"/>
          </p:cNvSpPr>
          <p:nvPr>
            <p:ph type="title"/>
          </p:nvPr>
        </p:nvSpPr>
        <p:spPr>
          <a:xfrm>
            <a:off x="646111" y="452718"/>
            <a:ext cx="9404723" cy="793278"/>
          </a:xfrm>
        </p:spPr>
        <p:txBody>
          <a:bodyPr/>
          <a:lstStyle/>
          <a:p>
            <a:r>
              <a:rPr lang="en-US" dirty="0" smtClean="0"/>
              <a:t>Encounter Topics</a:t>
            </a:r>
            <a:endParaRPr lang="en-US" dirty="0"/>
          </a:p>
        </p:txBody>
      </p:sp>
      <p:sp>
        <p:nvSpPr>
          <p:cNvPr id="8" name="Content Placeholder 3"/>
          <p:cNvSpPr>
            <a:spLocks noGrp="1"/>
          </p:cNvSpPr>
          <p:nvPr>
            <p:ph sz="half" idx="2"/>
          </p:nvPr>
        </p:nvSpPr>
        <p:spPr>
          <a:xfrm>
            <a:off x="1103313" y="2049182"/>
            <a:ext cx="4396338" cy="4653069"/>
          </a:xfrm>
        </p:spPr>
        <p:txBody>
          <a:bodyPr>
            <a:normAutofit fontScale="92500" lnSpcReduction="10000"/>
          </a:bodyPr>
          <a:lstStyle/>
          <a:p>
            <a:pPr lvl="0"/>
            <a:r>
              <a:rPr lang="en-US" dirty="0"/>
              <a:t>Closure of a case, or transfer to another agency. Reasons for case closure include:</a:t>
            </a:r>
            <a:endParaRPr lang="en-US" sz="1600" dirty="0"/>
          </a:p>
          <a:p>
            <a:pPr lvl="1"/>
            <a:r>
              <a:rPr lang="en-US" dirty="0"/>
              <a:t>Client has achieved goals in care plan and is moved into self-management</a:t>
            </a:r>
            <a:endParaRPr lang="en-US" sz="1400" dirty="0"/>
          </a:p>
          <a:p>
            <a:pPr lvl="1"/>
            <a:r>
              <a:rPr lang="en-US" dirty="0"/>
              <a:t>Client is no longer eligible for Ryan White Part B services or has moved to another service area</a:t>
            </a:r>
            <a:endParaRPr lang="en-US" sz="1400" dirty="0"/>
          </a:p>
          <a:p>
            <a:pPr lvl="1"/>
            <a:r>
              <a:rPr lang="en-US" dirty="0"/>
              <a:t>Client has requested for services to be closed</a:t>
            </a:r>
            <a:endParaRPr lang="en-US" sz="1400" dirty="0"/>
          </a:p>
          <a:p>
            <a:pPr lvl="1"/>
            <a:r>
              <a:rPr lang="en-US" dirty="0"/>
              <a:t>Client has acted in a way that puts provider personnel in danger</a:t>
            </a:r>
            <a:endParaRPr lang="en-US" sz="1400" dirty="0"/>
          </a:p>
          <a:p>
            <a:pPr lvl="1"/>
            <a:r>
              <a:rPr lang="en-US" dirty="0"/>
              <a:t>Client cannot be contacted after repeated attempts over a 12-month period including the 6-month reassessment requirement</a:t>
            </a:r>
            <a:endParaRPr lang="en-US" sz="1400" dirty="0"/>
          </a:p>
          <a:p>
            <a:pPr lvl="1"/>
            <a:r>
              <a:rPr lang="en-US" dirty="0"/>
              <a:t>Client dies</a:t>
            </a:r>
            <a:endParaRPr lang="en-US" sz="1400" dirty="0"/>
          </a:p>
        </p:txBody>
      </p:sp>
      <p:sp>
        <p:nvSpPr>
          <p:cNvPr id="9" name="Content Placeholder 3"/>
          <p:cNvSpPr>
            <a:spLocks noGrp="1"/>
          </p:cNvSpPr>
          <p:nvPr>
            <p:ph sz="half" idx="2"/>
          </p:nvPr>
        </p:nvSpPr>
        <p:spPr>
          <a:xfrm>
            <a:off x="5654495" y="2049181"/>
            <a:ext cx="4396339" cy="1345771"/>
          </a:xfrm>
        </p:spPr>
        <p:txBody>
          <a:bodyPr>
            <a:normAutofit/>
          </a:bodyPr>
          <a:lstStyle/>
          <a:p>
            <a:pPr lvl="0"/>
            <a:r>
              <a:rPr lang="en-US" dirty="0"/>
              <a:t>Assisting a client </a:t>
            </a:r>
            <a:r>
              <a:rPr lang="en-US" dirty="0" smtClean="0"/>
              <a:t>with transportation </a:t>
            </a:r>
            <a:r>
              <a:rPr lang="en-US" dirty="0"/>
              <a:t>needs to medical or social service appointments. </a:t>
            </a:r>
          </a:p>
        </p:txBody>
      </p:sp>
      <p:sp>
        <p:nvSpPr>
          <p:cNvPr id="10" name="Text Placeholder 4"/>
          <p:cNvSpPr txBox="1">
            <a:spLocks/>
          </p:cNvSpPr>
          <p:nvPr/>
        </p:nvSpPr>
        <p:spPr>
          <a:xfrm>
            <a:off x="5654495" y="3745524"/>
            <a:ext cx="439633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Other</a:t>
            </a:r>
            <a:endParaRPr lang="en-US" dirty="0"/>
          </a:p>
        </p:txBody>
      </p:sp>
      <p:sp>
        <p:nvSpPr>
          <p:cNvPr id="11" name="Content Placeholder 3"/>
          <p:cNvSpPr>
            <a:spLocks noGrp="1"/>
          </p:cNvSpPr>
          <p:nvPr>
            <p:ph sz="half" idx="2"/>
          </p:nvPr>
        </p:nvSpPr>
        <p:spPr>
          <a:xfrm>
            <a:off x="5654495" y="4321785"/>
            <a:ext cx="4396339" cy="965324"/>
          </a:xfrm>
        </p:spPr>
        <p:txBody>
          <a:bodyPr>
            <a:normAutofit/>
          </a:bodyPr>
          <a:lstStyle/>
          <a:p>
            <a:pPr lvl="0"/>
            <a:r>
              <a:rPr lang="en-US" dirty="0" smtClean="0"/>
              <a:t>Other topics not represented previously.</a:t>
            </a:r>
            <a:endParaRPr lang="en-US" dirty="0"/>
          </a:p>
        </p:txBody>
      </p:sp>
    </p:spTree>
    <p:extLst>
      <p:ext uri="{BB962C8B-B14F-4D97-AF65-F5344CB8AC3E}">
        <p14:creationId xmlns:p14="http://schemas.microsoft.com/office/powerpoint/2010/main" val="127701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Outreach &amp; Referral Activities</a:t>
            </a:r>
            <a:endParaRPr lang="en-US" b="1" dirty="0"/>
          </a:p>
        </p:txBody>
      </p:sp>
      <p:sp>
        <p:nvSpPr>
          <p:cNvPr id="3" name="Text Placeholder 2"/>
          <p:cNvSpPr>
            <a:spLocks noGrp="1"/>
          </p:cNvSpPr>
          <p:nvPr>
            <p:ph type="body" idx="1"/>
          </p:nvPr>
        </p:nvSpPr>
        <p:spPr/>
        <p:txBody>
          <a:bodyPr/>
          <a:lstStyle/>
          <a:p>
            <a:r>
              <a:rPr lang="en-US" dirty="0" smtClean="0"/>
              <a:t>Outreach</a:t>
            </a:r>
            <a:endParaRPr lang="en-US" dirty="0"/>
          </a:p>
        </p:txBody>
      </p:sp>
      <p:sp>
        <p:nvSpPr>
          <p:cNvPr id="4" name="Content Placeholder 3"/>
          <p:cNvSpPr>
            <a:spLocks noGrp="1"/>
          </p:cNvSpPr>
          <p:nvPr>
            <p:ph sz="half" idx="2"/>
          </p:nvPr>
        </p:nvSpPr>
        <p:spPr/>
        <p:txBody>
          <a:bodyPr/>
          <a:lstStyle/>
          <a:p>
            <a:r>
              <a:rPr lang="en-US" dirty="0" smtClean="0"/>
              <a:t>Billed in 15 minute increments.</a:t>
            </a:r>
          </a:p>
          <a:p>
            <a:r>
              <a:rPr lang="en-US" dirty="0" smtClean="0"/>
              <a:t>Intended for individuals who have missed their 6 month reassessment. </a:t>
            </a:r>
          </a:p>
          <a:p>
            <a:r>
              <a:rPr lang="en-US" dirty="0" smtClean="0"/>
              <a:t>Should be conducted between the 6 month missed reassessment, and the one year mark. </a:t>
            </a:r>
            <a:endParaRPr lang="en-US" dirty="0"/>
          </a:p>
          <a:p>
            <a:r>
              <a:rPr lang="en-US" dirty="0" smtClean="0"/>
              <a:t>The case should be closed one year after their last assessment if no contact is made. </a:t>
            </a:r>
          </a:p>
          <a:p>
            <a:r>
              <a:rPr lang="en-US" dirty="0" smtClean="0"/>
              <a:t>Requires a case note.</a:t>
            </a:r>
          </a:p>
        </p:txBody>
      </p:sp>
      <p:sp>
        <p:nvSpPr>
          <p:cNvPr id="5" name="Text Placeholder 4"/>
          <p:cNvSpPr>
            <a:spLocks noGrp="1"/>
          </p:cNvSpPr>
          <p:nvPr>
            <p:ph type="body" sz="quarter" idx="3"/>
          </p:nvPr>
        </p:nvSpPr>
        <p:spPr/>
        <p:txBody>
          <a:bodyPr/>
          <a:lstStyle/>
          <a:p>
            <a:r>
              <a:rPr lang="en-US" dirty="0" smtClean="0"/>
              <a:t>Referral</a:t>
            </a:r>
            <a:endParaRPr lang="en-US" dirty="0"/>
          </a:p>
        </p:txBody>
      </p:sp>
      <p:sp>
        <p:nvSpPr>
          <p:cNvPr id="6" name="Content Placeholder 5"/>
          <p:cNvSpPr>
            <a:spLocks noGrp="1"/>
          </p:cNvSpPr>
          <p:nvPr>
            <p:ph sz="quarter" idx="4"/>
          </p:nvPr>
        </p:nvSpPr>
        <p:spPr/>
        <p:txBody>
          <a:bodyPr/>
          <a:lstStyle/>
          <a:p>
            <a:r>
              <a:rPr lang="en-US" dirty="0" smtClean="0"/>
              <a:t>Billed as a single unit per referral.</a:t>
            </a:r>
          </a:p>
          <a:p>
            <a:r>
              <a:rPr lang="en-US" dirty="0" smtClean="0"/>
              <a:t>Referral </a:t>
            </a:r>
            <a:r>
              <a:rPr lang="en-US" dirty="0"/>
              <a:t>and direction of clients to medical, psychosocial and educational resources as deemed necessary. </a:t>
            </a:r>
            <a:endParaRPr lang="en-US" dirty="0" smtClean="0"/>
          </a:p>
          <a:p>
            <a:r>
              <a:rPr lang="en-US" dirty="0" smtClean="0"/>
              <a:t>Referrals </a:t>
            </a:r>
            <a:r>
              <a:rPr lang="en-US" dirty="0"/>
              <a:t>may only be billed as a service if they are to outside agencies</a:t>
            </a:r>
            <a:r>
              <a:rPr lang="en-US" dirty="0" smtClean="0"/>
              <a:t>.</a:t>
            </a:r>
          </a:p>
          <a:p>
            <a:r>
              <a:rPr lang="en-US" dirty="0" smtClean="0"/>
              <a:t>Must be referenced in case notes. </a:t>
            </a:r>
            <a:endParaRPr lang="en-US" dirty="0"/>
          </a:p>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213943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bill for this?</a:t>
            </a:r>
            <a:endParaRPr lang="en-US" dirty="0"/>
          </a:p>
        </p:txBody>
      </p:sp>
      <p:sp>
        <p:nvSpPr>
          <p:cNvPr id="3" name="Text Placeholder 2"/>
          <p:cNvSpPr>
            <a:spLocks noGrp="1"/>
          </p:cNvSpPr>
          <p:nvPr>
            <p:ph type="body" idx="1"/>
          </p:nvPr>
        </p:nvSpPr>
        <p:spPr/>
        <p:txBody>
          <a:bodyPr/>
          <a:lstStyle/>
          <a:p>
            <a:r>
              <a:rPr lang="en-US" dirty="0" smtClean="0"/>
              <a:t>Social Work Units</a:t>
            </a:r>
            <a:endParaRPr lang="en-US" dirty="0"/>
          </a:p>
        </p:txBody>
      </p:sp>
      <p:sp>
        <p:nvSpPr>
          <p:cNvPr id="4" name="Content Placeholder 3"/>
          <p:cNvSpPr>
            <a:spLocks noGrp="1"/>
          </p:cNvSpPr>
          <p:nvPr>
            <p:ph sz="half" idx="2"/>
          </p:nvPr>
        </p:nvSpPr>
        <p:spPr/>
        <p:txBody>
          <a:bodyPr/>
          <a:lstStyle/>
          <a:p>
            <a:r>
              <a:rPr lang="en-US" dirty="0"/>
              <a:t>This unit may be billed by anyone with a social work (RSW, CSW/LMSW, LCSW) counseling (PLPC, LPC, PLMFT, LMFT), or addiction counseling (RAC, CAC or LAC) </a:t>
            </a:r>
            <a:r>
              <a:rPr lang="en-US" b="1" dirty="0"/>
              <a:t>license</a:t>
            </a:r>
            <a:r>
              <a:rPr lang="en-US" dirty="0"/>
              <a:t>. </a:t>
            </a:r>
          </a:p>
          <a:p>
            <a:endParaRPr lang="en-US" dirty="0"/>
          </a:p>
        </p:txBody>
      </p:sp>
      <p:sp>
        <p:nvSpPr>
          <p:cNvPr id="5" name="Text Placeholder 4"/>
          <p:cNvSpPr>
            <a:spLocks noGrp="1"/>
          </p:cNvSpPr>
          <p:nvPr>
            <p:ph type="body" sz="quarter" idx="3"/>
          </p:nvPr>
        </p:nvSpPr>
        <p:spPr/>
        <p:txBody>
          <a:bodyPr/>
          <a:lstStyle/>
          <a:p>
            <a:r>
              <a:rPr lang="en-US" dirty="0" smtClean="0"/>
              <a:t>Other Staff Units</a:t>
            </a:r>
            <a:endParaRPr lang="en-US" dirty="0"/>
          </a:p>
        </p:txBody>
      </p:sp>
      <p:sp>
        <p:nvSpPr>
          <p:cNvPr id="6" name="Content Placeholder 5"/>
          <p:cNvSpPr>
            <a:spLocks noGrp="1"/>
          </p:cNvSpPr>
          <p:nvPr>
            <p:ph sz="quarter" idx="4"/>
          </p:nvPr>
        </p:nvSpPr>
        <p:spPr/>
        <p:txBody>
          <a:bodyPr/>
          <a:lstStyle/>
          <a:p>
            <a:pPr lvl="0"/>
            <a:r>
              <a:rPr lang="en-US" dirty="0"/>
              <a:t>This unit may be billed by any individual without a mental health licensure. Staff must meet minimum education requirements set forth in the Ryan White Part B and HOPWA Universal Organization and Service Standards. </a:t>
            </a: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149107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Attestation</a:t>
            </a:r>
            <a:endParaRPr lang="en-US" dirty="0"/>
          </a:p>
        </p:txBody>
      </p:sp>
      <p:sp>
        <p:nvSpPr>
          <p:cNvPr id="4" name="Content Placeholder 3"/>
          <p:cNvSpPr>
            <a:spLocks noGrp="1"/>
          </p:cNvSpPr>
          <p:nvPr>
            <p:ph sz="half" idx="2"/>
          </p:nvPr>
        </p:nvSpPr>
        <p:spPr>
          <a:xfrm>
            <a:off x="1025495" y="2208177"/>
            <a:ext cx="4451177" cy="3740447"/>
          </a:xfrm>
        </p:spPr>
        <p:txBody>
          <a:bodyPr>
            <a:normAutofit/>
          </a:bodyPr>
          <a:lstStyle/>
          <a:p>
            <a:r>
              <a:rPr lang="en-US" dirty="0" smtClean="0"/>
              <a:t>Can be in person, by phone or by email depending on acuity. </a:t>
            </a:r>
          </a:p>
          <a:p>
            <a:r>
              <a:rPr lang="en-US" dirty="0" smtClean="0"/>
              <a:t>Should be used at the 6 month recertification. </a:t>
            </a:r>
          </a:p>
          <a:p>
            <a:r>
              <a:rPr lang="en-US" dirty="0" smtClean="0"/>
              <a:t>Clients with an acuity score between 0 and 36 may complete their reassessment via phone. Individuals over 37 should have a face to face reassessment.</a:t>
            </a:r>
          </a:p>
          <a:p>
            <a:r>
              <a:rPr lang="en-US" dirty="0" smtClean="0"/>
              <a:t>Use the Part B Self Attestation Form</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335501095"/>
              </p:ext>
            </p:extLst>
          </p:nvPr>
        </p:nvGraphicFramePr>
        <p:xfrm>
          <a:off x="5801217" y="1256044"/>
          <a:ext cx="5915162" cy="5209664"/>
        </p:xfrm>
        <a:graphic>
          <a:graphicData uri="http://schemas.openxmlformats.org/drawingml/2006/table">
            <a:tbl>
              <a:tblPr firstRow="1" firstCol="1" bandRow="1">
                <a:tableStyleId>{5C22544A-7EE6-4342-B048-85BDC9FD1C3A}</a:tableStyleId>
              </a:tblPr>
              <a:tblGrid>
                <a:gridCol w="1091952"/>
                <a:gridCol w="2491991"/>
                <a:gridCol w="2331219"/>
              </a:tblGrid>
              <a:tr h="363941">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6465" marR="46465"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Initial Visit and Yearly Recertification</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6 Month Recertification</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B w="12700" cap="flat" cmpd="sng" algn="ctr">
                      <a:solidFill>
                        <a:schemeClr val="tx1"/>
                      </a:solidFill>
                      <a:prstDash val="solid"/>
                      <a:round/>
                      <a:headEnd type="none" w="med" len="med"/>
                      <a:tailEnd type="none" w="med" len="med"/>
                    </a:lnB>
                  </a:tcPr>
                </a:tc>
              </a:tr>
              <a:tr h="1159088">
                <a:tc>
                  <a:txBody>
                    <a:bodyPr/>
                    <a:lstStyle/>
                    <a:p>
                      <a:pPr marL="0" marR="0">
                        <a:spcBef>
                          <a:spcPts val="0"/>
                        </a:spcBef>
                        <a:spcAft>
                          <a:spcPts val="0"/>
                        </a:spcAft>
                      </a:pPr>
                      <a:r>
                        <a:rPr lang="en-US" sz="1200">
                          <a:effectLst/>
                        </a:rPr>
                        <a:t>HIV Status</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LAHAP Proof of Positivity Form, Letter from MD, Medical Records, CERV from New Orleans EMA</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*Documentation is not required after intake</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No documentation necessary</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9088">
                <a:tc>
                  <a:txBody>
                    <a:bodyPr/>
                    <a:lstStyle/>
                    <a:p>
                      <a:pPr marL="0" marR="0">
                        <a:spcBef>
                          <a:spcPts val="0"/>
                        </a:spcBef>
                        <a:spcAft>
                          <a:spcPts val="0"/>
                        </a:spcAft>
                      </a:pPr>
                      <a:r>
                        <a:rPr lang="en-US" sz="1200" dirty="0">
                          <a:effectLst/>
                        </a:rPr>
                        <a:t>Income</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rPr>
                        <a:t>Pay Stubs, Disability Determination Letter, W2, benefit award letter, Certification of No Income/Cash Only Income, CERV from New Orleans EMA</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Self-attestation of no change, Self-attestation of change with documentation, full documentation</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921">
                <a:tc>
                  <a:txBody>
                    <a:bodyPr/>
                    <a:lstStyle/>
                    <a:p>
                      <a:pPr marL="0" marR="0">
                        <a:spcBef>
                          <a:spcPts val="0"/>
                        </a:spcBef>
                        <a:spcAft>
                          <a:spcPts val="0"/>
                        </a:spcAft>
                      </a:pPr>
                      <a:r>
                        <a:rPr lang="en-US" sz="1200">
                          <a:effectLst/>
                        </a:rPr>
                        <a:t>Residency</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Louisiana Driver’s License, Louisiana ID, utility bill, voter registration, Social Security Statement, CERV from New Orleans EMA </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Self-attestation of no change, Self-attestation of change with documentation, full documentation</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0256">
                <a:tc>
                  <a:txBody>
                    <a:bodyPr/>
                    <a:lstStyle/>
                    <a:p>
                      <a:pPr marL="0" marR="0">
                        <a:spcBef>
                          <a:spcPts val="0"/>
                        </a:spcBef>
                        <a:spcAft>
                          <a:spcPts val="0"/>
                        </a:spcAft>
                      </a:pPr>
                      <a:r>
                        <a:rPr lang="en-US" sz="1200">
                          <a:effectLst/>
                        </a:rPr>
                        <a:t>Insurance Status</a:t>
                      </a:r>
                      <a:endParaRPr lang="en-US" sz="120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Medicaid card, Medicaid denial letter, private insurance card, private insurance termination notice, Medicare card, LAHAP application or approval, CERV from New Orleans EMA</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Self-attestation of no change, Self-attestation of change with documentation, full documentation</a:t>
                      </a:r>
                      <a:endParaRPr lang="en-US" sz="1200" dirty="0">
                        <a:effectLst/>
                        <a:latin typeface="Times New Roman" panose="02020603050405020304" pitchFamily="18" charset="0"/>
                        <a:ea typeface="Times New Roman" panose="02020603050405020304" pitchFamily="18" charset="0"/>
                      </a:endParaRPr>
                    </a:p>
                  </a:txBody>
                  <a:tcPr marL="46465" marR="464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spTree>
    <p:extLst>
      <p:ext uri="{BB962C8B-B14F-4D97-AF65-F5344CB8AC3E}">
        <p14:creationId xmlns:p14="http://schemas.microsoft.com/office/powerpoint/2010/main" val="59722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This Session</a:t>
            </a:r>
            <a:endParaRPr lang="en-US" b="1" dirty="0"/>
          </a:p>
        </p:txBody>
      </p:sp>
      <p:sp>
        <p:nvSpPr>
          <p:cNvPr id="8" name="Slide Number Placeholder 7"/>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3" name="Content Placeholder 2"/>
          <p:cNvSpPr>
            <a:spLocks noGrp="1"/>
          </p:cNvSpPr>
          <p:nvPr>
            <p:ph sz="half" idx="2"/>
          </p:nvPr>
        </p:nvSpPr>
        <p:spPr>
          <a:xfrm>
            <a:off x="830357" y="1463722"/>
            <a:ext cx="10510933" cy="4473053"/>
          </a:xfrm>
        </p:spPr>
        <p:txBody>
          <a:bodyPr>
            <a:normAutofit/>
          </a:bodyPr>
          <a:lstStyle/>
          <a:p>
            <a:pPr marL="457200" indent="-457200">
              <a:lnSpc>
                <a:spcPct val="150000"/>
              </a:lnSpc>
              <a:buFont typeface="+mj-lt"/>
              <a:buAutoNum type="arabicPeriod"/>
            </a:pPr>
            <a:r>
              <a:rPr lang="en-US" sz="2400" dirty="0" smtClean="0"/>
              <a:t>New Service Definitions and Standards</a:t>
            </a:r>
            <a:endParaRPr lang="en-US" sz="2400" dirty="0"/>
          </a:p>
          <a:p>
            <a:pPr marL="457200" indent="-457200">
              <a:lnSpc>
                <a:spcPct val="150000"/>
              </a:lnSpc>
              <a:buFont typeface="+mj-lt"/>
              <a:buAutoNum type="arabicPeriod"/>
            </a:pPr>
            <a:r>
              <a:rPr lang="en-US" sz="2400" dirty="0" smtClean="0"/>
              <a:t>Changes to intake and reassessment procedures</a:t>
            </a:r>
          </a:p>
          <a:p>
            <a:pPr marL="457200" indent="-457200">
              <a:lnSpc>
                <a:spcPct val="150000"/>
              </a:lnSpc>
              <a:buFont typeface="+mj-lt"/>
              <a:buAutoNum type="arabicPeriod"/>
            </a:pPr>
            <a:r>
              <a:rPr lang="en-US" sz="2400" dirty="0" smtClean="0"/>
              <a:t>Changes to care planning and case notes</a:t>
            </a:r>
            <a:endParaRPr lang="en-US" sz="2400" dirty="0"/>
          </a:p>
        </p:txBody>
      </p:sp>
    </p:spTree>
    <p:extLst>
      <p:ext uri="{BB962C8B-B14F-4D97-AF65-F5344CB8AC3E}">
        <p14:creationId xmlns:p14="http://schemas.microsoft.com/office/powerpoint/2010/main" val="3161715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Reassessment at 6 months</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20</a:t>
            </a:fld>
            <a:endParaRPr lang="en-US" dirty="0">
              <a:solidFill>
                <a:prstClr val="white">
                  <a:tint val="75000"/>
                </a:prstClr>
              </a:solidFill>
            </a:endParaRPr>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70" y="1851898"/>
            <a:ext cx="10575889" cy="1795654"/>
          </a:xfrm>
          <a:prstGeom prst="rect">
            <a:avLst/>
          </a:prstGeom>
        </p:spPr>
      </p:pic>
      <p:pic>
        <p:nvPicPr>
          <p:cNvPr id="9"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71" y="4478658"/>
            <a:ext cx="10563668" cy="1580498"/>
          </a:xfrm>
          <a:prstGeom prst="rect">
            <a:avLst/>
          </a:prstGeom>
        </p:spPr>
      </p:pic>
      <p:sp>
        <p:nvSpPr>
          <p:cNvPr id="10" name="Oval 9"/>
          <p:cNvSpPr/>
          <p:nvPr/>
        </p:nvSpPr>
        <p:spPr>
          <a:xfrm>
            <a:off x="7526215" y="3962621"/>
            <a:ext cx="4089680" cy="2699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30841" y="4149969"/>
            <a:ext cx="3165230" cy="25120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6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b="1" dirty="0" smtClean="0"/>
              <a:t>Changes to Care Planning and Case Notes</a:t>
            </a:r>
            <a:endParaRPr lang="en-US" b="1" dirty="0"/>
          </a:p>
        </p:txBody>
      </p:sp>
      <p:sp>
        <p:nvSpPr>
          <p:cNvPr id="9" name="Subtitle 8"/>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21</a:t>
            </a:fld>
            <a:endParaRPr lang="en-US" dirty="0">
              <a:solidFill>
                <a:prstClr val="white">
                  <a:tint val="75000"/>
                </a:prstClr>
              </a:solidFill>
            </a:endParaRPr>
          </a:p>
        </p:txBody>
      </p:sp>
    </p:spTree>
    <p:extLst>
      <p:ext uri="{BB962C8B-B14F-4D97-AF65-F5344CB8AC3E}">
        <p14:creationId xmlns:p14="http://schemas.microsoft.com/office/powerpoint/2010/main" val="2637690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Standards</a:t>
            </a:r>
            <a:endParaRPr lang="en-US" dirty="0"/>
          </a:p>
        </p:txBody>
      </p:sp>
      <p:sp>
        <p:nvSpPr>
          <p:cNvPr id="3" name="Text Placeholder 2"/>
          <p:cNvSpPr>
            <a:spLocks noGrp="1"/>
          </p:cNvSpPr>
          <p:nvPr>
            <p:ph type="body" idx="1"/>
          </p:nvPr>
        </p:nvSpPr>
        <p:spPr/>
        <p:txBody>
          <a:bodyPr/>
          <a:lstStyle/>
          <a:p>
            <a:r>
              <a:rPr lang="en-US" dirty="0" smtClean="0"/>
              <a:t>SOAP</a:t>
            </a:r>
            <a:endParaRPr lang="en-US" dirty="0"/>
          </a:p>
        </p:txBody>
      </p:sp>
      <p:sp>
        <p:nvSpPr>
          <p:cNvPr id="4" name="Content Placeholder 3"/>
          <p:cNvSpPr>
            <a:spLocks noGrp="1"/>
          </p:cNvSpPr>
          <p:nvPr>
            <p:ph sz="half" idx="2"/>
          </p:nvPr>
        </p:nvSpPr>
        <p:spPr/>
        <p:txBody>
          <a:bodyPr/>
          <a:lstStyle/>
          <a:p>
            <a:r>
              <a:rPr lang="en-US" dirty="0" smtClean="0"/>
              <a:t>Subjective—Subjective </a:t>
            </a:r>
            <a:r>
              <a:rPr lang="en-US" dirty="0"/>
              <a:t>or summary statement by the </a:t>
            </a:r>
            <a:r>
              <a:rPr lang="en-US" dirty="0" smtClean="0"/>
              <a:t>client.</a:t>
            </a:r>
          </a:p>
          <a:p>
            <a:r>
              <a:rPr lang="en-US" dirty="0" smtClean="0"/>
              <a:t>Objective—Data </a:t>
            </a:r>
            <a:r>
              <a:rPr lang="en-US" dirty="0"/>
              <a:t>or information that matches the subjective statement. </a:t>
            </a:r>
            <a:endParaRPr lang="en-US" dirty="0" smtClean="0"/>
          </a:p>
          <a:p>
            <a:r>
              <a:rPr lang="en-US" dirty="0" smtClean="0"/>
              <a:t>Assessment—Assessment </a:t>
            </a:r>
            <a:r>
              <a:rPr lang="en-US" dirty="0"/>
              <a:t>of the situation, or issue, based on the subjective and objective </a:t>
            </a:r>
            <a:r>
              <a:rPr lang="en-US" dirty="0" smtClean="0"/>
              <a:t>statements.</a:t>
            </a:r>
          </a:p>
          <a:p>
            <a:r>
              <a:rPr lang="en-US" dirty="0" smtClean="0"/>
              <a:t>Plan—Plan </a:t>
            </a:r>
            <a:r>
              <a:rPr lang="en-US" dirty="0"/>
              <a:t>for next steps. </a:t>
            </a:r>
          </a:p>
        </p:txBody>
      </p:sp>
      <p:sp>
        <p:nvSpPr>
          <p:cNvPr id="5" name="Text Placeholder 4"/>
          <p:cNvSpPr>
            <a:spLocks noGrp="1"/>
          </p:cNvSpPr>
          <p:nvPr>
            <p:ph type="body" sz="quarter" idx="3"/>
          </p:nvPr>
        </p:nvSpPr>
        <p:spPr/>
        <p:txBody>
          <a:bodyPr/>
          <a:lstStyle/>
          <a:p>
            <a:r>
              <a:rPr lang="en-US" dirty="0" smtClean="0"/>
              <a:t>DAP</a:t>
            </a:r>
            <a:endParaRPr lang="en-US" dirty="0"/>
          </a:p>
        </p:txBody>
      </p:sp>
      <p:sp>
        <p:nvSpPr>
          <p:cNvPr id="6" name="Content Placeholder 5"/>
          <p:cNvSpPr>
            <a:spLocks noGrp="1"/>
          </p:cNvSpPr>
          <p:nvPr>
            <p:ph sz="quarter" idx="4"/>
          </p:nvPr>
        </p:nvSpPr>
        <p:spPr/>
        <p:txBody>
          <a:bodyPr/>
          <a:lstStyle/>
          <a:p>
            <a:r>
              <a:rPr lang="en-US" dirty="0" smtClean="0"/>
              <a:t>Describe—Subjective </a:t>
            </a:r>
            <a:r>
              <a:rPr lang="en-US" dirty="0"/>
              <a:t>and objective statements that demonstrate the basic content of the interaction. </a:t>
            </a:r>
          </a:p>
          <a:p>
            <a:r>
              <a:rPr lang="en-US" dirty="0" smtClean="0"/>
              <a:t>Assess—Assessment </a:t>
            </a:r>
            <a:r>
              <a:rPr lang="en-US" dirty="0"/>
              <a:t>of the situation, or issue, based on the subjective and objective </a:t>
            </a:r>
            <a:r>
              <a:rPr lang="en-US" dirty="0" smtClean="0"/>
              <a:t>statements.</a:t>
            </a:r>
          </a:p>
          <a:p>
            <a:r>
              <a:rPr lang="en-US" dirty="0" smtClean="0"/>
              <a:t>Plan</a:t>
            </a:r>
            <a:r>
              <a:rPr lang="en-US" dirty="0"/>
              <a:t>— Plan for next steps. Should reflect the goals in the care plan.</a:t>
            </a: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22</a:t>
            </a:fld>
            <a:endParaRPr lang="en-US" dirty="0">
              <a:solidFill>
                <a:prstClr val="white">
                  <a:tint val="75000"/>
                </a:prstClr>
              </a:solidFill>
            </a:endParaRPr>
          </a:p>
        </p:txBody>
      </p:sp>
      <p:sp>
        <p:nvSpPr>
          <p:cNvPr id="8" name="Text Placeholder 2"/>
          <p:cNvSpPr txBox="1">
            <a:spLocks/>
          </p:cNvSpPr>
          <p:nvPr/>
        </p:nvSpPr>
        <p:spPr>
          <a:xfrm>
            <a:off x="1103312" y="1309232"/>
            <a:ext cx="9095765" cy="42963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b="1" dirty="0" smtClean="0"/>
              <a:t>Case notes are required for every service delivered</a:t>
            </a:r>
            <a:endParaRPr lang="en-US" b="1" dirty="0"/>
          </a:p>
        </p:txBody>
      </p:sp>
    </p:spTree>
    <p:extLst>
      <p:ext uri="{BB962C8B-B14F-4D97-AF65-F5344CB8AC3E}">
        <p14:creationId xmlns:p14="http://schemas.microsoft.com/office/powerpoint/2010/main" val="2021917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Plans</a:t>
            </a:r>
            <a:endParaRPr lang="en-US" dirty="0"/>
          </a:p>
        </p:txBody>
      </p:sp>
      <p:sp>
        <p:nvSpPr>
          <p:cNvPr id="3" name="Text Placeholder 2"/>
          <p:cNvSpPr>
            <a:spLocks noGrp="1"/>
          </p:cNvSpPr>
          <p:nvPr>
            <p:ph type="body" idx="1"/>
          </p:nvPr>
        </p:nvSpPr>
        <p:spPr/>
        <p:txBody>
          <a:bodyPr/>
          <a:lstStyle/>
          <a:p>
            <a:r>
              <a:rPr lang="en-US" dirty="0" smtClean="0"/>
              <a:t>First Care Plan</a:t>
            </a:r>
            <a:endParaRPr lang="en-US" dirty="0"/>
          </a:p>
        </p:txBody>
      </p:sp>
      <p:sp>
        <p:nvSpPr>
          <p:cNvPr id="4" name="Content Placeholder 3"/>
          <p:cNvSpPr>
            <a:spLocks noGrp="1"/>
          </p:cNvSpPr>
          <p:nvPr>
            <p:ph sz="half" idx="2"/>
          </p:nvPr>
        </p:nvSpPr>
        <p:spPr/>
        <p:txBody>
          <a:bodyPr/>
          <a:lstStyle/>
          <a:p>
            <a:r>
              <a:rPr lang="en-US" dirty="0" smtClean="0"/>
              <a:t>Must be created within 30 days of initial assessment</a:t>
            </a:r>
          </a:p>
          <a:p>
            <a:r>
              <a:rPr lang="en-US" dirty="0" smtClean="0"/>
              <a:t>Should be based on outcomes of the assessment</a:t>
            </a:r>
          </a:p>
          <a:p>
            <a:r>
              <a:rPr lang="en-US" dirty="0" smtClean="0"/>
              <a:t>Should be collaborative with the client </a:t>
            </a:r>
          </a:p>
          <a:p>
            <a:r>
              <a:rPr lang="en-US" dirty="0" smtClean="0"/>
              <a:t>Should have goals in a SMART format</a:t>
            </a:r>
            <a:endParaRPr lang="en-US" dirty="0"/>
          </a:p>
        </p:txBody>
      </p:sp>
      <p:sp>
        <p:nvSpPr>
          <p:cNvPr id="5" name="Text Placeholder 4"/>
          <p:cNvSpPr>
            <a:spLocks noGrp="1"/>
          </p:cNvSpPr>
          <p:nvPr>
            <p:ph type="body" sz="quarter" idx="3"/>
          </p:nvPr>
        </p:nvSpPr>
        <p:spPr/>
        <p:txBody>
          <a:bodyPr/>
          <a:lstStyle/>
          <a:p>
            <a:r>
              <a:rPr lang="en-US" dirty="0" smtClean="0"/>
              <a:t>Care Plan Updates</a:t>
            </a:r>
            <a:endParaRPr lang="en-US" dirty="0"/>
          </a:p>
        </p:txBody>
      </p:sp>
      <p:sp>
        <p:nvSpPr>
          <p:cNvPr id="6" name="Content Placeholder 5"/>
          <p:cNvSpPr>
            <a:spLocks noGrp="1"/>
          </p:cNvSpPr>
          <p:nvPr>
            <p:ph sz="quarter" idx="4"/>
          </p:nvPr>
        </p:nvSpPr>
        <p:spPr/>
        <p:txBody>
          <a:bodyPr/>
          <a:lstStyle/>
          <a:p>
            <a:r>
              <a:rPr lang="en-US" dirty="0" smtClean="0"/>
              <a:t>Can be the same or new goals</a:t>
            </a:r>
          </a:p>
          <a:p>
            <a:r>
              <a:rPr lang="en-US" dirty="0" smtClean="0"/>
              <a:t>Must be updated every 6 months (even if they update is to continue with the same goals)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23</a:t>
            </a:fld>
            <a:endParaRPr lang="en-US" dirty="0">
              <a:solidFill>
                <a:prstClr val="white">
                  <a:tint val="75000"/>
                </a:prstClr>
              </a:solidFill>
            </a:endParaRPr>
          </a:p>
        </p:txBody>
      </p:sp>
    </p:spTree>
    <p:extLst>
      <p:ext uri="{BB962C8B-B14F-4D97-AF65-F5344CB8AC3E}">
        <p14:creationId xmlns:p14="http://schemas.microsoft.com/office/powerpoint/2010/main" val="3862233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24</a:t>
            </a:fld>
            <a:endParaRPr lang="en-US" dirty="0">
              <a:solidFill>
                <a:prstClr val="white">
                  <a:tint val="75000"/>
                </a:prstClr>
              </a:solidFill>
            </a:endParaRPr>
          </a:p>
        </p:txBody>
      </p:sp>
      <p:pic>
        <p:nvPicPr>
          <p:cNvPr id="8" name="Picture 7"/>
          <p:cNvPicPr>
            <a:picLocks noChangeAspect="1"/>
          </p:cNvPicPr>
          <p:nvPr/>
        </p:nvPicPr>
        <p:blipFill>
          <a:blip r:embed="rId3"/>
          <a:stretch>
            <a:fillRect/>
          </a:stretch>
        </p:blipFill>
        <p:spPr>
          <a:xfrm>
            <a:off x="268165" y="1749302"/>
            <a:ext cx="11606048" cy="3701929"/>
          </a:xfrm>
          <a:prstGeom prst="rect">
            <a:avLst/>
          </a:prstGeom>
        </p:spPr>
      </p:pic>
    </p:spTree>
    <p:extLst>
      <p:ext uri="{BB962C8B-B14F-4D97-AF65-F5344CB8AC3E}">
        <p14:creationId xmlns:p14="http://schemas.microsoft.com/office/powerpoint/2010/main" val="69191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2104" y="398218"/>
            <a:ext cx="9316828" cy="6123008"/>
          </a:xfrm>
        </p:spPr>
      </p:pic>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25</a:t>
            </a:fld>
            <a:endParaRPr lang="en-US" dirty="0">
              <a:solidFill>
                <a:prstClr val="white">
                  <a:tint val="75000"/>
                </a:prstClr>
              </a:solidFill>
            </a:endParaRPr>
          </a:p>
        </p:txBody>
      </p:sp>
    </p:spTree>
    <p:extLst>
      <p:ext uri="{BB962C8B-B14F-4D97-AF65-F5344CB8AC3E}">
        <p14:creationId xmlns:p14="http://schemas.microsoft.com/office/powerpoint/2010/main" val="238363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56" y="1063416"/>
            <a:ext cx="9404723" cy="763133"/>
          </a:xfrm>
        </p:spPr>
        <p:txBody>
          <a:bodyPr/>
          <a:lstStyle/>
          <a:p>
            <a:r>
              <a:rPr lang="en-US" dirty="0" smtClean="0"/>
              <a:t>Additional Documents</a:t>
            </a:r>
            <a:endParaRPr lang="en-US" dirty="0"/>
          </a:p>
        </p:txBody>
      </p:sp>
      <p:sp>
        <p:nvSpPr>
          <p:cNvPr id="3" name="Text Placeholder 2"/>
          <p:cNvSpPr>
            <a:spLocks noGrp="1"/>
          </p:cNvSpPr>
          <p:nvPr>
            <p:ph type="body" idx="1"/>
          </p:nvPr>
        </p:nvSpPr>
        <p:spPr>
          <a:xfrm>
            <a:off x="1103313" y="1905000"/>
            <a:ext cx="8080880" cy="609600"/>
          </a:xfrm>
        </p:spPr>
        <p:txBody>
          <a:bodyPr/>
          <a:lstStyle/>
          <a:p>
            <a:r>
              <a:rPr lang="en-US" dirty="0" smtClean="0"/>
              <a:t>To be used based on the client</a:t>
            </a:r>
            <a:endParaRPr lang="en-US" dirty="0"/>
          </a:p>
        </p:txBody>
      </p:sp>
      <p:sp>
        <p:nvSpPr>
          <p:cNvPr id="4" name="Content Placeholder 3"/>
          <p:cNvSpPr>
            <a:spLocks noGrp="1"/>
          </p:cNvSpPr>
          <p:nvPr>
            <p:ph sz="half" idx="2"/>
          </p:nvPr>
        </p:nvSpPr>
        <p:spPr>
          <a:xfrm>
            <a:off x="1103312" y="2514600"/>
            <a:ext cx="9809198" cy="3741738"/>
          </a:xfrm>
        </p:spPr>
        <p:txBody>
          <a:bodyPr/>
          <a:lstStyle/>
          <a:p>
            <a:r>
              <a:rPr lang="en-US" dirty="0" smtClean="0"/>
              <a:t>Part B Certification of No Income/Cash Only Income</a:t>
            </a:r>
          </a:p>
          <a:p>
            <a:r>
              <a:rPr lang="en-US" dirty="0" smtClean="0"/>
              <a:t>Employer Income Verification</a:t>
            </a:r>
          </a:p>
          <a:p>
            <a:r>
              <a:rPr lang="en-US" dirty="0" smtClean="0"/>
              <a:t>Single Provider Statement</a:t>
            </a:r>
          </a:p>
          <a:p>
            <a:r>
              <a:rPr lang="en-US" dirty="0" smtClean="0"/>
              <a:t>Activity logs for Child Care and Respite Care</a:t>
            </a:r>
          </a:p>
          <a:p>
            <a:r>
              <a:rPr lang="en-US" dirty="0" smtClean="0"/>
              <a:t>Food Bank Allowed Product List 2018</a:t>
            </a:r>
          </a:p>
          <a:p>
            <a:r>
              <a:rPr lang="en-US" dirty="0" smtClean="0"/>
              <a:t>Sample Consent to Text Message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26</a:t>
            </a:fld>
            <a:endParaRPr lang="en-US" dirty="0">
              <a:solidFill>
                <a:prstClr val="white">
                  <a:tint val="75000"/>
                </a:prstClr>
              </a:solidFill>
            </a:endParaRPr>
          </a:p>
        </p:txBody>
      </p:sp>
    </p:spTree>
    <p:extLst>
      <p:ext uri="{BB962C8B-B14F-4D97-AF65-F5344CB8AC3E}">
        <p14:creationId xmlns:p14="http://schemas.microsoft.com/office/powerpoint/2010/main" val="379089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154955" y="1497204"/>
            <a:ext cx="8825658" cy="2245196"/>
          </a:xfrm>
        </p:spPr>
        <p:txBody>
          <a:bodyPr/>
          <a:lstStyle/>
          <a:p>
            <a:r>
              <a:rPr lang="en-US" b="1" dirty="0" smtClean="0"/>
              <a:t>Additional Services</a:t>
            </a:r>
            <a:endParaRPr lang="en-US" b="1" dirty="0"/>
          </a:p>
        </p:txBody>
      </p:sp>
      <p:sp>
        <p:nvSpPr>
          <p:cNvPr id="9" name="Subtitle 8"/>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27</a:t>
            </a:fld>
            <a:endParaRPr lang="en-US" dirty="0">
              <a:solidFill>
                <a:prstClr val="white">
                  <a:tint val="75000"/>
                </a:prstClr>
              </a:solidFill>
            </a:endParaRPr>
          </a:p>
        </p:txBody>
      </p:sp>
    </p:spTree>
    <p:extLst>
      <p:ext uri="{BB962C8B-B14F-4D97-AF65-F5344CB8AC3E}">
        <p14:creationId xmlns:p14="http://schemas.microsoft.com/office/powerpoint/2010/main" val="490462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94846"/>
            <a:ext cx="9404723" cy="853568"/>
          </a:xfrm>
        </p:spPr>
        <p:txBody>
          <a:bodyPr/>
          <a:lstStyle/>
          <a:p>
            <a:r>
              <a:rPr lang="en-US" dirty="0" smtClean="0"/>
              <a:t>Additional Services</a:t>
            </a:r>
            <a:endParaRPr lang="en-US" dirty="0"/>
          </a:p>
        </p:txBody>
      </p:sp>
      <p:sp>
        <p:nvSpPr>
          <p:cNvPr id="4" name="Content Placeholder 3"/>
          <p:cNvSpPr>
            <a:spLocks noGrp="1"/>
          </p:cNvSpPr>
          <p:nvPr>
            <p:ph sz="half" idx="2"/>
          </p:nvPr>
        </p:nvSpPr>
        <p:spPr>
          <a:xfrm>
            <a:off x="1103312" y="2514600"/>
            <a:ext cx="9035475" cy="3464169"/>
          </a:xfrm>
        </p:spPr>
        <p:txBody>
          <a:bodyPr/>
          <a:lstStyle/>
          <a:p>
            <a:r>
              <a:rPr lang="en-US" dirty="0" smtClean="0"/>
              <a:t>Psychosocial Support Groups</a:t>
            </a:r>
          </a:p>
          <a:p>
            <a:r>
              <a:rPr lang="en-US" dirty="0" smtClean="0"/>
              <a:t>Mental Health Services</a:t>
            </a:r>
          </a:p>
          <a:p>
            <a:r>
              <a:rPr lang="en-US" dirty="0" smtClean="0"/>
              <a:t>Oral Health Services </a:t>
            </a:r>
          </a:p>
          <a:p>
            <a:r>
              <a:rPr lang="en-US" dirty="0" smtClean="0"/>
              <a:t>Substance Use Outpatient Services</a:t>
            </a:r>
          </a:p>
          <a:p>
            <a:r>
              <a:rPr lang="en-US" dirty="0" smtClean="0"/>
              <a:t>Food Vouchers</a:t>
            </a:r>
          </a:p>
          <a:p>
            <a:r>
              <a:rPr lang="en-US" dirty="0" smtClean="0"/>
              <a:t>Emergency Financial Assistance</a:t>
            </a:r>
          </a:p>
          <a:p>
            <a:r>
              <a:rPr lang="en-US" dirty="0" smtClean="0"/>
              <a:t>Housing Services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28</a:t>
            </a:fld>
            <a:endParaRPr lang="en-US" dirty="0">
              <a:solidFill>
                <a:prstClr val="white">
                  <a:tint val="75000"/>
                </a:prstClr>
              </a:solidFill>
            </a:endParaRPr>
          </a:p>
        </p:txBody>
      </p:sp>
    </p:spTree>
    <p:extLst>
      <p:ext uri="{BB962C8B-B14F-4D97-AF65-F5344CB8AC3E}">
        <p14:creationId xmlns:p14="http://schemas.microsoft.com/office/powerpoint/2010/main" val="1887099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Services</a:t>
            </a:r>
            <a:endParaRPr lang="en-US" dirty="0"/>
          </a:p>
        </p:txBody>
      </p:sp>
      <p:sp>
        <p:nvSpPr>
          <p:cNvPr id="3" name="Text Placeholder 2"/>
          <p:cNvSpPr>
            <a:spLocks noGrp="1"/>
          </p:cNvSpPr>
          <p:nvPr>
            <p:ph type="body" idx="1"/>
          </p:nvPr>
        </p:nvSpPr>
        <p:spPr/>
        <p:txBody>
          <a:bodyPr/>
          <a:lstStyle/>
          <a:p>
            <a:r>
              <a:rPr lang="en-US" dirty="0" smtClean="0"/>
              <a:t>Psychosocial Support Groups</a:t>
            </a:r>
            <a:endParaRPr lang="en-US" dirty="0"/>
          </a:p>
        </p:txBody>
      </p:sp>
      <p:sp>
        <p:nvSpPr>
          <p:cNvPr id="4" name="Content Placeholder 3"/>
          <p:cNvSpPr>
            <a:spLocks noGrp="1"/>
          </p:cNvSpPr>
          <p:nvPr>
            <p:ph sz="half" idx="2"/>
          </p:nvPr>
        </p:nvSpPr>
        <p:spPr/>
        <p:txBody>
          <a:bodyPr/>
          <a:lstStyle/>
          <a:p>
            <a:r>
              <a:rPr lang="en-US" dirty="0" smtClean="0"/>
              <a:t>Providers do not have to be mental health professionals. </a:t>
            </a:r>
          </a:p>
          <a:p>
            <a:r>
              <a:rPr lang="en-US" dirty="0" smtClean="0"/>
              <a:t>Attendance must be kept for all group sessions. </a:t>
            </a:r>
          </a:p>
          <a:p>
            <a:r>
              <a:rPr lang="en-US" dirty="0" smtClean="0"/>
              <a:t>A group note should be present in the file of every attendee. These may be the same note for all participants.</a:t>
            </a:r>
            <a:endParaRPr lang="en-US" dirty="0"/>
          </a:p>
        </p:txBody>
      </p:sp>
      <p:sp>
        <p:nvSpPr>
          <p:cNvPr id="5" name="Text Placeholder 4"/>
          <p:cNvSpPr>
            <a:spLocks noGrp="1"/>
          </p:cNvSpPr>
          <p:nvPr>
            <p:ph type="body" sz="quarter" idx="3"/>
          </p:nvPr>
        </p:nvSpPr>
        <p:spPr>
          <a:xfrm>
            <a:off x="5654495" y="1565117"/>
            <a:ext cx="4396339" cy="576262"/>
          </a:xfrm>
        </p:spPr>
        <p:txBody>
          <a:bodyPr/>
          <a:lstStyle/>
          <a:p>
            <a:r>
              <a:rPr lang="en-US" dirty="0" smtClean="0"/>
              <a:t>Mental Health Services</a:t>
            </a:r>
            <a:endParaRPr lang="en-US" dirty="0"/>
          </a:p>
        </p:txBody>
      </p:sp>
      <p:sp>
        <p:nvSpPr>
          <p:cNvPr id="6" name="Content Placeholder 5"/>
          <p:cNvSpPr>
            <a:spLocks noGrp="1"/>
          </p:cNvSpPr>
          <p:nvPr>
            <p:ph sz="quarter" idx="4"/>
          </p:nvPr>
        </p:nvSpPr>
        <p:spPr>
          <a:xfrm>
            <a:off x="5654494" y="2240507"/>
            <a:ext cx="4396339" cy="1494692"/>
          </a:xfrm>
        </p:spPr>
        <p:txBody>
          <a:bodyPr/>
          <a:lstStyle/>
          <a:p>
            <a:r>
              <a:rPr lang="en-US" dirty="0" smtClean="0"/>
              <a:t>Mental health notes may be kept separately from case management notes. In house practitioners should have notes available to Monitor upon request.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29</a:t>
            </a:fld>
            <a:endParaRPr lang="en-US" dirty="0">
              <a:solidFill>
                <a:prstClr val="white">
                  <a:tint val="75000"/>
                </a:prstClr>
              </a:solidFill>
            </a:endParaRPr>
          </a:p>
        </p:txBody>
      </p:sp>
      <p:sp>
        <p:nvSpPr>
          <p:cNvPr id="8" name="Text Placeholder 4"/>
          <p:cNvSpPr txBox="1">
            <a:spLocks/>
          </p:cNvSpPr>
          <p:nvPr/>
        </p:nvSpPr>
        <p:spPr>
          <a:xfrm>
            <a:off x="5654494" y="4097338"/>
            <a:ext cx="439633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Oral Health Services</a:t>
            </a:r>
            <a:endParaRPr lang="en-US" dirty="0"/>
          </a:p>
        </p:txBody>
      </p:sp>
      <p:sp>
        <p:nvSpPr>
          <p:cNvPr id="9" name="Content Placeholder 5"/>
          <p:cNvSpPr txBox="1">
            <a:spLocks/>
          </p:cNvSpPr>
          <p:nvPr/>
        </p:nvSpPr>
        <p:spPr>
          <a:xfrm>
            <a:off x="5654494" y="4761646"/>
            <a:ext cx="4396339" cy="149469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Referrals should be made to practitioners that have experience with working with people living with HIV.</a:t>
            </a:r>
          </a:p>
          <a:p>
            <a:r>
              <a:rPr lang="en-US" dirty="0" smtClean="0"/>
              <a:t>A treatment plan should be retained by the agency and should be available to Monitor upon request. </a:t>
            </a:r>
            <a:endParaRPr lang="en-US" dirty="0"/>
          </a:p>
        </p:txBody>
      </p:sp>
    </p:spTree>
    <p:extLst>
      <p:ext uri="{BB962C8B-B14F-4D97-AF65-F5344CB8AC3E}">
        <p14:creationId xmlns:p14="http://schemas.microsoft.com/office/powerpoint/2010/main" val="1002787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Service Definitions and Standards</a:t>
            </a:r>
          </a:p>
        </p:txBody>
      </p:sp>
      <p:sp>
        <p:nvSpPr>
          <p:cNvPr id="9" name="Subtitle 8"/>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3439477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Services</a:t>
            </a:r>
            <a:endParaRPr lang="en-US" dirty="0"/>
          </a:p>
        </p:txBody>
      </p:sp>
      <p:sp>
        <p:nvSpPr>
          <p:cNvPr id="3" name="Text Placeholder 2"/>
          <p:cNvSpPr>
            <a:spLocks noGrp="1"/>
          </p:cNvSpPr>
          <p:nvPr>
            <p:ph type="body" idx="1"/>
          </p:nvPr>
        </p:nvSpPr>
        <p:spPr>
          <a:xfrm>
            <a:off x="1103312" y="1376969"/>
            <a:ext cx="4396338" cy="576262"/>
          </a:xfrm>
        </p:spPr>
        <p:txBody>
          <a:bodyPr/>
          <a:lstStyle/>
          <a:p>
            <a:r>
              <a:rPr lang="en-US" dirty="0" smtClean="0"/>
              <a:t>Substance Use Outpatient Services</a:t>
            </a:r>
            <a:endParaRPr lang="en-US" dirty="0"/>
          </a:p>
        </p:txBody>
      </p:sp>
      <p:sp>
        <p:nvSpPr>
          <p:cNvPr id="4" name="Content Placeholder 3"/>
          <p:cNvSpPr>
            <a:spLocks noGrp="1"/>
          </p:cNvSpPr>
          <p:nvPr>
            <p:ph sz="half" idx="2"/>
          </p:nvPr>
        </p:nvSpPr>
        <p:spPr>
          <a:xfrm>
            <a:off x="1103311" y="1986569"/>
            <a:ext cx="4396339" cy="1846385"/>
          </a:xfrm>
        </p:spPr>
        <p:txBody>
          <a:bodyPr>
            <a:normAutofit fontScale="85000" lnSpcReduction="20000"/>
          </a:bodyPr>
          <a:lstStyle/>
          <a:p>
            <a:r>
              <a:rPr lang="en-US" dirty="0" smtClean="0"/>
              <a:t>Providers must be licensed mental health professional in the state of Louisiana. </a:t>
            </a:r>
            <a:endParaRPr lang="en-US" dirty="0"/>
          </a:p>
          <a:p>
            <a:r>
              <a:rPr lang="en-US" dirty="0" smtClean="0"/>
              <a:t>Must have treatment plan within the first 30 days. </a:t>
            </a:r>
            <a:endParaRPr lang="en-US" dirty="0"/>
          </a:p>
          <a:p>
            <a:r>
              <a:rPr lang="en-US" dirty="0"/>
              <a:t>Service providers must link clients seeking substance use services to a primary care provider within the first 14 days of care. </a:t>
            </a:r>
            <a:r>
              <a:rPr lang="en-US" dirty="0" smtClean="0"/>
              <a:t>Housing </a:t>
            </a:r>
            <a:r>
              <a:rPr lang="en-US" dirty="0"/>
              <a:t>Services</a:t>
            </a:r>
          </a:p>
          <a:p>
            <a:endParaRPr lang="en-US" dirty="0"/>
          </a:p>
        </p:txBody>
      </p:sp>
      <p:sp>
        <p:nvSpPr>
          <p:cNvPr id="5" name="Text Placeholder 4"/>
          <p:cNvSpPr>
            <a:spLocks noGrp="1"/>
          </p:cNvSpPr>
          <p:nvPr>
            <p:ph type="body" sz="quarter" idx="3"/>
          </p:nvPr>
        </p:nvSpPr>
        <p:spPr>
          <a:xfrm>
            <a:off x="5654493" y="1077403"/>
            <a:ext cx="4396339" cy="576262"/>
          </a:xfrm>
        </p:spPr>
        <p:txBody>
          <a:bodyPr/>
          <a:lstStyle/>
          <a:p>
            <a:r>
              <a:rPr lang="en-US" dirty="0" smtClean="0"/>
              <a:t>Food Vouchers</a:t>
            </a:r>
            <a:endParaRPr lang="en-US" dirty="0"/>
          </a:p>
        </p:txBody>
      </p:sp>
      <p:sp>
        <p:nvSpPr>
          <p:cNvPr id="6" name="Content Placeholder 5"/>
          <p:cNvSpPr>
            <a:spLocks noGrp="1"/>
          </p:cNvSpPr>
          <p:nvPr>
            <p:ph sz="quarter" idx="4"/>
          </p:nvPr>
        </p:nvSpPr>
        <p:spPr>
          <a:xfrm>
            <a:off x="5654494" y="1941115"/>
            <a:ext cx="4551181" cy="1665514"/>
          </a:xfrm>
        </p:spPr>
        <p:txBody>
          <a:bodyPr>
            <a:normAutofit fontScale="85000" lnSpcReduction="20000"/>
          </a:bodyPr>
          <a:lstStyle/>
          <a:p>
            <a:r>
              <a:rPr lang="en-US" dirty="0" smtClean="0"/>
              <a:t>Must screen clients for other food programs. </a:t>
            </a:r>
          </a:p>
          <a:p>
            <a:r>
              <a:rPr lang="en-US" dirty="0" smtClean="0"/>
              <a:t>Must be able to ensure that vouchers are not used on ineligible items.</a:t>
            </a:r>
          </a:p>
          <a:p>
            <a:r>
              <a:rPr lang="en-US" dirty="0"/>
              <a:t>Individual vouchers should not exceed $ 25 in amount. There is no cap on the amount of vouchers given to an individual. </a:t>
            </a:r>
            <a:endParaRPr lang="en-US" dirty="0" smtClean="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30</a:t>
            </a:fld>
            <a:endParaRPr lang="en-US" dirty="0">
              <a:solidFill>
                <a:prstClr val="white">
                  <a:tint val="75000"/>
                </a:prstClr>
              </a:solidFill>
            </a:endParaRPr>
          </a:p>
        </p:txBody>
      </p:sp>
      <p:sp>
        <p:nvSpPr>
          <p:cNvPr id="8" name="Text Placeholder 2"/>
          <p:cNvSpPr txBox="1">
            <a:spLocks/>
          </p:cNvSpPr>
          <p:nvPr/>
        </p:nvSpPr>
        <p:spPr>
          <a:xfrm>
            <a:off x="1103312" y="4509198"/>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Emergency Financial Assistance</a:t>
            </a:r>
            <a:endParaRPr lang="en-US" dirty="0"/>
          </a:p>
        </p:txBody>
      </p:sp>
      <p:sp>
        <p:nvSpPr>
          <p:cNvPr id="9" name="Text Placeholder 4"/>
          <p:cNvSpPr txBox="1">
            <a:spLocks/>
          </p:cNvSpPr>
          <p:nvPr/>
        </p:nvSpPr>
        <p:spPr>
          <a:xfrm>
            <a:off x="5654493" y="4327646"/>
            <a:ext cx="4396339" cy="36310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Housing Services</a:t>
            </a:r>
            <a:endParaRPr lang="en-US" dirty="0"/>
          </a:p>
        </p:txBody>
      </p:sp>
      <p:sp>
        <p:nvSpPr>
          <p:cNvPr id="10" name="Content Placeholder 3"/>
          <p:cNvSpPr txBox="1">
            <a:spLocks/>
          </p:cNvSpPr>
          <p:nvPr/>
        </p:nvSpPr>
        <p:spPr>
          <a:xfrm>
            <a:off x="1103311" y="5085460"/>
            <a:ext cx="4396339" cy="16755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Requests should be completed within 2 business days. </a:t>
            </a:r>
          </a:p>
          <a:p>
            <a:r>
              <a:rPr lang="en-US" dirty="0"/>
              <a:t>One payment in each sub-category of this definition may be made on behalf of self-declared </a:t>
            </a:r>
            <a:r>
              <a:rPr lang="en-US" dirty="0" smtClean="0"/>
              <a:t>people living with HIV.</a:t>
            </a:r>
          </a:p>
          <a:p>
            <a:endParaRPr lang="en-US" dirty="0"/>
          </a:p>
        </p:txBody>
      </p:sp>
      <p:sp>
        <p:nvSpPr>
          <p:cNvPr id="14" name="Content Placeholder 3"/>
          <p:cNvSpPr txBox="1">
            <a:spLocks/>
          </p:cNvSpPr>
          <p:nvPr/>
        </p:nvSpPr>
        <p:spPr>
          <a:xfrm>
            <a:off x="5654493" y="4760668"/>
            <a:ext cx="4551183" cy="192148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a:t>Assistance includes negotiating housing payments, as well as providing financial assistance to maintain or obtain housing, which supports the client’s ability to gain or maintain access to medical care. </a:t>
            </a:r>
          </a:p>
          <a:p>
            <a:r>
              <a:rPr lang="en-US" dirty="0"/>
              <a:t>If housing services include other service categories (e.g. meals, case management, etc.) these services should also be reported in the appropriate service categories.</a:t>
            </a:r>
          </a:p>
          <a:p>
            <a:endParaRPr lang="en-US" dirty="0"/>
          </a:p>
        </p:txBody>
      </p:sp>
    </p:spTree>
    <p:extLst>
      <p:ext uri="{BB962C8B-B14F-4D97-AF65-F5344CB8AC3E}">
        <p14:creationId xmlns:p14="http://schemas.microsoft.com/office/powerpoint/2010/main" val="340876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________________?</a:t>
            </a:r>
            <a:endParaRPr lang="en-US" dirty="0"/>
          </a:p>
        </p:txBody>
      </p:sp>
      <p:sp>
        <p:nvSpPr>
          <p:cNvPr id="3" name="Content Placeholder 2"/>
          <p:cNvSpPr>
            <a:spLocks noGrp="1"/>
          </p:cNvSpPr>
          <p:nvPr>
            <p:ph idx="1"/>
          </p:nvPr>
        </p:nvSpPr>
        <p:spPr/>
        <p:txBody>
          <a:bodyPr>
            <a:normAutofit/>
          </a:bodyPr>
          <a:lstStyle/>
          <a:p>
            <a:r>
              <a:rPr lang="en-US" sz="2800" dirty="0" smtClean="0"/>
              <a:t>Check Louisianahealthhub.org/support-services</a:t>
            </a:r>
          </a:p>
          <a:p>
            <a:r>
              <a:rPr lang="en-US" sz="2800" dirty="0" smtClean="0"/>
              <a:t>Ask your Case Management Supervisor</a:t>
            </a:r>
          </a:p>
          <a:p>
            <a:r>
              <a:rPr lang="en-US" sz="2800" dirty="0" smtClean="0"/>
              <a:t>Call Ariel</a:t>
            </a:r>
            <a:endParaRPr lang="en-US" sz="2800"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31</a:t>
            </a:fld>
            <a:endParaRPr lang="en-US" dirty="0">
              <a:solidFill>
                <a:prstClr val="white">
                  <a:tint val="75000"/>
                </a:prstClr>
              </a:solidFill>
            </a:endParaRPr>
          </a:p>
        </p:txBody>
      </p:sp>
    </p:spTree>
    <p:extLst>
      <p:ext uri="{BB962C8B-B14F-4D97-AF65-F5344CB8AC3E}">
        <p14:creationId xmlns:p14="http://schemas.microsoft.com/office/powerpoint/2010/main" val="2850909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b="1" dirty="0" smtClean="0"/>
              <a:t>Changes to HOPWA</a:t>
            </a:r>
            <a:endParaRPr lang="en-US" b="1" dirty="0"/>
          </a:p>
        </p:txBody>
      </p:sp>
      <p:sp>
        <p:nvSpPr>
          <p:cNvPr id="9" name="Subtitle 8"/>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32</a:t>
            </a:fld>
            <a:endParaRPr lang="en-US" dirty="0">
              <a:solidFill>
                <a:prstClr val="white">
                  <a:tint val="75000"/>
                </a:prstClr>
              </a:solidFill>
            </a:endParaRPr>
          </a:p>
        </p:txBody>
      </p:sp>
    </p:spTree>
    <p:extLst>
      <p:ext uri="{BB962C8B-B14F-4D97-AF65-F5344CB8AC3E}">
        <p14:creationId xmlns:p14="http://schemas.microsoft.com/office/powerpoint/2010/main" val="349052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Programs</a:t>
            </a:r>
            <a:endParaRPr lang="en-US" dirty="0"/>
          </a:p>
        </p:txBody>
      </p:sp>
      <p:sp>
        <p:nvSpPr>
          <p:cNvPr id="7" name="Content Placeholder 6"/>
          <p:cNvSpPr>
            <a:spLocks noGrp="1"/>
          </p:cNvSpPr>
          <p:nvPr>
            <p:ph sz="half" idx="1"/>
          </p:nvPr>
        </p:nvSpPr>
        <p:spPr>
          <a:xfrm>
            <a:off x="1103312" y="2060575"/>
            <a:ext cx="10087427" cy="4195763"/>
          </a:xfrm>
        </p:spPr>
        <p:txBody>
          <a:bodyPr/>
          <a:lstStyle/>
          <a:p>
            <a:r>
              <a:rPr lang="en-US" dirty="0" smtClean="0"/>
              <a:t>Violence Against Women Act (VAWA) changes require organizations to have an Emergency Transfer form, plan, lease addendum and Notice of Occupancy Rights</a:t>
            </a:r>
          </a:p>
          <a:p>
            <a:r>
              <a:rPr lang="en-US" dirty="0" smtClean="0"/>
              <a:t>Anyone doing a home inspection/visit should be trained on the Lead Base Paint training available through the HUD Exchange</a:t>
            </a:r>
          </a:p>
          <a:p>
            <a:r>
              <a:rPr lang="en-US" dirty="0" smtClean="0"/>
              <a:t>Housing Quality Standards should be completed at the beginning of the subsidy </a:t>
            </a:r>
          </a:p>
          <a:p>
            <a:r>
              <a:rPr lang="en-US" dirty="0" smtClean="0"/>
              <a:t>STRMU can be used for late fees if they pose a risk of eviction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33</a:t>
            </a:fld>
            <a:endParaRPr lang="en-US" dirty="0">
              <a:solidFill>
                <a:prstClr val="white">
                  <a:tint val="75000"/>
                </a:prstClr>
              </a:solidFill>
            </a:endParaRPr>
          </a:p>
        </p:txBody>
      </p:sp>
      <p:sp>
        <p:nvSpPr>
          <p:cNvPr id="10" name="Rectangle 9"/>
          <p:cNvSpPr/>
          <p:nvPr/>
        </p:nvSpPr>
        <p:spPr>
          <a:xfrm>
            <a:off x="1024896" y="1594427"/>
            <a:ext cx="4722768" cy="461665"/>
          </a:xfrm>
          <a:prstGeom prst="rect">
            <a:avLst/>
          </a:prstGeom>
        </p:spPr>
        <p:txBody>
          <a:bodyPr wrap="none">
            <a:spAutoFit/>
          </a:bodyPr>
          <a:lstStyle/>
          <a:p>
            <a:pPr lvl="0" defTabSz="457200">
              <a:spcBef>
                <a:spcPts val="1000"/>
              </a:spcBef>
              <a:buClr>
                <a:srgbClr val="ACD433"/>
              </a:buClr>
              <a:buSzPct val="80000"/>
            </a:pPr>
            <a:r>
              <a:rPr lang="en-US" sz="2400" dirty="0" smtClean="0">
                <a:solidFill>
                  <a:srgbClr val="ACD433"/>
                </a:solidFill>
                <a:ea typeface="+mj-ea"/>
                <a:cs typeface="+mj-cs"/>
              </a:rPr>
              <a:t>Resource ID, TBRA, STRMU, PHP</a:t>
            </a:r>
            <a:endParaRPr lang="en-US" sz="2400" dirty="0">
              <a:solidFill>
                <a:srgbClr val="ACD433"/>
              </a:solidFill>
              <a:ea typeface="+mj-ea"/>
              <a:cs typeface="+mj-cs"/>
            </a:endParaRPr>
          </a:p>
        </p:txBody>
      </p:sp>
    </p:spTree>
    <p:extLst>
      <p:ext uri="{BB962C8B-B14F-4D97-AF65-F5344CB8AC3E}">
        <p14:creationId xmlns:p14="http://schemas.microsoft.com/office/powerpoint/2010/main" val="584868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72" y="2924613"/>
            <a:ext cx="9404723" cy="1400530"/>
          </a:xfrm>
        </p:spPr>
        <p:txBody>
          <a:bodyPr/>
          <a:lstStyle/>
          <a:p>
            <a:r>
              <a:rPr lang="en-US" dirty="0" smtClean="0"/>
              <a:t>New HOPWA documents will be made available this quarter.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34</a:t>
            </a:fld>
            <a:endParaRPr lang="en-US" dirty="0">
              <a:solidFill>
                <a:prstClr val="white">
                  <a:tint val="75000"/>
                </a:prstClr>
              </a:solidFill>
            </a:endParaRPr>
          </a:p>
        </p:txBody>
      </p:sp>
    </p:spTree>
    <p:extLst>
      <p:ext uri="{BB962C8B-B14F-4D97-AF65-F5344CB8AC3E}">
        <p14:creationId xmlns:p14="http://schemas.microsoft.com/office/powerpoint/2010/main" val="124348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Identification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Provider </a:t>
            </a:r>
            <a:r>
              <a:rPr lang="en-US" dirty="0"/>
              <a:t>shall ensure that activities conducted utilizing resource identification funds will complement activities conducted under the other HOPWA programs including TBRA, STRMU and PHP.</a:t>
            </a:r>
          </a:p>
          <a:p>
            <a:endParaRPr lang="en-US" dirty="0"/>
          </a:p>
          <a:p>
            <a:pPr lvl="0"/>
            <a:r>
              <a:rPr lang="en-US" dirty="0"/>
              <a:t>Provider(s) must demonstrate the capacity to expand housing resources in their service area (for all eligible clients living with HIV, not just clients of the service provider).</a:t>
            </a:r>
          </a:p>
          <a:p>
            <a:endParaRPr lang="en-US" dirty="0"/>
          </a:p>
          <a:p>
            <a:pPr lvl="0"/>
            <a:r>
              <a:rPr lang="en-US" dirty="0"/>
              <a:t>Providers must develop and maintain a housing resource directory for the benefit of clients, staff, and collaborative agencies.</a:t>
            </a:r>
          </a:p>
          <a:p>
            <a:endParaRPr lang="en-US" dirty="0"/>
          </a:p>
          <a:p>
            <a:r>
              <a:rPr lang="en-US" dirty="0"/>
              <a:t>Staff funded through Resource Identification will be required to submit monthly documentation on their activities.</a:t>
            </a: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35</a:t>
            </a:fld>
            <a:endParaRPr lang="en-US" dirty="0">
              <a:solidFill>
                <a:prstClr val="white">
                  <a:tint val="75000"/>
                </a:prstClr>
              </a:solidFill>
            </a:endParaRPr>
          </a:p>
        </p:txBody>
      </p:sp>
    </p:spTree>
    <p:extLst>
      <p:ext uri="{BB962C8B-B14F-4D97-AF65-F5344CB8AC3E}">
        <p14:creationId xmlns:p14="http://schemas.microsoft.com/office/powerpoint/2010/main" val="4165125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STRMU</a:t>
            </a:r>
            <a:endParaRPr lang="en-US" dirty="0"/>
          </a:p>
        </p:txBody>
      </p:sp>
      <p:sp>
        <p:nvSpPr>
          <p:cNvPr id="3" name="Content Placeholder 2"/>
          <p:cNvSpPr>
            <a:spLocks noGrp="1"/>
          </p:cNvSpPr>
          <p:nvPr>
            <p:ph idx="1"/>
          </p:nvPr>
        </p:nvSpPr>
        <p:spPr>
          <a:xfrm>
            <a:off x="1103312" y="2052918"/>
            <a:ext cx="10525980" cy="4195481"/>
          </a:xfrm>
        </p:spPr>
        <p:txBody>
          <a:bodyPr>
            <a:normAutofit fontScale="92500" lnSpcReduction="20000"/>
          </a:bodyPr>
          <a:lstStyle/>
          <a:p>
            <a:pPr lvl="0"/>
            <a:r>
              <a:rPr lang="en-US" dirty="0"/>
              <a:t>Providers must work with clients to develop a care plan that addresses the clients’ housing needs, and that demonstrates a plan for the procurement of long-term housing. </a:t>
            </a:r>
          </a:p>
          <a:p>
            <a:endParaRPr lang="en-US" dirty="0"/>
          </a:p>
          <a:p>
            <a:pPr lvl="0"/>
            <a:r>
              <a:rPr lang="en-US" dirty="0"/>
              <a:t>Client eligibility is to be re-certified, at a minimum, on the anniversary of the client’s 52 week eligibility period. The minimum time frame for determining client income shall be no more than the previous twelve months, but no less than the previous three months. </a:t>
            </a:r>
          </a:p>
          <a:p>
            <a:endParaRPr lang="en-US" dirty="0"/>
          </a:p>
          <a:p>
            <a:pPr lvl="0"/>
            <a:r>
              <a:rPr lang="en-US" dirty="0"/>
              <a:t>Organizations must have in place a policy describing how they intend to calculate the weeks of service within the 52 week eligibility period. Guidance from HUD on how to calculate weeks of service can be found at LAHealthHub.com/Services. </a:t>
            </a:r>
          </a:p>
          <a:p>
            <a:endParaRPr lang="en-US" dirty="0"/>
          </a:p>
          <a:p>
            <a:pPr lvl="0"/>
            <a:r>
              <a:rPr lang="en-US" dirty="0"/>
              <a:t>Copies of client’s bill, and proof of payment must be submitted with invoice to SHP.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36</a:t>
            </a:fld>
            <a:endParaRPr lang="en-US" dirty="0">
              <a:solidFill>
                <a:prstClr val="white">
                  <a:tint val="75000"/>
                </a:prstClr>
              </a:solidFill>
            </a:endParaRPr>
          </a:p>
        </p:txBody>
      </p:sp>
    </p:spTree>
    <p:extLst>
      <p:ext uri="{BB962C8B-B14F-4D97-AF65-F5344CB8AC3E}">
        <p14:creationId xmlns:p14="http://schemas.microsoft.com/office/powerpoint/2010/main" val="3187779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TBRA</a:t>
            </a:r>
            <a:endParaRPr lang="en-US" dirty="0"/>
          </a:p>
        </p:txBody>
      </p:sp>
      <p:sp>
        <p:nvSpPr>
          <p:cNvPr id="3" name="Content Placeholder 2"/>
          <p:cNvSpPr>
            <a:spLocks noGrp="1"/>
          </p:cNvSpPr>
          <p:nvPr>
            <p:ph idx="1"/>
          </p:nvPr>
        </p:nvSpPr>
        <p:spPr>
          <a:xfrm>
            <a:off x="1103312" y="1277816"/>
            <a:ext cx="9846042" cy="4970584"/>
          </a:xfrm>
        </p:spPr>
        <p:txBody>
          <a:bodyPr>
            <a:normAutofit fontScale="92500" lnSpcReduction="10000"/>
          </a:bodyPr>
          <a:lstStyle/>
          <a:p>
            <a:pPr lvl="0"/>
            <a:r>
              <a:rPr lang="en-US" dirty="0"/>
              <a:t>Providers must work with clients to develop a care plan that addresses the clients’ housing needs, and that demonstrates a plan for the procurement of long-term housing</a:t>
            </a:r>
            <a:r>
              <a:rPr lang="en-US" dirty="0" smtClean="0"/>
              <a:t>.</a:t>
            </a:r>
          </a:p>
          <a:p>
            <a:pPr lvl="0"/>
            <a:r>
              <a:rPr lang="en-US" dirty="0" smtClean="0"/>
              <a:t>After 24 months, and additional assessment must occur, along with a continuation request</a:t>
            </a:r>
            <a:endParaRPr lang="en-US" dirty="0"/>
          </a:p>
          <a:p>
            <a:pPr lvl="0"/>
            <a:r>
              <a:rPr lang="en-US" dirty="0"/>
              <a:t>Documentation of Rent Payment Calculations must be kept on file. </a:t>
            </a:r>
          </a:p>
          <a:p>
            <a:pPr lvl="0"/>
            <a:r>
              <a:rPr lang="en-US" dirty="0"/>
              <a:t>TBRA funded units must be assessed for their eligibility including: </a:t>
            </a:r>
          </a:p>
          <a:p>
            <a:pPr lvl="1"/>
            <a:r>
              <a:rPr lang="en-US" dirty="0"/>
              <a:t>Rent Reasonableness</a:t>
            </a:r>
          </a:p>
          <a:p>
            <a:pPr lvl="1"/>
            <a:r>
              <a:rPr lang="en-US" dirty="0"/>
              <a:t>Fair Market Rent</a:t>
            </a:r>
          </a:p>
          <a:p>
            <a:pPr lvl="1"/>
            <a:r>
              <a:rPr lang="en-US" dirty="0"/>
              <a:t>Lead Based Paint</a:t>
            </a:r>
          </a:p>
          <a:p>
            <a:pPr lvl="1"/>
            <a:r>
              <a:rPr lang="en-US" dirty="0"/>
              <a:t>Habitability Standards</a:t>
            </a:r>
          </a:p>
          <a:p>
            <a:pPr lvl="1"/>
            <a:r>
              <a:rPr lang="en-US" dirty="0"/>
              <a:t>Proof of Ownership</a:t>
            </a:r>
          </a:p>
          <a:p>
            <a:pPr lvl="1"/>
            <a:r>
              <a:rPr lang="en-US" dirty="0"/>
              <a:t>Proof of smoke detector</a:t>
            </a:r>
          </a:p>
          <a:p>
            <a:pPr lvl="0"/>
            <a:r>
              <a:rPr lang="en-US" dirty="0"/>
              <a:t>Copies of client’s lease must be submitted with the first invoice to SHP.</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37</a:t>
            </a:fld>
            <a:endParaRPr lang="en-US" dirty="0">
              <a:solidFill>
                <a:prstClr val="white">
                  <a:tint val="75000"/>
                </a:prstClr>
              </a:solidFill>
            </a:endParaRPr>
          </a:p>
        </p:txBody>
      </p:sp>
    </p:spTree>
    <p:extLst>
      <p:ext uri="{BB962C8B-B14F-4D97-AF65-F5344CB8AC3E}">
        <p14:creationId xmlns:p14="http://schemas.microsoft.com/office/powerpoint/2010/main" val="3058661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Units paid for through PHP should meet the basic Habitability Standards outlined at 24 CFR 574.310 (b) (2)</a:t>
            </a:r>
          </a:p>
          <a:p>
            <a:pPr marL="0" indent="0">
              <a:buNone/>
            </a:pPr>
            <a:r>
              <a:rPr lang="en-US" dirty="0"/>
              <a:t> </a:t>
            </a:r>
          </a:p>
          <a:p>
            <a:pPr lvl="0"/>
            <a:r>
              <a:rPr lang="en-US" dirty="0"/>
              <a:t>Security deposits are program funds that must be returned to the program when the assisted tenant leaves the unit. A good faith effort must be made to recover program funds upon the departure of the beneficiary from the unit. These efforts should be documented in a case note. </a:t>
            </a:r>
          </a:p>
          <a:p>
            <a:endParaRPr lang="en-US" dirty="0"/>
          </a:p>
          <a:p>
            <a:pPr lvl="0"/>
            <a:r>
              <a:rPr lang="en-US" dirty="0"/>
              <a:t>HUD requires that organizations track and report costs separately as HOPWA housing subsidy assistance expenses.</a:t>
            </a:r>
          </a:p>
          <a:p>
            <a:endParaRPr lang="en-US" dirty="0"/>
          </a:p>
          <a:p>
            <a:pPr lvl="0"/>
            <a:r>
              <a:rPr lang="en-US" dirty="0"/>
              <a:t>Copies of client’s bill or lease, and proof of payment must be submitted with invoice to SHP.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38</a:t>
            </a:fld>
            <a:endParaRPr lang="en-US" dirty="0">
              <a:solidFill>
                <a:prstClr val="white">
                  <a:tint val="75000"/>
                </a:prstClr>
              </a:solidFill>
            </a:endParaRPr>
          </a:p>
        </p:txBody>
      </p:sp>
    </p:spTree>
    <p:extLst>
      <p:ext uri="{BB962C8B-B14F-4D97-AF65-F5344CB8AC3E}">
        <p14:creationId xmlns:p14="http://schemas.microsoft.com/office/powerpoint/2010/main" val="3247941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018" y="1063416"/>
            <a:ext cx="11031028" cy="5590528"/>
          </a:xfrm>
        </p:spPr>
      </p:pic>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39</a:t>
            </a:fld>
            <a:endParaRPr lang="en-US" dirty="0">
              <a:solidFill>
                <a:prstClr val="white">
                  <a:tint val="75000"/>
                </a:prstClr>
              </a:solidFill>
            </a:endParaRPr>
          </a:p>
        </p:txBody>
      </p:sp>
      <p:sp>
        <p:nvSpPr>
          <p:cNvPr id="6" name="Right Arrow 5"/>
          <p:cNvSpPr/>
          <p:nvPr/>
        </p:nvSpPr>
        <p:spPr>
          <a:xfrm rot="10800000">
            <a:off x="9180232" y="2815326"/>
            <a:ext cx="1745675" cy="10433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7585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 Definitions and Standards</a:t>
            </a:r>
            <a:endParaRPr lang="en-US" dirty="0"/>
          </a:p>
        </p:txBody>
      </p:sp>
      <p:sp>
        <p:nvSpPr>
          <p:cNvPr id="3" name="Text Placeholder 2"/>
          <p:cNvSpPr>
            <a:spLocks noGrp="1"/>
          </p:cNvSpPr>
          <p:nvPr>
            <p:ph type="body" idx="1"/>
          </p:nvPr>
        </p:nvSpPr>
        <p:spPr/>
        <p:txBody>
          <a:bodyPr/>
          <a:lstStyle/>
          <a:p>
            <a:r>
              <a:rPr lang="en-US" dirty="0" smtClean="0"/>
              <a:t>Definitions	</a:t>
            </a:r>
            <a:endParaRPr lang="en-US" dirty="0"/>
          </a:p>
        </p:txBody>
      </p:sp>
      <p:sp>
        <p:nvSpPr>
          <p:cNvPr id="4" name="Content Placeholder 3"/>
          <p:cNvSpPr>
            <a:spLocks noGrp="1"/>
          </p:cNvSpPr>
          <p:nvPr>
            <p:ph sz="half" idx="2"/>
          </p:nvPr>
        </p:nvSpPr>
        <p:spPr/>
        <p:txBody>
          <a:bodyPr/>
          <a:lstStyle/>
          <a:p>
            <a:r>
              <a:rPr lang="en-US" smtClean="0"/>
              <a:t>Based on HRSA’s Policy Clarification Notice from 2016 (PCN16-02)</a:t>
            </a:r>
          </a:p>
          <a:p>
            <a:r>
              <a:rPr lang="en-US" smtClean="0"/>
              <a:t>Created specific parameters for the services provided through Ryan White</a:t>
            </a:r>
          </a:p>
          <a:p>
            <a:r>
              <a:rPr lang="en-US" smtClean="0"/>
              <a:t>HOPWA services definitions from HUD </a:t>
            </a:r>
            <a:endParaRPr lang="en-US" dirty="0"/>
          </a:p>
        </p:txBody>
      </p:sp>
      <p:sp>
        <p:nvSpPr>
          <p:cNvPr id="5" name="Text Placeholder 4"/>
          <p:cNvSpPr>
            <a:spLocks noGrp="1"/>
          </p:cNvSpPr>
          <p:nvPr>
            <p:ph type="body" sz="quarter" idx="3"/>
          </p:nvPr>
        </p:nvSpPr>
        <p:spPr/>
        <p:txBody>
          <a:bodyPr/>
          <a:lstStyle/>
          <a:p>
            <a:r>
              <a:rPr lang="en-US" dirty="0" smtClean="0"/>
              <a:t>Standards</a:t>
            </a:r>
            <a:endParaRPr lang="en-US" dirty="0"/>
          </a:p>
        </p:txBody>
      </p:sp>
      <p:sp>
        <p:nvSpPr>
          <p:cNvPr id="6" name="Content Placeholder 5"/>
          <p:cNvSpPr>
            <a:spLocks noGrp="1"/>
          </p:cNvSpPr>
          <p:nvPr>
            <p:ph sz="quarter" idx="4"/>
          </p:nvPr>
        </p:nvSpPr>
        <p:spPr>
          <a:xfrm>
            <a:off x="5654495" y="2514600"/>
            <a:ext cx="4396339" cy="2593748"/>
          </a:xfrm>
        </p:spPr>
        <p:txBody>
          <a:bodyPr/>
          <a:lstStyle/>
          <a:p>
            <a:r>
              <a:rPr lang="en-US" dirty="0" smtClean="0"/>
              <a:t>Universal Organization and Service Standards are set up by the State</a:t>
            </a:r>
          </a:p>
          <a:p>
            <a:r>
              <a:rPr lang="en-US" dirty="0" smtClean="0"/>
              <a:t>Outline organizational requirements, and how the services should be delivered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8" name="Content Placeholder 3"/>
          <p:cNvSpPr txBox="1">
            <a:spLocks/>
          </p:cNvSpPr>
          <p:nvPr/>
        </p:nvSpPr>
        <p:spPr>
          <a:xfrm>
            <a:off x="0" y="5374432"/>
            <a:ext cx="12192000" cy="615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lgn="ctr">
              <a:buNone/>
            </a:pPr>
            <a:r>
              <a:rPr lang="en-US" sz="2400" dirty="0" smtClean="0"/>
              <a:t>All changes discussed today will become active in </a:t>
            </a:r>
            <a:r>
              <a:rPr lang="en-US" sz="2400" b="1" dirty="0" smtClean="0"/>
              <a:t>THIS</a:t>
            </a:r>
            <a:r>
              <a:rPr lang="en-US" sz="2400" dirty="0" smtClean="0"/>
              <a:t> contract period</a:t>
            </a:r>
            <a:endParaRPr lang="en-US" sz="2400" dirty="0"/>
          </a:p>
        </p:txBody>
      </p:sp>
    </p:spTree>
    <p:extLst>
      <p:ext uri="{BB962C8B-B14F-4D97-AF65-F5344CB8AC3E}">
        <p14:creationId xmlns:p14="http://schemas.microsoft.com/office/powerpoint/2010/main" val="212517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info:</a:t>
            </a:r>
            <a:br>
              <a:rPr lang="en-US" dirty="0" smtClean="0"/>
            </a:br>
            <a:r>
              <a:rPr lang="en-US" dirty="0" smtClean="0"/>
              <a:t>Ariel White</a:t>
            </a:r>
            <a:br>
              <a:rPr lang="en-US" dirty="0" smtClean="0"/>
            </a:br>
            <a:r>
              <a:rPr lang="en-US" dirty="0" smtClean="0">
                <a:hlinkClick r:id="rId3"/>
              </a:rPr>
              <a:t>Ariel.White@La.gov</a:t>
            </a:r>
            <a:r>
              <a:rPr lang="en-US" dirty="0" smtClean="0"/>
              <a:t/>
            </a:r>
            <a:br>
              <a:rPr lang="en-US" dirty="0" smtClean="0"/>
            </a:br>
            <a:r>
              <a:rPr lang="en-US" dirty="0" smtClean="0"/>
              <a:t>504-568-5448</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40</a:t>
            </a:fld>
            <a:endParaRPr lang="en-US" dirty="0">
              <a:solidFill>
                <a:prstClr val="white">
                  <a:tint val="75000"/>
                </a:prstClr>
              </a:solidFill>
            </a:endParaRPr>
          </a:p>
        </p:txBody>
      </p:sp>
    </p:spTree>
    <p:extLst>
      <p:ext uri="{BB962C8B-B14F-4D97-AF65-F5344CB8AC3E}">
        <p14:creationId xmlns:p14="http://schemas.microsoft.com/office/powerpoint/2010/main" val="3102285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Definitions</a:t>
            </a:r>
            <a:endParaRPr lang="en-US" dirty="0"/>
          </a:p>
        </p:txBody>
      </p:sp>
      <p:sp>
        <p:nvSpPr>
          <p:cNvPr id="3" name="Text Placeholder 2"/>
          <p:cNvSpPr>
            <a:spLocks noGrp="1"/>
          </p:cNvSpPr>
          <p:nvPr>
            <p:ph type="body" idx="1"/>
          </p:nvPr>
        </p:nvSpPr>
        <p:spPr>
          <a:xfrm>
            <a:off x="1103312" y="1118360"/>
            <a:ext cx="7770099" cy="576262"/>
          </a:xfrm>
        </p:spPr>
        <p:txBody>
          <a:bodyPr/>
          <a:lstStyle/>
          <a:p>
            <a:r>
              <a:rPr lang="en-US" dirty="0" smtClean="0"/>
              <a:t>Services Funded Through Ryan White</a:t>
            </a:r>
            <a:endParaRPr lang="en-US" dirty="0"/>
          </a:p>
        </p:txBody>
      </p:sp>
      <p:sp>
        <p:nvSpPr>
          <p:cNvPr id="4" name="Content Placeholder 3"/>
          <p:cNvSpPr>
            <a:spLocks noGrp="1"/>
          </p:cNvSpPr>
          <p:nvPr>
            <p:ph sz="half" idx="2"/>
          </p:nvPr>
        </p:nvSpPr>
        <p:spPr>
          <a:xfrm>
            <a:off x="1103312" y="1857912"/>
            <a:ext cx="10087427" cy="5000088"/>
          </a:xfrm>
        </p:spPr>
        <p:txBody>
          <a:bodyPr numCol="2">
            <a:noAutofit/>
          </a:bodyPr>
          <a:lstStyle/>
          <a:p>
            <a:pPr lvl="0"/>
            <a:r>
              <a:rPr lang="en-US" sz="2000" dirty="0"/>
              <a:t>Medical Case Management, including Treatment Adherence Services</a:t>
            </a:r>
          </a:p>
          <a:p>
            <a:pPr lvl="0"/>
            <a:r>
              <a:rPr lang="en-US" sz="2000" dirty="0"/>
              <a:t>Non-Medical Case Management Services</a:t>
            </a:r>
          </a:p>
          <a:p>
            <a:pPr lvl="0"/>
            <a:r>
              <a:rPr lang="en-US" sz="2000" dirty="0"/>
              <a:t>Mental Health Services</a:t>
            </a:r>
          </a:p>
          <a:p>
            <a:pPr lvl="0"/>
            <a:r>
              <a:rPr lang="en-US" sz="2000" dirty="0"/>
              <a:t>Oral Health Care</a:t>
            </a:r>
          </a:p>
          <a:p>
            <a:pPr lvl="0"/>
            <a:r>
              <a:rPr lang="en-US" sz="2000" dirty="0"/>
              <a:t>Child Care Services</a:t>
            </a:r>
          </a:p>
          <a:p>
            <a:pPr lvl="0"/>
            <a:r>
              <a:rPr lang="en-US" sz="2000" dirty="0"/>
              <a:t>Emergency Financial Assistance Services</a:t>
            </a:r>
          </a:p>
          <a:p>
            <a:pPr lvl="0"/>
            <a:r>
              <a:rPr lang="en-US" sz="2000" dirty="0"/>
              <a:t>Food Bank or Food Voucher Services</a:t>
            </a:r>
          </a:p>
          <a:p>
            <a:pPr lvl="0"/>
            <a:r>
              <a:rPr lang="en-US" sz="2000" dirty="0"/>
              <a:t>Health Education &amp; Risk Reduction Services (HERR)</a:t>
            </a:r>
          </a:p>
          <a:p>
            <a:pPr lvl="0"/>
            <a:r>
              <a:rPr lang="en-US" sz="2000" dirty="0"/>
              <a:t>Housing Services</a:t>
            </a:r>
          </a:p>
          <a:p>
            <a:pPr lvl="0"/>
            <a:r>
              <a:rPr lang="en-US" sz="2000" dirty="0"/>
              <a:t>Medical Transportation</a:t>
            </a:r>
          </a:p>
          <a:p>
            <a:pPr lvl="0"/>
            <a:r>
              <a:rPr lang="en-US" sz="2000" dirty="0"/>
              <a:t>Psychosocial Support Services</a:t>
            </a:r>
          </a:p>
          <a:p>
            <a:pPr lvl="0"/>
            <a:r>
              <a:rPr lang="en-US" sz="2000" dirty="0"/>
              <a:t>Referral for Health Care and Support Services</a:t>
            </a:r>
          </a:p>
          <a:p>
            <a:pPr lvl="0"/>
            <a:r>
              <a:rPr lang="en-US" sz="2000" dirty="0"/>
              <a:t>Respite Care Services</a:t>
            </a:r>
          </a:p>
          <a:p>
            <a:pPr lvl="0"/>
            <a:r>
              <a:rPr lang="en-US" sz="2000" dirty="0"/>
              <a:t>Substance Use Outpatient Care</a:t>
            </a:r>
          </a:p>
          <a:p>
            <a:pPr lvl="0"/>
            <a:r>
              <a:rPr lang="en-US" sz="2000" dirty="0"/>
              <a:t>Other Professional Services</a:t>
            </a:r>
          </a:p>
          <a:p>
            <a:pPr lvl="0"/>
            <a:r>
              <a:rPr lang="en-US" sz="2000" dirty="0"/>
              <a:t>Outreach </a:t>
            </a:r>
            <a:r>
              <a:rPr lang="en-US" sz="2000" dirty="0" smtClean="0"/>
              <a:t>Services</a:t>
            </a:r>
            <a:endParaRPr lang="en-US" sz="2000"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24521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7957" y="1717517"/>
            <a:ext cx="4396338" cy="576262"/>
          </a:xfrm>
        </p:spPr>
        <p:txBody>
          <a:bodyPr/>
          <a:lstStyle/>
          <a:p>
            <a:r>
              <a:rPr lang="en-US" sz="3200" dirty="0" smtClean="0"/>
              <a:t>HOPWA Funded</a:t>
            </a:r>
            <a:endParaRPr lang="en-US" sz="3200" dirty="0"/>
          </a:p>
        </p:txBody>
      </p:sp>
      <p:sp>
        <p:nvSpPr>
          <p:cNvPr id="4" name="Content Placeholder 3"/>
          <p:cNvSpPr>
            <a:spLocks noGrp="1"/>
          </p:cNvSpPr>
          <p:nvPr>
            <p:ph sz="half" idx="2"/>
          </p:nvPr>
        </p:nvSpPr>
        <p:spPr>
          <a:xfrm>
            <a:off x="1177957" y="2416916"/>
            <a:ext cx="8348598" cy="1978523"/>
          </a:xfrm>
        </p:spPr>
        <p:txBody>
          <a:bodyPr>
            <a:noAutofit/>
          </a:bodyPr>
          <a:lstStyle/>
          <a:p>
            <a:pPr lvl="0"/>
            <a:r>
              <a:rPr lang="en-US" sz="2400" dirty="0"/>
              <a:t>Resource Identification (RI)</a:t>
            </a:r>
          </a:p>
          <a:p>
            <a:pPr lvl="0"/>
            <a:r>
              <a:rPr lang="en-US" sz="2400" dirty="0"/>
              <a:t>Short-Term Rent, Mortgage, and Utility Assistance (STRMU)</a:t>
            </a:r>
          </a:p>
          <a:p>
            <a:pPr lvl="0"/>
            <a:r>
              <a:rPr lang="en-US" sz="2400" dirty="0"/>
              <a:t>Tenant-Based Rental Assistance (TBRA)</a:t>
            </a:r>
          </a:p>
          <a:p>
            <a:pPr lvl="0"/>
            <a:r>
              <a:rPr lang="en-US" sz="2400" dirty="0"/>
              <a:t>Permanent Housing Placement (PHP)</a:t>
            </a: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8" name="Title 1"/>
          <p:cNvSpPr txBox="1">
            <a:spLocks/>
          </p:cNvSpPr>
          <p:nvPr/>
        </p:nvSpPr>
        <p:spPr>
          <a:xfrm>
            <a:off x="798511" y="6051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Service Definitions</a:t>
            </a:r>
            <a:endParaRPr lang="en-US" dirty="0"/>
          </a:p>
        </p:txBody>
      </p:sp>
    </p:spTree>
    <p:extLst>
      <p:ext uri="{BB962C8B-B14F-4D97-AF65-F5344CB8AC3E}">
        <p14:creationId xmlns:p14="http://schemas.microsoft.com/office/powerpoint/2010/main" val="1722371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activities</a:t>
            </a:r>
            <a:endParaRPr lang="en-US" dirty="0"/>
          </a:p>
        </p:txBody>
      </p:sp>
      <p:sp>
        <p:nvSpPr>
          <p:cNvPr id="4" name="Content Placeholder 3"/>
          <p:cNvSpPr>
            <a:spLocks noGrp="1"/>
          </p:cNvSpPr>
          <p:nvPr>
            <p:ph sz="half" idx="2"/>
          </p:nvPr>
        </p:nvSpPr>
        <p:spPr>
          <a:xfrm>
            <a:off x="1103312" y="1947862"/>
            <a:ext cx="4396339" cy="4308475"/>
          </a:xfrm>
        </p:spPr>
        <p:txBody>
          <a:bodyPr/>
          <a:lstStyle/>
          <a:p>
            <a:r>
              <a:rPr lang="en-US" dirty="0" smtClean="0"/>
              <a:t>Health Education and Risk Reduction can be used to support a benefits specialist position</a:t>
            </a:r>
          </a:p>
          <a:p>
            <a:r>
              <a:rPr lang="en-US" dirty="0" smtClean="0"/>
              <a:t>Housing screening is mandatory for clients</a:t>
            </a:r>
          </a:p>
          <a:p>
            <a:r>
              <a:rPr lang="en-US" dirty="0" smtClean="0"/>
              <a:t>Referrals should be entered in to </a:t>
            </a:r>
            <a:r>
              <a:rPr lang="en-US" dirty="0" err="1" smtClean="0"/>
              <a:t>CAREWare</a:t>
            </a:r>
            <a:r>
              <a:rPr lang="en-US" dirty="0" smtClean="0"/>
              <a:t> as services</a:t>
            </a:r>
          </a:p>
          <a:p>
            <a:r>
              <a:rPr lang="en-US" dirty="0" smtClean="0"/>
              <a:t>Some activities are allowed past eligibility</a:t>
            </a:r>
          </a:p>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8" name="Text Placeholder 2"/>
          <p:cNvSpPr>
            <a:spLocks noGrp="1"/>
          </p:cNvSpPr>
          <p:nvPr>
            <p:ph type="body" idx="1"/>
          </p:nvPr>
        </p:nvSpPr>
        <p:spPr>
          <a:xfrm>
            <a:off x="1180735" y="1371600"/>
            <a:ext cx="4396338" cy="576262"/>
          </a:xfrm>
        </p:spPr>
        <p:txBody>
          <a:bodyPr/>
          <a:lstStyle/>
          <a:p>
            <a:r>
              <a:rPr lang="en-US" dirty="0" smtClean="0"/>
              <a:t>Activities</a:t>
            </a:r>
            <a:endParaRPr lang="en-US" dirty="0"/>
          </a:p>
        </p:txBody>
      </p:sp>
      <p:sp>
        <p:nvSpPr>
          <p:cNvPr id="10" name="Content Placeholder 3"/>
          <p:cNvSpPr>
            <a:spLocks noGrp="1"/>
          </p:cNvSpPr>
          <p:nvPr>
            <p:ph sz="half" idx="2"/>
          </p:nvPr>
        </p:nvSpPr>
        <p:spPr>
          <a:xfrm>
            <a:off x="6648327" y="1947862"/>
            <a:ext cx="4396339" cy="4308475"/>
          </a:xfrm>
        </p:spPr>
        <p:txBody>
          <a:bodyPr/>
          <a:lstStyle/>
          <a:p>
            <a:r>
              <a:rPr lang="en-US" dirty="0" smtClean="0"/>
              <a:t>We have raised the income cap from 300% FPL to 400% FPL to match the LAHAP requirements</a:t>
            </a:r>
          </a:p>
          <a:p>
            <a:r>
              <a:rPr lang="en-US" dirty="0" smtClean="0"/>
              <a:t>Some services (mental health, and substance use) require a link to a primary care physician</a:t>
            </a:r>
          </a:p>
          <a:p>
            <a:r>
              <a:rPr lang="en-US" dirty="0" smtClean="0"/>
              <a:t>SNAP Applications should be submitted annually if there is a change in income</a:t>
            </a:r>
            <a:endParaRPr lang="en-US" dirty="0"/>
          </a:p>
        </p:txBody>
      </p:sp>
    </p:spTree>
    <p:extLst>
      <p:ext uri="{BB962C8B-B14F-4D97-AF65-F5344CB8AC3E}">
        <p14:creationId xmlns:p14="http://schemas.microsoft.com/office/powerpoint/2010/main" val="171084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1651"/>
          </a:xfrm>
        </p:spPr>
        <p:txBody>
          <a:bodyPr/>
          <a:lstStyle/>
          <a:p>
            <a:r>
              <a:rPr lang="en-US" dirty="0" smtClean="0"/>
              <a:t>Changes to Standards</a:t>
            </a:r>
            <a:endParaRPr lang="en-US" dirty="0"/>
          </a:p>
        </p:txBody>
      </p:sp>
      <p:sp>
        <p:nvSpPr>
          <p:cNvPr id="6" name="Content Placeholder 5"/>
          <p:cNvSpPr>
            <a:spLocks noGrp="1"/>
          </p:cNvSpPr>
          <p:nvPr>
            <p:ph sz="quarter" idx="4"/>
          </p:nvPr>
        </p:nvSpPr>
        <p:spPr>
          <a:xfrm>
            <a:off x="5654495" y="1884484"/>
            <a:ext cx="4396339" cy="4371854"/>
          </a:xfrm>
        </p:spPr>
        <p:txBody>
          <a:bodyPr/>
          <a:lstStyle/>
          <a:p>
            <a:r>
              <a:rPr lang="en-US" b="1" dirty="0" smtClean="0"/>
              <a:t>Documentation of services shall occur within two business days of delivery</a:t>
            </a:r>
          </a:p>
          <a:p>
            <a:r>
              <a:rPr lang="en-US" dirty="0">
                <a:latin typeface="Century Gothic" panose="020B0502020202020204" pitchFamily="34" charset="0"/>
                <a:ea typeface="Times New Roman" panose="02020603050405020304" pitchFamily="18" charset="0"/>
                <a:cs typeface="Times New Roman" panose="02020603050405020304" pitchFamily="18" charset="0"/>
              </a:rPr>
              <a:t>All documentation of services must be completed by the person providing the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service</a:t>
            </a:r>
          </a:p>
          <a:p>
            <a:r>
              <a:rPr lang="en-US" dirty="0" smtClean="0">
                <a:latin typeface="Century Gothic" panose="020B0502020202020204" pitchFamily="34" charset="0"/>
                <a:cs typeface="Times New Roman" panose="02020603050405020304" pitchFamily="18" charset="0"/>
              </a:rPr>
              <a:t>All case managers are required to have 20 hours of continuing education per year including 1 hour of education centering on LAHAP</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8" name="Content Placeholder 5"/>
          <p:cNvSpPr txBox="1">
            <a:spLocks/>
          </p:cNvSpPr>
          <p:nvPr/>
        </p:nvSpPr>
        <p:spPr>
          <a:xfrm>
            <a:off x="646111" y="1884484"/>
            <a:ext cx="4396339" cy="47704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Timelines are set out for case management activities</a:t>
            </a:r>
          </a:p>
          <a:p>
            <a:r>
              <a:rPr lang="en-US" dirty="0" smtClean="0"/>
              <a:t>Recertification may occur at the end of the month of eligibility</a:t>
            </a:r>
          </a:p>
          <a:p>
            <a:r>
              <a:rPr lang="en-US" dirty="0" smtClean="0"/>
              <a:t>Client’s may self attest of eligibility at their 6 month recertification in person or via phone or email</a:t>
            </a:r>
          </a:p>
          <a:p>
            <a:r>
              <a:rPr lang="en-US" dirty="0" smtClean="0"/>
              <a:t>Assessments and acuity are required every 6 months</a:t>
            </a:r>
          </a:p>
          <a:p>
            <a:r>
              <a:rPr lang="en-US" dirty="0" smtClean="0"/>
              <a:t>NMCM case load goals are 40 people per case manager &amp; MCM 30 per case manager </a:t>
            </a:r>
          </a:p>
        </p:txBody>
      </p:sp>
      <p:sp>
        <p:nvSpPr>
          <p:cNvPr id="9" name="Text Placeholder 2"/>
          <p:cNvSpPr txBox="1">
            <a:spLocks/>
          </p:cNvSpPr>
          <p:nvPr/>
        </p:nvSpPr>
        <p:spPr>
          <a:xfrm>
            <a:off x="646112" y="1308222"/>
            <a:ext cx="439633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Standards</a:t>
            </a:r>
            <a:endParaRPr lang="en-US" dirty="0"/>
          </a:p>
        </p:txBody>
      </p:sp>
    </p:spTree>
    <p:extLst>
      <p:ext uri="{BB962C8B-B14F-4D97-AF65-F5344CB8AC3E}">
        <p14:creationId xmlns:p14="http://schemas.microsoft.com/office/powerpoint/2010/main" val="345610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38137"/>
            <a:ext cx="8825658" cy="2407405"/>
          </a:xfrm>
        </p:spPr>
        <p:txBody>
          <a:bodyPr/>
          <a:lstStyle/>
          <a:p>
            <a:pPr algn="ctr"/>
            <a:r>
              <a:rPr lang="en-US" b="1" dirty="0" smtClean="0"/>
              <a:t>Non Medical Case Management</a:t>
            </a:r>
            <a:endParaRPr lang="en-US" b="1" dirty="0"/>
          </a:p>
        </p:txBody>
      </p:sp>
      <p:sp>
        <p:nvSpPr>
          <p:cNvPr id="8" name="Subtitle 7"/>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1785755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3337</Words>
  <Application>Microsoft Office PowerPoint</Application>
  <PresentationFormat>Widescreen</PresentationFormat>
  <Paragraphs>414</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Century Gothic</vt:lpstr>
      <vt:lpstr>Times New Roman</vt:lpstr>
      <vt:lpstr>Wingdings 3</vt:lpstr>
      <vt:lpstr>Ion</vt:lpstr>
      <vt:lpstr>1_Ion</vt:lpstr>
      <vt:lpstr>Louisiana  Ryan White  Part B &amp; HOPWA  Case Management Guidance 2018</vt:lpstr>
      <vt:lpstr>This Session</vt:lpstr>
      <vt:lpstr>Service Definitions and Standards</vt:lpstr>
      <vt:lpstr>Service Definitions and Standards</vt:lpstr>
      <vt:lpstr>Service Definitions</vt:lpstr>
      <vt:lpstr>PowerPoint Presentation</vt:lpstr>
      <vt:lpstr>Changes to activities</vt:lpstr>
      <vt:lpstr>Changes to Standards</vt:lpstr>
      <vt:lpstr>Non Medical Case Management</vt:lpstr>
      <vt:lpstr>Intake and assessment</vt:lpstr>
      <vt:lpstr>Screenings</vt:lpstr>
      <vt:lpstr>Acuity Scale</vt:lpstr>
      <vt:lpstr>PowerPoint Presentation</vt:lpstr>
      <vt:lpstr>Encounter Topics</vt:lpstr>
      <vt:lpstr>Encounter Topics</vt:lpstr>
      <vt:lpstr>Encounter Topics</vt:lpstr>
      <vt:lpstr>Outreach &amp; Referral Activities</vt:lpstr>
      <vt:lpstr>Who can bill for this?</vt:lpstr>
      <vt:lpstr>Self Attestation</vt:lpstr>
      <vt:lpstr>Reassessment at 6 months</vt:lpstr>
      <vt:lpstr>Changes to Care Planning and Case Notes</vt:lpstr>
      <vt:lpstr>Documentation Standards</vt:lpstr>
      <vt:lpstr>Care Plans</vt:lpstr>
      <vt:lpstr>PowerPoint Presentation</vt:lpstr>
      <vt:lpstr>PowerPoint Presentation</vt:lpstr>
      <vt:lpstr>Additional Documents</vt:lpstr>
      <vt:lpstr>Additional Services</vt:lpstr>
      <vt:lpstr>Additional Services</vt:lpstr>
      <vt:lpstr>Additional Services</vt:lpstr>
      <vt:lpstr>Additional Services</vt:lpstr>
      <vt:lpstr>How do I ________________?</vt:lpstr>
      <vt:lpstr>Changes to HOPWA</vt:lpstr>
      <vt:lpstr>All Programs</vt:lpstr>
      <vt:lpstr>New HOPWA documents will be made available this quarter. </vt:lpstr>
      <vt:lpstr>Resource Identification</vt:lpstr>
      <vt:lpstr>STRMU</vt:lpstr>
      <vt:lpstr>TBRA</vt:lpstr>
      <vt:lpstr>PHP</vt:lpstr>
      <vt:lpstr>PowerPoint Presentation</vt:lpstr>
      <vt:lpstr>Contact info: Ariel White Ariel.White@La.gov 504-568-5448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Ryan White  Part B  Case Management for RWHAP and HOPWA Update</dc:title>
  <dc:creator>Ariel White</dc:creator>
  <cp:lastModifiedBy>Ariel White</cp:lastModifiedBy>
  <cp:revision>79</cp:revision>
  <cp:lastPrinted>2018-08-09T14:27:27Z</cp:lastPrinted>
  <dcterms:created xsi:type="dcterms:W3CDTF">2018-03-15T16:28:18Z</dcterms:created>
  <dcterms:modified xsi:type="dcterms:W3CDTF">2018-08-27T21:21:44Z</dcterms:modified>
</cp:coreProperties>
</file>