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39"/>
  </p:notesMasterIdLst>
  <p:sldIdLst>
    <p:sldId id="256" r:id="rId2"/>
    <p:sldId id="262" r:id="rId3"/>
    <p:sldId id="257" r:id="rId4"/>
    <p:sldId id="258" r:id="rId5"/>
    <p:sldId id="259" r:id="rId6"/>
    <p:sldId id="260" r:id="rId7"/>
    <p:sldId id="261" r:id="rId8"/>
    <p:sldId id="264" r:id="rId9"/>
    <p:sldId id="265" r:id="rId10"/>
    <p:sldId id="271" r:id="rId11"/>
    <p:sldId id="272" r:id="rId12"/>
    <p:sldId id="266" r:id="rId13"/>
    <p:sldId id="269" r:id="rId14"/>
    <p:sldId id="270"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73"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8" autoAdjust="0"/>
    <p:restoredTop sz="94660"/>
  </p:normalViewPr>
  <p:slideViewPr>
    <p:cSldViewPr snapToGrid="0">
      <p:cViewPr varScale="1">
        <p:scale>
          <a:sx n="105" d="100"/>
          <a:sy n="105" d="100"/>
        </p:scale>
        <p:origin x="40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9AB5F8-2E30-44A2-AACC-0E6FE187FF24}" type="datetimeFigureOut">
              <a:rPr lang="en-US" smtClean="0"/>
              <a:t>9/5/2018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2659C4-D3DF-40EC-9CDB-AA383BF1C5E5}" type="slidenum">
              <a:rPr lang="en-US" smtClean="0"/>
              <a:t>‹#›</a:t>
            </a:fld>
            <a:endParaRPr lang="en-US"/>
          </a:p>
        </p:txBody>
      </p:sp>
    </p:spTree>
    <p:extLst>
      <p:ext uri="{BB962C8B-B14F-4D97-AF65-F5344CB8AC3E}">
        <p14:creationId xmlns:p14="http://schemas.microsoft.com/office/powerpoint/2010/main" val="1040080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Changes to invoicing will be</a:t>
            </a:r>
            <a:r>
              <a:rPr lang="en-US" baseline="0" dirty="0" smtClean="0"/>
              <a:t> put in </a:t>
            </a:r>
            <a:r>
              <a:rPr lang="en-US" baseline="0" smtClean="0"/>
              <a:t>place with new contracts. </a:t>
            </a:r>
            <a:endParaRPr lang="en-US"/>
          </a:p>
        </p:txBody>
      </p:sp>
      <p:sp>
        <p:nvSpPr>
          <p:cNvPr id="4" name="Slide Number Placeholder 3"/>
          <p:cNvSpPr>
            <a:spLocks noGrp="1"/>
          </p:cNvSpPr>
          <p:nvPr>
            <p:ph type="sldNum" sz="quarter" idx="10"/>
          </p:nvPr>
        </p:nvSpPr>
        <p:spPr/>
        <p:txBody>
          <a:bodyPr/>
          <a:lstStyle/>
          <a:p>
            <a:fld id="{A12659C4-D3DF-40EC-9CDB-AA383BF1C5E5}" type="slidenum">
              <a:rPr lang="en-US" smtClean="0"/>
              <a:t>2</a:t>
            </a:fld>
            <a:endParaRPr lang="en-US"/>
          </a:p>
        </p:txBody>
      </p:sp>
    </p:spTree>
    <p:extLst>
      <p:ext uri="{BB962C8B-B14F-4D97-AF65-F5344CB8AC3E}">
        <p14:creationId xmlns:p14="http://schemas.microsoft.com/office/powerpoint/2010/main" val="357048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25</a:t>
            </a:r>
            <a:r>
              <a:rPr lang="en-US" baseline="30000" dirty="0" smtClean="0"/>
              <a:t>th</a:t>
            </a:r>
            <a:r>
              <a:rPr lang="en-US" baseline="0" dirty="0" smtClean="0"/>
              <a:t> of the month late feels will begin on incur. </a:t>
            </a:r>
            <a:endParaRPr lang="en-US" dirty="0"/>
          </a:p>
        </p:txBody>
      </p:sp>
      <p:sp>
        <p:nvSpPr>
          <p:cNvPr id="4" name="Slide Number Placeholder 3"/>
          <p:cNvSpPr>
            <a:spLocks noGrp="1"/>
          </p:cNvSpPr>
          <p:nvPr>
            <p:ph type="sldNum" sz="quarter" idx="10"/>
          </p:nvPr>
        </p:nvSpPr>
        <p:spPr/>
        <p:txBody>
          <a:bodyPr/>
          <a:lstStyle/>
          <a:p>
            <a:fld id="{A12659C4-D3DF-40EC-9CDB-AA383BF1C5E5}" type="slidenum">
              <a:rPr lang="en-US" smtClean="0"/>
              <a:t>3</a:t>
            </a:fld>
            <a:endParaRPr lang="en-US"/>
          </a:p>
        </p:txBody>
      </p:sp>
    </p:spTree>
    <p:extLst>
      <p:ext uri="{BB962C8B-B14F-4D97-AF65-F5344CB8AC3E}">
        <p14:creationId xmlns:p14="http://schemas.microsoft.com/office/powerpoint/2010/main" val="1270238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more than 2 months in a row have errors that require change</a:t>
            </a:r>
            <a:r>
              <a:rPr lang="en-US" baseline="0" dirty="0" smtClean="0"/>
              <a:t> on a subsequent month you will be required to resubmit the invoice entirely. </a:t>
            </a:r>
            <a:endParaRPr lang="en-US" dirty="0"/>
          </a:p>
        </p:txBody>
      </p:sp>
      <p:sp>
        <p:nvSpPr>
          <p:cNvPr id="4" name="Slide Number Placeholder 3"/>
          <p:cNvSpPr>
            <a:spLocks noGrp="1"/>
          </p:cNvSpPr>
          <p:nvPr>
            <p:ph type="sldNum" sz="quarter" idx="10"/>
          </p:nvPr>
        </p:nvSpPr>
        <p:spPr/>
        <p:txBody>
          <a:bodyPr/>
          <a:lstStyle/>
          <a:p>
            <a:fld id="{A12659C4-D3DF-40EC-9CDB-AA383BF1C5E5}" type="slidenum">
              <a:rPr lang="en-US" smtClean="0"/>
              <a:t>4</a:t>
            </a:fld>
            <a:endParaRPr lang="en-US"/>
          </a:p>
        </p:txBody>
      </p:sp>
    </p:spTree>
    <p:extLst>
      <p:ext uri="{BB962C8B-B14F-4D97-AF65-F5344CB8AC3E}">
        <p14:creationId xmlns:p14="http://schemas.microsoft.com/office/powerpoint/2010/main" val="278934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Child Care and Respite</a:t>
            </a:r>
            <a:r>
              <a:rPr lang="en-US" baseline="0" dirty="0" smtClean="0"/>
              <a:t> Care the logs should also be submitted as the service is delivered. </a:t>
            </a:r>
            <a:r>
              <a:rPr lang="en-US" baseline="0" dirty="0" smtClean="0"/>
              <a:t>TBRA lease is only required upon the first payment, or on lease renewal. </a:t>
            </a:r>
            <a:endParaRPr lang="en-US" dirty="0"/>
          </a:p>
        </p:txBody>
      </p:sp>
      <p:sp>
        <p:nvSpPr>
          <p:cNvPr id="4" name="Slide Number Placeholder 3"/>
          <p:cNvSpPr>
            <a:spLocks noGrp="1"/>
          </p:cNvSpPr>
          <p:nvPr>
            <p:ph type="sldNum" sz="quarter" idx="10"/>
          </p:nvPr>
        </p:nvSpPr>
        <p:spPr/>
        <p:txBody>
          <a:bodyPr/>
          <a:lstStyle/>
          <a:p>
            <a:fld id="{A12659C4-D3DF-40EC-9CDB-AA383BF1C5E5}" type="slidenum">
              <a:rPr lang="en-US" smtClean="0"/>
              <a:t>5</a:t>
            </a:fld>
            <a:endParaRPr lang="en-US"/>
          </a:p>
        </p:txBody>
      </p:sp>
    </p:spTree>
    <p:extLst>
      <p:ext uri="{BB962C8B-B14F-4D97-AF65-F5344CB8AC3E}">
        <p14:creationId xmlns:p14="http://schemas.microsoft.com/office/powerpoint/2010/main" val="2644200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monitoring on the Universal Organization and Service Standards that are inclusive of the HRSA monitoring standards.</a:t>
            </a:r>
          </a:p>
          <a:p>
            <a:r>
              <a:rPr lang="en-US" baseline="0" dirty="0" smtClean="0"/>
              <a:t>Annual monitoring visits will be made. We will be doing a formal site visit—which means we will be monitoring on not only the organizational standards, but also on all of the standards associated with the funding categories that you have been awarded in the 2018 contracts. </a:t>
            </a:r>
            <a:endParaRPr lang="en-US" dirty="0"/>
          </a:p>
        </p:txBody>
      </p:sp>
      <p:sp>
        <p:nvSpPr>
          <p:cNvPr id="4" name="Slide Number Placeholder 3"/>
          <p:cNvSpPr>
            <a:spLocks noGrp="1"/>
          </p:cNvSpPr>
          <p:nvPr>
            <p:ph type="sldNum" sz="quarter" idx="10"/>
          </p:nvPr>
        </p:nvSpPr>
        <p:spPr/>
        <p:txBody>
          <a:bodyPr/>
          <a:lstStyle/>
          <a:p>
            <a:fld id="{A12659C4-D3DF-40EC-9CDB-AA383BF1C5E5}" type="slidenum">
              <a:rPr lang="en-US" smtClean="0"/>
              <a:t>9</a:t>
            </a:fld>
            <a:endParaRPr lang="en-US"/>
          </a:p>
        </p:txBody>
      </p:sp>
    </p:spTree>
    <p:extLst>
      <p:ext uri="{BB962C8B-B14F-4D97-AF65-F5344CB8AC3E}">
        <p14:creationId xmlns:p14="http://schemas.microsoft.com/office/powerpoint/2010/main" val="2392133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03E5AFE-7773-4592-AE14-B7CD8563AF3C}" type="datetime1">
              <a:rPr lang="en-US" smtClean="0"/>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20241D-0795-4997-9E04-A074CEA8AE81}" type="datetime1">
              <a:rPr lang="en-US" smtClean="0"/>
              <a:t>9/5/2018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73DC10-9F04-4FD1-AC5A-1F8B62E7A636}" type="datetime1">
              <a:rPr lang="en-US" smtClean="0"/>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1832E7-FEDF-4DAF-9A74-B8AEE6A5F253}" type="datetime1">
              <a:rPr lang="en-US" smtClean="0"/>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4BE43C-CBD9-4D41-860F-A8E9D61387EF}" type="datetime1">
              <a:rPr lang="en-US" smtClean="0"/>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53E0E74-0980-4C62-B1AE-59700F430091}" type="datetime1">
              <a:rPr lang="en-US" smtClean="0"/>
              <a:t>9/5/2018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1D2AAA1-26DA-4F68-8E6E-D2F660A5D322}" type="datetime1">
              <a:rPr lang="en-US" smtClean="0"/>
              <a:t>9/5/2018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DD3F64-11A5-4BE3-9626-47F90C591008}" type="datetime1">
              <a:rPr lang="en-US" smtClean="0"/>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CF01B0-27B6-4623-BBFB-996037B5784E}" type="datetime1">
              <a:rPr lang="en-US" smtClean="0"/>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EBF328-2138-4DEE-930C-03D11B8C546F}" type="datetime1">
              <a:rPr lang="en-US" smtClean="0"/>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BDBD86-CDE6-4F53-9C38-C48C5FE2E5A1}" type="datetime1">
              <a:rPr lang="en-US" smtClean="0"/>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DB9D5C-35E2-4943-88EC-D51107295573}" type="datetime1">
              <a:rPr lang="en-US" smtClean="0"/>
              <a:t>9/5/2018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05D97ED-AFD1-436E-9D83-6F2A5BAE3635}" type="datetime1">
              <a:rPr lang="en-US" smtClean="0"/>
              <a:t>9/5/2018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71994866-0966-40D9-8740-E3B3BA9DEE86}" type="datetime1">
              <a:rPr lang="en-US" smtClean="0"/>
              <a:t>9/5/2018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7EA5CB9-9D27-4CAC-AB4A-C5DDECEDF697}" type="datetime1">
              <a:rPr lang="en-US" smtClean="0"/>
              <a:t>9/5/2018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1C1D5E92-1DE0-49C1-BC66-7CD9994DC9C7}" type="datetime1">
              <a:rPr lang="en-US" smtClean="0"/>
              <a:t>9/5/2018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4A33BE-37AF-4253-A9B3-6EBA8EEBD470}" type="datetime1">
              <a:rPr lang="en-US" smtClean="0"/>
              <a:t>9/5/2018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07FD95E-2045-4BB0-A143-C82965C0E3B3}" type="datetime1">
              <a:rPr lang="en-US" smtClean="0"/>
              <a:t>9/5/2018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Ariel.White@La.gov"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mailto:Capucinca.Harris-Roberts@la.gov"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mailto:Rebekah.Puebla@LA.gov"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mailto:Ariel.White@La.gov"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mailto:Rebekah.Puebla@La.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a:t>Louisiana </a:t>
            </a:r>
            <a:br>
              <a:rPr lang="en-US" b="1" dirty="0"/>
            </a:br>
            <a:r>
              <a:rPr lang="en-US" b="1" dirty="0"/>
              <a:t>Ryan White </a:t>
            </a:r>
            <a:br>
              <a:rPr lang="en-US" b="1" dirty="0"/>
            </a:br>
            <a:r>
              <a:rPr lang="en-US" b="1" dirty="0"/>
              <a:t>Part B &amp; HOPWA</a:t>
            </a:r>
            <a:endParaRPr lang="en-US" dirty="0"/>
          </a:p>
        </p:txBody>
      </p:sp>
      <p:sp>
        <p:nvSpPr>
          <p:cNvPr id="3" name="Subtitle 2"/>
          <p:cNvSpPr>
            <a:spLocks noGrp="1"/>
          </p:cNvSpPr>
          <p:nvPr>
            <p:ph type="subTitle" idx="1"/>
          </p:nvPr>
        </p:nvSpPr>
        <p:spPr>
          <a:xfrm>
            <a:off x="1154955" y="5227608"/>
            <a:ext cx="8825658" cy="411192"/>
          </a:xfrm>
        </p:spPr>
        <p:txBody>
          <a:bodyPr/>
          <a:lstStyle/>
          <a:p>
            <a:pPr algn="ctr"/>
            <a:r>
              <a:rPr lang="en-US" dirty="0" smtClean="0"/>
              <a:t>Invoicing, Monitoring and Reporting</a:t>
            </a:r>
            <a:endParaRPr lang="en-US" dirty="0"/>
          </a:p>
        </p:txBody>
      </p:sp>
    </p:spTree>
    <p:extLst>
      <p:ext uri="{BB962C8B-B14F-4D97-AF65-F5344CB8AC3E}">
        <p14:creationId xmlns:p14="http://schemas.microsoft.com/office/powerpoint/2010/main" val="950718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Organizational Monitoring Standard</a:t>
            </a:r>
            <a:endParaRPr lang="en-US" b="1"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2281805439"/>
              </p:ext>
            </p:extLst>
          </p:nvPr>
        </p:nvGraphicFramePr>
        <p:xfrm>
          <a:off x="646111" y="2980945"/>
          <a:ext cx="10683305" cy="2103119"/>
        </p:xfrm>
        <a:graphic>
          <a:graphicData uri="http://schemas.openxmlformats.org/drawingml/2006/table">
            <a:tbl>
              <a:tblPr firstRow="1" firstCol="1" bandRow="1">
                <a:tableStyleId>{5C22544A-7EE6-4342-B048-85BDC9FD1C3A}</a:tableStyleId>
              </a:tblPr>
              <a:tblGrid>
                <a:gridCol w="855725"/>
                <a:gridCol w="4809874"/>
                <a:gridCol w="5017706"/>
              </a:tblGrid>
              <a:tr h="800657">
                <a:tc>
                  <a:txBody>
                    <a:bodyPr/>
                    <a:lstStyle/>
                    <a:p>
                      <a:pPr marL="0" marR="0">
                        <a:spcBef>
                          <a:spcPts val="0"/>
                        </a:spcBef>
                        <a:spcAft>
                          <a:spcPts val="0"/>
                        </a:spcAft>
                      </a:pPr>
                      <a:r>
                        <a:rPr lang="en-US" sz="2000">
                          <a:effectLst/>
                        </a:rPr>
                        <a:t>6</a:t>
                      </a:r>
                      <a:endParaRPr lang="en-US" sz="2000">
                        <a:effectLst/>
                        <a:latin typeface="Times New Roman" panose="02020603050405020304" pitchFamily="18" charset="0"/>
                        <a:ea typeface="Times New Roman" panose="02020603050405020304" pitchFamily="18" charset="0"/>
                      </a:endParaRPr>
                    </a:p>
                  </a:txBody>
                  <a:tcPr marL="47121" marR="47121" marT="0" marB="0" anchor="ctr"/>
                </a:tc>
                <a:tc>
                  <a:txBody>
                    <a:bodyPr/>
                    <a:lstStyle/>
                    <a:p>
                      <a:pPr marL="0" marR="0">
                        <a:spcBef>
                          <a:spcPts val="0"/>
                        </a:spcBef>
                        <a:spcAft>
                          <a:spcPts val="0"/>
                        </a:spcAft>
                      </a:pPr>
                      <a:r>
                        <a:rPr lang="en-US" sz="2000">
                          <a:effectLst/>
                        </a:rPr>
                        <a:t>Standard</a:t>
                      </a:r>
                      <a:endParaRPr lang="en-US" sz="2000">
                        <a:effectLst/>
                        <a:latin typeface="Times New Roman" panose="02020603050405020304" pitchFamily="18" charset="0"/>
                        <a:ea typeface="Times New Roman" panose="02020603050405020304" pitchFamily="18" charset="0"/>
                      </a:endParaRPr>
                    </a:p>
                  </a:txBody>
                  <a:tcPr marL="47121" marR="47121" marT="0" marB="0" anchor="ctr"/>
                </a:tc>
                <a:tc>
                  <a:txBody>
                    <a:bodyPr/>
                    <a:lstStyle/>
                    <a:p>
                      <a:pPr marL="0" marR="0">
                        <a:spcBef>
                          <a:spcPts val="0"/>
                        </a:spcBef>
                        <a:spcAft>
                          <a:spcPts val="0"/>
                        </a:spcAft>
                      </a:pPr>
                      <a:r>
                        <a:rPr lang="en-US" sz="2000">
                          <a:effectLst/>
                        </a:rPr>
                        <a:t>Measure</a:t>
                      </a:r>
                      <a:endParaRPr lang="en-US" sz="2000">
                        <a:effectLst/>
                        <a:latin typeface="Times New Roman" panose="02020603050405020304" pitchFamily="18" charset="0"/>
                        <a:ea typeface="Times New Roman" panose="02020603050405020304" pitchFamily="18" charset="0"/>
                      </a:endParaRPr>
                    </a:p>
                  </a:txBody>
                  <a:tcPr marL="47121" marR="47121" marT="0" marB="0" anchor="ctr"/>
                </a:tc>
              </a:tr>
              <a:tr h="308682">
                <a:tc>
                  <a:txBody>
                    <a:bodyPr/>
                    <a:lstStyle/>
                    <a:p>
                      <a:pPr marL="0" marR="0">
                        <a:spcBef>
                          <a:spcPts val="0"/>
                        </a:spcBef>
                        <a:spcAft>
                          <a:spcPts val="0"/>
                        </a:spcAft>
                      </a:pPr>
                      <a:r>
                        <a:rPr lang="en-US" sz="2000">
                          <a:effectLst/>
                        </a:rPr>
                        <a:t>6.1</a:t>
                      </a:r>
                      <a:endParaRPr lang="en-US" sz="2000">
                        <a:effectLst/>
                        <a:latin typeface="Times New Roman" panose="02020603050405020304" pitchFamily="18" charset="0"/>
                        <a:ea typeface="Times New Roman" panose="02020603050405020304" pitchFamily="18" charset="0"/>
                      </a:endParaRPr>
                    </a:p>
                  </a:txBody>
                  <a:tcPr marL="47121" marR="47121" marT="0" marB="0" anchor="ctr"/>
                </a:tc>
                <a:tc gridSpan="2">
                  <a:txBody>
                    <a:bodyPr/>
                    <a:lstStyle/>
                    <a:p>
                      <a:pPr marL="0" marR="0" algn="ctr">
                        <a:spcBef>
                          <a:spcPts val="0"/>
                        </a:spcBef>
                        <a:spcAft>
                          <a:spcPts val="0"/>
                        </a:spcAft>
                      </a:pPr>
                      <a:r>
                        <a:rPr lang="en-US" sz="2000">
                          <a:effectLst/>
                        </a:rPr>
                        <a:t>Program Compliance</a:t>
                      </a:r>
                      <a:endParaRPr lang="en-US" sz="2000">
                        <a:effectLst/>
                        <a:latin typeface="Times New Roman" panose="02020603050405020304" pitchFamily="18" charset="0"/>
                        <a:ea typeface="Times New Roman" panose="02020603050405020304" pitchFamily="18" charset="0"/>
                      </a:endParaRPr>
                    </a:p>
                  </a:txBody>
                  <a:tcPr marL="47121" marR="47121" marT="0" marB="0" anchor="ctr"/>
                </a:tc>
                <a:tc hMerge="1">
                  <a:txBody>
                    <a:bodyPr/>
                    <a:lstStyle/>
                    <a:p>
                      <a:endParaRPr lang="en-US"/>
                    </a:p>
                  </a:txBody>
                  <a:tcPr/>
                </a:tc>
              </a:tr>
              <a:tr h="993780">
                <a:tc>
                  <a:txBody>
                    <a:bodyPr/>
                    <a:lstStyle/>
                    <a:p>
                      <a:pPr marL="0" marR="0">
                        <a:spcBef>
                          <a:spcPts val="0"/>
                        </a:spcBef>
                        <a:spcAft>
                          <a:spcPts val="0"/>
                        </a:spcAft>
                      </a:pPr>
                      <a:r>
                        <a:rPr lang="en-US" sz="2000">
                          <a:effectLst/>
                        </a:rPr>
                        <a:t>6.1.A</a:t>
                      </a:r>
                      <a:endParaRPr lang="en-US" sz="2000">
                        <a:effectLst/>
                        <a:latin typeface="Times New Roman" panose="02020603050405020304" pitchFamily="18" charset="0"/>
                        <a:ea typeface="Times New Roman" panose="02020603050405020304" pitchFamily="18" charset="0"/>
                      </a:endParaRPr>
                    </a:p>
                  </a:txBody>
                  <a:tcPr marL="47121" marR="47121" marT="0" marB="0" anchor="ctr"/>
                </a:tc>
                <a:tc>
                  <a:txBody>
                    <a:bodyPr/>
                    <a:lstStyle/>
                    <a:p>
                      <a:pPr marL="0" marR="0">
                        <a:spcBef>
                          <a:spcPts val="0"/>
                        </a:spcBef>
                        <a:spcAft>
                          <a:spcPts val="0"/>
                        </a:spcAft>
                      </a:pPr>
                      <a:r>
                        <a:rPr lang="en-US" sz="2000" dirty="0">
                          <a:effectLst/>
                        </a:rPr>
                        <a:t>Agency shall monitor for programmatic compliance on a periodic basis. </a:t>
                      </a:r>
                      <a:endParaRPr lang="en-US" sz="2000" dirty="0">
                        <a:effectLst/>
                        <a:latin typeface="Times New Roman" panose="02020603050405020304" pitchFamily="18" charset="0"/>
                        <a:ea typeface="Times New Roman" panose="02020603050405020304" pitchFamily="18" charset="0"/>
                      </a:endParaRPr>
                    </a:p>
                  </a:txBody>
                  <a:tcPr marL="47121" marR="47121" marT="0" marB="0" anchor="ctr"/>
                </a:tc>
                <a:tc>
                  <a:txBody>
                    <a:bodyPr/>
                    <a:lstStyle/>
                    <a:p>
                      <a:pPr marL="0" marR="0">
                        <a:spcBef>
                          <a:spcPts val="0"/>
                        </a:spcBef>
                        <a:spcAft>
                          <a:spcPts val="0"/>
                        </a:spcAft>
                      </a:pPr>
                      <a:r>
                        <a:rPr lang="en-US" sz="2000" dirty="0">
                          <a:effectLst/>
                        </a:rPr>
                        <a:t>Provider has documentation of self-monitoring for programmatic compliance.</a:t>
                      </a:r>
                      <a:endParaRPr lang="en-US" sz="2000" dirty="0">
                        <a:effectLst/>
                        <a:latin typeface="Times New Roman" panose="02020603050405020304" pitchFamily="18" charset="0"/>
                        <a:ea typeface="Times New Roman" panose="02020603050405020304" pitchFamily="18" charset="0"/>
                      </a:endParaRPr>
                    </a:p>
                  </a:txBody>
                  <a:tcPr marL="47121" marR="47121" marT="0" marB="0" anchor="ctr"/>
                </a:tc>
              </a:tr>
            </a:tbl>
          </a:graphicData>
        </a:graphic>
      </p:graphicFrame>
      <p:sp>
        <p:nvSpPr>
          <p:cNvPr id="5" name="Slide Number Placeholder 4"/>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3190342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Monthly Monitoring from SHP</a:t>
            </a:r>
            <a:endParaRPr lang="en-US" b="1" dirty="0"/>
          </a:p>
        </p:txBody>
      </p:sp>
      <p:sp>
        <p:nvSpPr>
          <p:cNvPr id="3" name="Content Placeholder 2"/>
          <p:cNvSpPr>
            <a:spLocks noGrp="1"/>
          </p:cNvSpPr>
          <p:nvPr>
            <p:ph sz="half" idx="1"/>
          </p:nvPr>
        </p:nvSpPr>
        <p:spPr/>
        <p:txBody>
          <a:bodyPr/>
          <a:lstStyle/>
          <a:p>
            <a:r>
              <a:rPr lang="en-US" dirty="0" smtClean="0"/>
              <a:t>Data check and completion</a:t>
            </a:r>
          </a:p>
          <a:p>
            <a:r>
              <a:rPr lang="en-US" dirty="0" smtClean="0"/>
              <a:t>Monitor checks all totals on invoice against </a:t>
            </a:r>
            <a:r>
              <a:rPr lang="en-US" dirty="0" err="1" smtClean="0"/>
              <a:t>CAREWare</a:t>
            </a:r>
            <a:r>
              <a:rPr lang="en-US" dirty="0" smtClean="0"/>
              <a:t> data. </a:t>
            </a:r>
          </a:p>
          <a:p>
            <a:r>
              <a:rPr lang="en-US" dirty="0" smtClean="0"/>
              <a:t>Monitor pulls 10-12 service entries at random to audit. </a:t>
            </a:r>
          </a:p>
          <a:p>
            <a:pPr lvl="1"/>
            <a:r>
              <a:rPr lang="en-US" dirty="0" smtClean="0"/>
              <a:t>Substantially higher units per service will also be monitored. </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742981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Reporting</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52388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Required Reports</a:t>
            </a:r>
            <a:endParaRPr lang="en-US" b="1" dirty="0"/>
          </a:p>
        </p:txBody>
      </p:sp>
      <p:sp>
        <p:nvSpPr>
          <p:cNvPr id="3" name="Text Placeholder 2"/>
          <p:cNvSpPr>
            <a:spLocks noGrp="1"/>
          </p:cNvSpPr>
          <p:nvPr>
            <p:ph type="body" idx="1"/>
          </p:nvPr>
        </p:nvSpPr>
        <p:spPr/>
        <p:txBody>
          <a:bodyPr/>
          <a:lstStyle/>
          <a:p>
            <a:r>
              <a:rPr lang="en-US" dirty="0" smtClean="0"/>
              <a:t>SHP Reports</a:t>
            </a:r>
            <a:endParaRPr lang="en-US" dirty="0"/>
          </a:p>
        </p:txBody>
      </p:sp>
      <p:sp>
        <p:nvSpPr>
          <p:cNvPr id="4" name="Content Placeholder 3"/>
          <p:cNvSpPr>
            <a:spLocks noGrp="1"/>
          </p:cNvSpPr>
          <p:nvPr>
            <p:ph sz="half" idx="2"/>
          </p:nvPr>
        </p:nvSpPr>
        <p:spPr/>
        <p:txBody>
          <a:bodyPr/>
          <a:lstStyle/>
          <a:p>
            <a:r>
              <a:rPr lang="en-US" dirty="0" smtClean="0"/>
              <a:t>Quarterly Director’s Reports</a:t>
            </a:r>
          </a:p>
          <a:p>
            <a:pPr lvl="1"/>
            <a:r>
              <a:rPr lang="en-US" dirty="0" smtClean="0"/>
              <a:t>Due by the last Friday of every quarter</a:t>
            </a:r>
          </a:p>
          <a:p>
            <a:r>
              <a:rPr lang="en-US" dirty="0" smtClean="0"/>
              <a:t>Monthly Resource Identification Reports</a:t>
            </a:r>
          </a:p>
          <a:p>
            <a:pPr lvl="1"/>
            <a:r>
              <a:rPr lang="en-US" dirty="0" smtClean="0"/>
              <a:t>Due by the last Friday of every month</a:t>
            </a:r>
            <a:endParaRPr lang="en-US" dirty="0"/>
          </a:p>
        </p:txBody>
      </p:sp>
      <p:sp>
        <p:nvSpPr>
          <p:cNvPr id="5" name="Text Placeholder 4"/>
          <p:cNvSpPr>
            <a:spLocks noGrp="1"/>
          </p:cNvSpPr>
          <p:nvPr>
            <p:ph type="body" sz="quarter" idx="3"/>
          </p:nvPr>
        </p:nvSpPr>
        <p:spPr/>
        <p:txBody>
          <a:bodyPr/>
          <a:lstStyle/>
          <a:p>
            <a:r>
              <a:rPr lang="en-US" dirty="0" smtClean="0"/>
              <a:t>Federal Reports</a:t>
            </a:r>
            <a:endParaRPr lang="en-US" dirty="0"/>
          </a:p>
        </p:txBody>
      </p:sp>
      <p:sp>
        <p:nvSpPr>
          <p:cNvPr id="6" name="Content Placeholder 5"/>
          <p:cNvSpPr>
            <a:spLocks noGrp="1"/>
          </p:cNvSpPr>
          <p:nvPr>
            <p:ph sz="quarter" idx="4"/>
          </p:nvPr>
        </p:nvSpPr>
        <p:spPr/>
        <p:txBody>
          <a:bodyPr/>
          <a:lstStyle/>
          <a:p>
            <a:r>
              <a:rPr lang="en-US" dirty="0" smtClean="0"/>
              <a:t>CAPER</a:t>
            </a:r>
          </a:p>
          <a:p>
            <a:r>
              <a:rPr lang="en-US" dirty="0" smtClean="0"/>
              <a:t>RSR</a:t>
            </a:r>
          </a:p>
        </p:txBody>
      </p:sp>
      <p:sp>
        <p:nvSpPr>
          <p:cNvPr id="7" name="Slide Number Placeholder 6"/>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1609190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255" y="363151"/>
            <a:ext cx="9404723" cy="700265"/>
          </a:xfrm>
        </p:spPr>
        <p:txBody>
          <a:bodyPr/>
          <a:lstStyle/>
          <a:p>
            <a:r>
              <a:rPr lang="en-US" b="1" dirty="0" smtClean="0"/>
              <a:t>New </a:t>
            </a:r>
            <a:r>
              <a:rPr lang="en-US" b="1" dirty="0" err="1" smtClean="0"/>
              <a:t>CAREWare</a:t>
            </a:r>
            <a:r>
              <a:rPr lang="en-US" b="1" dirty="0" smtClean="0"/>
              <a:t> Reports</a:t>
            </a:r>
            <a:endParaRPr lang="en-US" b="1" dirty="0"/>
          </a:p>
        </p:txBody>
      </p:sp>
      <p:sp>
        <p:nvSpPr>
          <p:cNvPr id="3" name="Text Placeholder 2"/>
          <p:cNvSpPr>
            <a:spLocks noGrp="1"/>
          </p:cNvSpPr>
          <p:nvPr>
            <p:ph type="body" idx="1"/>
          </p:nvPr>
        </p:nvSpPr>
        <p:spPr>
          <a:xfrm>
            <a:off x="1103312" y="1212746"/>
            <a:ext cx="4396338" cy="576262"/>
          </a:xfrm>
        </p:spPr>
        <p:txBody>
          <a:bodyPr/>
          <a:lstStyle/>
          <a:p>
            <a:endParaRPr lang="en-US" dirty="0"/>
          </a:p>
        </p:txBody>
      </p:sp>
      <p:sp>
        <p:nvSpPr>
          <p:cNvPr id="4" name="Content Placeholder 3"/>
          <p:cNvSpPr>
            <a:spLocks noGrp="1"/>
          </p:cNvSpPr>
          <p:nvPr>
            <p:ph sz="half" idx="2"/>
          </p:nvPr>
        </p:nvSpPr>
        <p:spPr>
          <a:xfrm>
            <a:off x="1010355" y="1938338"/>
            <a:ext cx="10180384" cy="4773358"/>
          </a:xfrm>
        </p:spPr>
        <p:txBody>
          <a:bodyPr numCol="2">
            <a:normAutofit fontScale="85000" lnSpcReduction="20000"/>
          </a:bodyPr>
          <a:lstStyle/>
          <a:p>
            <a:pPr lvl="0"/>
            <a:r>
              <a:rPr lang="en-US" b="1" i="1" dirty="0"/>
              <a:t>(Agency) Active Clients w/No CM Service in 6+ MThs</a:t>
            </a:r>
            <a:endParaRPr lang="en-US" b="1" dirty="0"/>
          </a:p>
          <a:p>
            <a:pPr lvl="1"/>
            <a:r>
              <a:rPr lang="en-US" dirty="0" smtClean="0"/>
              <a:t>Clients </a:t>
            </a:r>
            <a:r>
              <a:rPr lang="en-US" dirty="0"/>
              <a:t>w/no CM Service (Part B) in Over 6 months</a:t>
            </a:r>
          </a:p>
          <a:p>
            <a:pPr lvl="0"/>
            <a:r>
              <a:rPr lang="en-US" b="1" i="1" dirty="0"/>
              <a:t>(Agency) Active Client List</a:t>
            </a:r>
            <a:endParaRPr lang="en-US" b="1" dirty="0"/>
          </a:p>
          <a:p>
            <a:pPr lvl="1"/>
            <a:r>
              <a:rPr lang="en-US" dirty="0"/>
              <a:t>Active client list with address and phone # all CM</a:t>
            </a:r>
          </a:p>
          <a:p>
            <a:pPr lvl="0"/>
            <a:r>
              <a:rPr lang="en-US" b="1" i="1" dirty="0"/>
              <a:t>(Agency) Active Clients with Pending Referrals   </a:t>
            </a:r>
            <a:endParaRPr lang="en-US" b="1" dirty="0"/>
          </a:p>
          <a:p>
            <a:pPr lvl="1"/>
            <a:r>
              <a:rPr lang="en-US" dirty="0"/>
              <a:t> Active clients with referrals in pending status</a:t>
            </a:r>
          </a:p>
          <a:p>
            <a:pPr lvl="0"/>
            <a:r>
              <a:rPr lang="en-US" b="1" i="1" dirty="0"/>
              <a:t>(Agency) Date of Last CM Service</a:t>
            </a:r>
            <a:endParaRPr lang="en-US" b="1" dirty="0"/>
          </a:p>
          <a:p>
            <a:pPr lvl="1"/>
            <a:r>
              <a:rPr lang="en-US" dirty="0"/>
              <a:t> Date of last CM service within selected span for active clients</a:t>
            </a:r>
          </a:p>
          <a:p>
            <a:pPr lvl="0"/>
            <a:r>
              <a:rPr lang="en-US" b="1" i="1" dirty="0"/>
              <a:t>(Agency) Eligibility Expired- All CM</a:t>
            </a:r>
            <a:endParaRPr lang="en-US" b="1" dirty="0"/>
          </a:p>
          <a:p>
            <a:pPr lvl="1"/>
            <a:r>
              <a:rPr lang="en-US" dirty="0"/>
              <a:t> Active clients with an eligibility date older than 6 months- includes all case mangers</a:t>
            </a:r>
          </a:p>
          <a:p>
            <a:pPr lvl="0"/>
            <a:r>
              <a:rPr lang="en-US" b="1" i="1" dirty="0"/>
              <a:t>(Agency) Eligibility Expired-  (CM Name)</a:t>
            </a:r>
            <a:endParaRPr lang="en-US" b="1" dirty="0"/>
          </a:p>
          <a:p>
            <a:pPr lvl="1"/>
            <a:r>
              <a:rPr lang="en-US" dirty="0"/>
              <a:t> Active clients with an eligibility date older than 6 months- Includes only the listed case manager’s clients </a:t>
            </a:r>
          </a:p>
          <a:p>
            <a:pPr lvl="0"/>
            <a:r>
              <a:rPr lang="en-US" b="1" i="1" dirty="0"/>
              <a:t>(Agency) Eligibility Expiring in 1 Month- All CM</a:t>
            </a:r>
            <a:endParaRPr lang="en-US" b="1" dirty="0"/>
          </a:p>
          <a:p>
            <a:pPr lvl="1"/>
            <a:r>
              <a:rPr lang="en-US" dirty="0"/>
              <a:t> Active clients with an eligibility expiring next month- includes all case mangers</a:t>
            </a:r>
          </a:p>
          <a:p>
            <a:pPr lvl="0"/>
            <a:r>
              <a:rPr lang="en-US" b="1" i="1" dirty="0"/>
              <a:t>(Agency) Eligibility Expiring in 1 Month- (CM Name) </a:t>
            </a:r>
            <a:endParaRPr lang="en-US" b="1" dirty="0"/>
          </a:p>
          <a:p>
            <a:pPr lvl="1"/>
            <a:r>
              <a:rPr lang="en-US" dirty="0"/>
              <a:t> Active clients with an eligibility expiring next month- Includes only the listed case manager’s clients </a:t>
            </a:r>
          </a:p>
          <a:p>
            <a:pPr lvl="0"/>
            <a:r>
              <a:rPr lang="en-US" b="1" i="1" dirty="0"/>
              <a:t>(Agency) Eligibility Status</a:t>
            </a:r>
            <a:endParaRPr lang="en-US" b="1" dirty="0"/>
          </a:p>
          <a:p>
            <a:pPr lvl="1"/>
            <a:r>
              <a:rPr lang="en-US" dirty="0"/>
              <a:t> All Part B eligibility entries within the selected span for active clients</a:t>
            </a:r>
          </a:p>
          <a:p>
            <a:pPr lvl="0"/>
            <a:r>
              <a:rPr lang="en-US" b="1" i="1" dirty="0"/>
              <a:t>(Agency) FPL  Expiring in 1 Month All CM</a:t>
            </a:r>
            <a:endParaRPr lang="en-US" b="1" dirty="0"/>
          </a:p>
          <a:p>
            <a:pPr lvl="1"/>
            <a:r>
              <a:rPr lang="en-US" dirty="0"/>
              <a:t> Active clients with FPL expiring next month- includes all case mangers</a:t>
            </a:r>
          </a:p>
          <a:p>
            <a:pPr lvl="0"/>
            <a:r>
              <a:rPr lang="en-US" b="1" i="1" dirty="0"/>
              <a:t>(Agency) FPL Expired- All CM</a:t>
            </a:r>
            <a:endParaRPr lang="en-US" b="1" dirty="0"/>
          </a:p>
          <a:p>
            <a:pPr lvl="1"/>
            <a:r>
              <a:rPr lang="en-US" dirty="0"/>
              <a:t> Active clients with a FPL date older than 6 months- includes all case mangers</a:t>
            </a:r>
          </a:p>
        </p:txBody>
      </p:sp>
      <p:sp>
        <p:nvSpPr>
          <p:cNvPr id="7" name="Slide Number Placeholder 6"/>
          <p:cNvSpPr>
            <a:spLocks noGrp="1"/>
          </p:cNvSpPr>
          <p:nvPr>
            <p:ph type="sldNum" sz="quarter" idx="12"/>
          </p:nvPr>
        </p:nvSpPr>
        <p:spPr/>
        <p:txBody>
          <a:bodyPr/>
          <a:lstStyle/>
          <a:p>
            <a:fld id="{D57F1E4F-1CFF-5643-939E-02111984F565}" type="slidenum">
              <a:rPr lang="en-US" smtClean="0"/>
              <a:t>14</a:t>
            </a:fld>
            <a:endParaRPr lang="en-US" dirty="0"/>
          </a:p>
        </p:txBody>
      </p:sp>
      <p:sp>
        <p:nvSpPr>
          <p:cNvPr id="8" name="Oval 7"/>
          <p:cNvSpPr/>
          <p:nvPr/>
        </p:nvSpPr>
        <p:spPr>
          <a:xfrm>
            <a:off x="865568" y="5358384"/>
            <a:ext cx="5041456" cy="5760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907024" y="2621280"/>
            <a:ext cx="5041456" cy="5760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759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latin typeface="Century Gothic" panose="020B0502020202020204" pitchFamily="34" charset="0"/>
              </a:rPr>
              <a:t>(Agency) Client List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solidFill>
                  <a:prstClr val="white">
                    <a:tint val="75000"/>
                  </a:prstClr>
                </a:solidFill>
              </a:rPr>
              <a:pPr/>
              <a:t>15</a:t>
            </a:fld>
            <a:endParaRPr lang="en-US" dirty="0">
              <a:solidFill>
                <a:prstClr val="white">
                  <a:tint val="75000"/>
                </a:prstClr>
              </a:solidFill>
            </a:endParaRPr>
          </a:p>
        </p:txBody>
      </p:sp>
      <p:pic>
        <p:nvPicPr>
          <p:cNvPr id="5" name="Content Placeholder 3"/>
          <p:cNvPicPr>
            <a:picLocks/>
          </p:cNvPicPr>
          <p:nvPr/>
        </p:nvPicPr>
        <p:blipFill>
          <a:blip r:embed="rId2"/>
          <a:stretch>
            <a:fillRect/>
          </a:stretch>
        </p:blipFill>
        <p:spPr>
          <a:xfrm>
            <a:off x="646111" y="1981228"/>
            <a:ext cx="10206486" cy="3855436"/>
          </a:xfrm>
          <a:prstGeom prst="rect">
            <a:avLst/>
          </a:prstGeom>
        </p:spPr>
      </p:pic>
    </p:spTree>
    <p:extLst>
      <p:ext uri="{BB962C8B-B14F-4D97-AF65-F5344CB8AC3E}">
        <p14:creationId xmlns:p14="http://schemas.microsoft.com/office/powerpoint/2010/main" val="3705505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06429" cy="1400530"/>
          </a:xfrm>
        </p:spPr>
        <p:txBody>
          <a:bodyPr/>
          <a:lstStyle/>
          <a:p>
            <a:pPr algn="ctr"/>
            <a:r>
              <a:rPr lang="en-US" i="1" dirty="0">
                <a:latin typeface="Century Gothic" panose="020B0502020202020204" pitchFamily="34" charset="0"/>
              </a:rPr>
              <a:t>(Agency) Active Clients w/No CM Service in 6+ MThs</a:t>
            </a:r>
            <a:endParaRPr lang="en-US" dirty="0"/>
          </a:p>
        </p:txBody>
      </p:sp>
      <p:sp>
        <p:nvSpPr>
          <p:cNvPr id="3" name="Content Placeholder 2"/>
          <p:cNvSpPr>
            <a:spLocks noGrp="1"/>
          </p:cNvSpPr>
          <p:nvPr>
            <p:ph idx="1"/>
          </p:nvPr>
        </p:nvSpPr>
        <p:spPr>
          <a:xfrm>
            <a:off x="646111" y="2180239"/>
            <a:ext cx="8946541" cy="4195481"/>
          </a:xfrm>
        </p:spPr>
        <p:txBody>
          <a:bodyPr/>
          <a:lstStyle/>
          <a:p>
            <a:pPr lvl="1"/>
            <a:r>
              <a:rPr lang="en-US" dirty="0"/>
              <a:t>Description</a:t>
            </a:r>
          </a:p>
          <a:p>
            <a:pPr lvl="2"/>
            <a:r>
              <a:rPr lang="en-US" dirty="0"/>
              <a:t> Clients w/no CM Service (Part B) in Over 6 months</a:t>
            </a:r>
          </a:p>
          <a:p>
            <a:pPr lvl="1"/>
            <a:r>
              <a:rPr lang="en-US" dirty="0"/>
              <a:t>Fields in Report:</a:t>
            </a:r>
          </a:p>
          <a:p>
            <a:pPr lvl="2"/>
            <a:r>
              <a:rPr lang="en-US" dirty="0"/>
              <a:t>Case Manager Assigned: Part B</a:t>
            </a:r>
          </a:p>
          <a:p>
            <a:pPr lvl="2"/>
            <a:r>
              <a:rPr lang="en-US" dirty="0"/>
              <a:t>URN</a:t>
            </a:r>
          </a:p>
          <a:p>
            <a:pPr lvl="2"/>
            <a:r>
              <a:rPr lang="en-US" dirty="0"/>
              <a:t>Client ID</a:t>
            </a:r>
          </a:p>
          <a:p>
            <a:pPr lvl="2"/>
            <a:r>
              <a:rPr lang="en-US" dirty="0"/>
              <a:t>Name</a:t>
            </a:r>
          </a:p>
          <a:p>
            <a:pPr lvl="2"/>
            <a:r>
              <a:rPr lang="en-US" dirty="0"/>
              <a:t>Date of Last Case Management Service</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solidFill>
                  <a:prstClr val="white">
                    <a:tint val="75000"/>
                  </a:prstClr>
                </a:solidFill>
              </a:rPr>
              <a:pPr/>
              <a:t>16</a:t>
            </a:fld>
            <a:endParaRPr lang="en-US" dirty="0">
              <a:solidFill>
                <a:prstClr val="white">
                  <a:tint val="75000"/>
                </a:prstClr>
              </a:solidFill>
            </a:endParaRPr>
          </a:p>
        </p:txBody>
      </p:sp>
    </p:spTree>
    <p:extLst>
      <p:ext uri="{BB962C8B-B14F-4D97-AF65-F5344CB8AC3E}">
        <p14:creationId xmlns:p14="http://schemas.microsoft.com/office/powerpoint/2010/main" val="529311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latin typeface="Century Gothic" panose="020B0502020202020204" pitchFamily="34" charset="0"/>
              </a:rPr>
              <a:t>(Agency) Active Clients w/No CM Service in 6+ MThs</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solidFill>
                  <a:prstClr val="white">
                    <a:tint val="75000"/>
                  </a:prstClr>
                </a:solidFill>
              </a:rPr>
              <a:pPr/>
              <a:t>17</a:t>
            </a:fld>
            <a:endParaRPr lang="en-US" dirty="0">
              <a:solidFill>
                <a:prstClr val="white">
                  <a:tint val="75000"/>
                </a:prstClr>
              </a:solidFill>
            </a:endParaRPr>
          </a:p>
        </p:txBody>
      </p:sp>
      <p:pic>
        <p:nvPicPr>
          <p:cNvPr id="5" name="Content Placeholder 3"/>
          <p:cNvPicPr>
            <a:picLocks noGrp="1"/>
          </p:cNvPicPr>
          <p:nvPr>
            <p:ph idx="1"/>
          </p:nvPr>
        </p:nvPicPr>
        <p:blipFill rotWithShape="1">
          <a:blip r:embed="rId2"/>
          <a:srcRect r="27816"/>
          <a:stretch/>
        </p:blipFill>
        <p:spPr>
          <a:xfrm>
            <a:off x="646111" y="2323070"/>
            <a:ext cx="10188642" cy="4181902"/>
          </a:xfrm>
          <a:prstGeom prst="rect">
            <a:avLst/>
          </a:prstGeom>
        </p:spPr>
      </p:pic>
    </p:spTree>
    <p:extLst>
      <p:ext uri="{BB962C8B-B14F-4D97-AF65-F5344CB8AC3E}">
        <p14:creationId xmlns:p14="http://schemas.microsoft.com/office/powerpoint/2010/main" val="2039584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898426" cy="1400530"/>
          </a:xfrm>
        </p:spPr>
        <p:txBody>
          <a:bodyPr/>
          <a:lstStyle/>
          <a:p>
            <a:pPr algn="ctr"/>
            <a:r>
              <a:rPr lang="en-US" i="1" dirty="0">
                <a:latin typeface="Century Gothic" panose="020B0502020202020204" pitchFamily="34" charset="0"/>
              </a:rPr>
              <a:t>(Agency) Active Clients with Pending Referrals </a:t>
            </a:r>
            <a:endParaRPr lang="en-US" dirty="0"/>
          </a:p>
        </p:txBody>
      </p:sp>
      <p:sp>
        <p:nvSpPr>
          <p:cNvPr id="3" name="Content Placeholder 2"/>
          <p:cNvSpPr>
            <a:spLocks noGrp="1"/>
          </p:cNvSpPr>
          <p:nvPr>
            <p:ph idx="1"/>
          </p:nvPr>
        </p:nvSpPr>
        <p:spPr>
          <a:xfrm>
            <a:off x="646111" y="2133940"/>
            <a:ext cx="8946541" cy="4195481"/>
          </a:xfrm>
        </p:spPr>
        <p:txBody>
          <a:bodyPr>
            <a:normAutofit lnSpcReduction="10000"/>
          </a:bodyPr>
          <a:lstStyle/>
          <a:p>
            <a:pPr lvl="1"/>
            <a:r>
              <a:rPr lang="en-US" dirty="0"/>
              <a:t>Description</a:t>
            </a:r>
          </a:p>
          <a:p>
            <a:pPr lvl="2"/>
            <a:r>
              <a:rPr lang="en-US" dirty="0"/>
              <a:t>Clients w/no CM Service (Part B) in Over 6 months</a:t>
            </a:r>
          </a:p>
          <a:p>
            <a:pPr lvl="1"/>
            <a:r>
              <a:rPr lang="en-US" dirty="0"/>
              <a:t>Fields in Report:</a:t>
            </a:r>
          </a:p>
          <a:p>
            <a:pPr lvl="2"/>
            <a:r>
              <a:rPr lang="en-US" dirty="0"/>
              <a:t>URN	</a:t>
            </a:r>
          </a:p>
          <a:p>
            <a:pPr lvl="2"/>
            <a:r>
              <a:rPr lang="en-US" dirty="0"/>
              <a:t>Client ID</a:t>
            </a:r>
          </a:p>
          <a:p>
            <a:pPr lvl="2"/>
            <a:r>
              <a:rPr lang="en-US" dirty="0"/>
              <a:t>Name </a:t>
            </a:r>
          </a:p>
          <a:p>
            <a:pPr lvl="2"/>
            <a:r>
              <a:rPr lang="en-US" dirty="0"/>
              <a:t>Referred To</a:t>
            </a:r>
          </a:p>
          <a:p>
            <a:pPr lvl="2"/>
            <a:r>
              <a:rPr lang="en-US" dirty="0"/>
              <a:t>Referred For</a:t>
            </a:r>
          </a:p>
          <a:p>
            <a:pPr lvl="2"/>
            <a:r>
              <a:rPr lang="en-US" dirty="0"/>
              <a:t>Referred for if Other</a:t>
            </a:r>
          </a:p>
          <a:p>
            <a:pPr lvl="2"/>
            <a:r>
              <a:rPr lang="en-US" dirty="0"/>
              <a:t>Appointment date if Applicable</a:t>
            </a:r>
          </a:p>
          <a:p>
            <a:pPr lvl="2"/>
            <a:r>
              <a:rPr lang="en-US" dirty="0"/>
              <a:t>Final Referral Outcome</a:t>
            </a:r>
          </a:p>
          <a:p>
            <a:pPr lvl="2"/>
            <a:r>
              <a:rPr lang="en-US" dirty="0"/>
              <a:t>Staff or Provider Name</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solidFill>
                  <a:prstClr val="white">
                    <a:tint val="75000"/>
                  </a:prstClr>
                </a:solidFill>
              </a:rPr>
              <a:pPr/>
              <a:t>18</a:t>
            </a:fld>
            <a:endParaRPr lang="en-US" dirty="0">
              <a:solidFill>
                <a:prstClr val="white">
                  <a:tint val="75000"/>
                </a:prstClr>
              </a:solidFill>
            </a:endParaRPr>
          </a:p>
        </p:txBody>
      </p:sp>
    </p:spTree>
    <p:extLst>
      <p:ext uri="{BB962C8B-B14F-4D97-AF65-F5344CB8AC3E}">
        <p14:creationId xmlns:p14="http://schemas.microsoft.com/office/powerpoint/2010/main" val="12697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921575" cy="1400530"/>
          </a:xfrm>
        </p:spPr>
        <p:txBody>
          <a:bodyPr/>
          <a:lstStyle/>
          <a:p>
            <a:pPr algn="ctr"/>
            <a:r>
              <a:rPr lang="en-US" i="1" dirty="0">
                <a:latin typeface="Century Gothic" panose="020B0502020202020204" pitchFamily="34" charset="0"/>
              </a:rPr>
              <a:t>(Agency) Active Clients with Pending Referrals </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solidFill>
                  <a:prstClr val="white">
                    <a:tint val="75000"/>
                  </a:prstClr>
                </a:solidFill>
              </a:rPr>
              <a:pPr/>
              <a:t>19</a:t>
            </a:fld>
            <a:endParaRPr lang="en-US" dirty="0">
              <a:solidFill>
                <a:prstClr val="white">
                  <a:tint val="75000"/>
                </a:prstClr>
              </a:solidFill>
            </a:endParaRPr>
          </a:p>
        </p:txBody>
      </p:sp>
      <p:pic>
        <p:nvPicPr>
          <p:cNvPr id="5" name="Content Placeholder 3"/>
          <p:cNvPicPr>
            <a:picLocks noGrp="1"/>
          </p:cNvPicPr>
          <p:nvPr>
            <p:ph idx="1"/>
          </p:nvPr>
        </p:nvPicPr>
        <p:blipFill>
          <a:blip r:embed="rId2"/>
          <a:stretch>
            <a:fillRect/>
          </a:stretch>
        </p:blipFill>
        <p:spPr>
          <a:xfrm>
            <a:off x="609600" y="2380735"/>
            <a:ext cx="10267156" cy="3410465"/>
          </a:xfrm>
          <a:prstGeom prst="rect">
            <a:avLst/>
          </a:prstGeom>
        </p:spPr>
      </p:pic>
    </p:spTree>
    <p:extLst>
      <p:ext uri="{BB962C8B-B14F-4D97-AF65-F5344CB8AC3E}">
        <p14:creationId xmlns:p14="http://schemas.microsoft.com/office/powerpoint/2010/main" val="886752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Invoicing</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82608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i="1" dirty="0">
                <a:latin typeface="Century Gothic" panose="020B0502020202020204" pitchFamily="34" charset="0"/>
              </a:rPr>
              <a:t>(Agency) Date of Last CM Service</a:t>
            </a:r>
            <a:endParaRPr lang="en-US" dirty="0"/>
          </a:p>
        </p:txBody>
      </p:sp>
      <p:sp>
        <p:nvSpPr>
          <p:cNvPr id="3" name="Content Placeholder 2"/>
          <p:cNvSpPr>
            <a:spLocks noGrp="1"/>
          </p:cNvSpPr>
          <p:nvPr>
            <p:ph idx="1"/>
          </p:nvPr>
        </p:nvSpPr>
        <p:spPr>
          <a:xfrm>
            <a:off x="646111" y="1937172"/>
            <a:ext cx="8946541" cy="4195481"/>
          </a:xfrm>
        </p:spPr>
        <p:txBody>
          <a:bodyPr/>
          <a:lstStyle/>
          <a:p>
            <a:pPr lvl="1"/>
            <a:r>
              <a:rPr lang="en-US" dirty="0"/>
              <a:t>Description</a:t>
            </a:r>
          </a:p>
          <a:p>
            <a:pPr lvl="2"/>
            <a:r>
              <a:rPr lang="en-US" dirty="0"/>
              <a:t> Date of last CM service within selected span for active clients</a:t>
            </a:r>
          </a:p>
          <a:p>
            <a:pPr lvl="1"/>
            <a:r>
              <a:rPr lang="en-US" dirty="0"/>
              <a:t>Fields in Report:</a:t>
            </a:r>
          </a:p>
          <a:p>
            <a:pPr lvl="2"/>
            <a:r>
              <a:rPr lang="en-US" dirty="0"/>
              <a:t>Case Manager Assigned: Part B</a:t>
            </a:r>
          </a:p>
          <a:p>
            <a:pPr lvl="2"/>
            <a:r>
              <a:rPr lang="en-US" dirty="0"/>
              <a:t>URN	</a:t>
            </a:r>
          </a:p>
          <a:p>
            <a:pPr lvl="2"/>
            <a:r>
              <a:rPr lang="en-US" dirty="0"/>
              <a:t>Client ID</a:t>
            </a:r>
          </a:p>
          <a:p>
            <a:pPr lvl="2"/>
            <a:r>
              <a:rPr lang="en-US" dirty="0"/>
              <a:t>Name </a:t>
            </a:r>
          </a:p>
          <a:p>
            <a:pPr lvl="2"/>
            <a:r>
              <a:rPr lang="en-US" dirty="0"/>
              <a:t>Date of Las Case Management Service</a:t>
            </a:r>
          </a:p>
          <a:p>
            <a:pPr lvl="2"/>
            <a:r>
              <a:rPr lang="en-US" dirty="0"/>
              <a:t>Service name</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solidFill>
                  <a:prstClr val="white">
                    <a:tint val="75000"/>
                  </a:prstClr>
                </a:solidFill>
              </a:rPr>
              <a:pPr/>
              <a:t>20</a:t>
            </a:fld>
            <a:endParaRPr lang="en-US" dirty="0">
              <a:solidFill>
                <a:prstClr val="white">
                  <a:tint val="75000"/>
                </a:prstClr>
              </a:solidFill>
            </a:endParaRPr>
          </a:p>
        </p:txBody>
      </p:sp>
    </p:spTree>
    <p:extLst>
      <p:ext uri="{BB962C8B-B14F-4D97-AF65-F5344CB8AC3E}">
        <p14:creationId xmlns:p14="http://schemas.microsoft.com/office/powerpoint/2010/main" val="459764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i="1" dirty="0">
                <a:latin typeface="Century Gothic" panose="020B0502020202020204" pitchFamily="34" charset="0"/>
              </a:rPr>
              <a:t>(Agency) Date of Last CM Service</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solidFill>
                  <a:prstClr val="white">
                    <a:tint val="75000"/>
                  </a:prstClr>
                </a:solidFill>
              </a:rPr>
              <a:pPr/>
              <a:t>21</a:t>
            </a:fld>
            <a:endParaRPr lang="en-US" dirty="0">
              <a:solidFill>
                <a:prstClr val="white">
                  <a:tint val="75000"/>
                </a:prstClr>
              </a:solidFill>
            </a:endParaRPr>
          </a:p>
        </p:txBody>
      </p:sp>
      <p:pic>
        <p:nvPicPr>
          <p:cNvPr id="5" name="Content Placeholder 3"/>
          <p:cNvPicPr>
            <a:picLocks noGrp="1"/>
          </p:cNvPicPr>
          <p:nvPr>
            <p:ph idx="1"/>
          </p:nvPr>
        </p:nvPicPr>
        <p:blipFill>
          <a:blip r:embed="rId2"/>
          <a:stretch>
            <a:fillRect/>
          </a:stretch>
        </p:blipFill>
        <p:spPr>
          <a:xfrm>
            <a:off x="809393" y="2242465"/>
            <a:ext cx="9712411" cy="2809102"/>
          </a:xfrm>
          <a:prstGeom prst="rect">
            <a:avLst/>
          </a:prstGeom>
        </p:spPr>
      </p:pic>
    </p:spTree>
    <p:extLst>
      <p:ext uri="{BB962C8B-B14F-4D97-AF65-F5344CB8AC3E}">
        <p14:creationId xmlns:p14="http://schemas.microsoft.com/office/powerpoint/2010/main" val="3133382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a:t>
            </a:r>
            <a:r>
              <a:rPr lang="en-US" sz="4400" i="1" dirty="0">
                <a:latin typeface="Century Gothic" panose="020B0502020202020204" pitchFamily="34" charset="0"/>
              </a:rPr>
              <a:t>Agency) Eligibility Expired- All CM</a:t>
            </a:r>
            <a:endParaRPr lang="en-US" dirty="0"/>
          </a:p>
        </p:txBody>
      </p:sp>
      <p:sp>
        <p:nvSpPr>
          <p:cNvPr id="3" name="Content Placeholder 2"/>
          <p:cNvSpPr>
            <a:spLocks noGrp="1"/>
          </p:cNvSpPr>
          <p:nvPr>
            <p:ph idx="1"/>
          </p:nvPr>
        </p:nvSpPr>
        <p:spPr>
          <a:xfrm>
            <a:off x="646111" y="2052918"/>
            <a:ext cx="8946541" cy="4195481"/>
          </a:xfrm>
        </p:spPr>
        <p:txBody>
          <a:bodyPr/>
          <a:lstStyle/>
          <a:p>
            <a:pPr lvl="1"/>
            <a:r>
              <a:rPr lang="en-US" dirty="0"/>
              <a:t>Description</a:t>
            </a:r>
          </a:p>
          <a:p>
            <a:pPr lvl="2"/>
            <a:r>
              <a:rPr lang="en-US" dirty="0"/>
              <a:t>Active clients with an eligibility date older than 6 months- includes all case mangers</a:t>
            </a:r>
          </a:p>
          <a:p>
            <a:pPr lvl="1"/>
            <a:r>
              <a:rPr lang="en-US" dirty="0"/>
              <a:t>Fields in Report:</a:t>
            </a:r>
          </a:p>
          <a:p>
            <a:pPr lvl="2"/>
            <a:r>
              <a:rPr lang="en-US" dirty="0"/>
              <a:t>Case Manager Assigned: Part B</a:t>
            </a:r>
          </a:p>
          <a:p>
            <a:pPr lvl="2"/>
            <a:r>
              <a:rPr lang="en-US" dirty="0"/>
              <a:t>URN</a:t>
            </a:r>
          </a:p>
          <a:p>
            <a:pPr lvl="2"/>
            <a:r>
              <a:rPr lang="en-US" dirty="0"/>
              <a:t>Client ID</a:t>
            </a:r>
          </a:p>
          <a:p>
            <a:pPr lvl="2"/>
            <a:r>
              <a:rPr lang="en-US" dirty="0"/>
              <a:t>Name</a:t>
            </a:r>
          </a:p>
          <a:p>
            <a:pPr lvl="2"/>
            <a:r>
              <a:rPr lang="en-US" dirty="0"/>
              <a:t>Last Eligibility Date</a:t>
            </a:r>
          </a:p>
          <a:p>
            <a:pPr lvl="2"/>
            <a:r>
              <a:rPr lang="en-US" dirty="0"/>
              <a:t># of Months Since Last Eligibility Date</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solidFill>
                  <a:prstClr val="white">
                    <a:tint val="75000"/>
                  </a:prstClr>
                </a:solidFill>
              </a:rPr>
              <a:pPr/>
              <a:t>22</a:t>
            </a:fld>
            <a:endParaRPr lang="en-US" dirty="0">
              <a:solidFill>
                <a:prstClr val="white">
                  <a:tint val="75000"/>
                </a:prstClr>
              </a:solidFill>
            </a:endParaRPr>
          </a:p>
        </p:txBody>
      </p:sp>
    </p:spTree>
    <p:extLst>
      <p:ext uri="{BB962C8B-B14F-4D97-AF65-F5344CB8AC3E}">
        <p14:creationId xmlns:p14="http://schemas.microsoft.com/office/powerpoint/2010/main" val="379025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a:t>
            </a:r>
            <a:r>
              <a:rPr lang="en-US" sz="4400" i="1" dirty="0">
                <a:latin typeface="Century Gothic" panose="020B0502020202020204" pitchFamily="34" charset="0"/>
              </a:rPr>
              <a:t>Agency) Eligibility Expired- All CM</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solidFill>
                  <a:prstClr val="white">
                    <a:tint val="75000"/>
                  </a:prstClr>
                </a:solidFill>
              </a:rPr>
              <a:pPr/>
              <a:t>23</a:t>
            </a:fld>
            <a:endParaRPr lang="en-US" dirty="0">
              <a:solidFill>
                <a:prstClr val="white">
                  <a:tint val="75000"/>
                </a:prstClr>
              </a:solidFill>
            </a:endParaRPr>
          </a:p>
        </p:txBody>
      </p:sp>
      <p:pic>
        <p:nvPicPr>
          <p:cNvPr id="5" name="Content Placeholder 3"/>
          <p:cNvPicPr>
            <a:picLocks noGrp="1"/>
          </p:cNvPicPr>
          <p:nvPr>
            <p:ph idx="1"/>
          </p:nvPr>
        </p:nvPicPr>
        <p:blipFill>
          <a:blip r:embed="rId2"/>
          <a:stretch>
            <a:fillRect/>
          </a:stretch>
        </p:blipFill>
        <p:spPr>
          <a:xfrm>
            <a:off x="646111" y="2123172"/>
            <a:ext cx="10301053" cy="3803066"/>
          </a:xfrm>
          <a:prstGeom prst="rect">
            <a:avLst/>
          </a:prstGeom>
        </p:spPr>
      </p:pic>
    </p:spTree>
    <p:extLst>
      <p:ext uri="{BB962C8B-B14F-4D97-AF65-F5344CB8AC3E}">
        <p14:creationId xmlns:p14="http://schemas.microsoft.com/office/powerpoint/2010/main" val="1239709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i="1" dirty="0">
                <a:latin typeface="Century Gothic" panose="020B0502020202020204" pitchFamily="34" charset="0"/>
              </a:rPr>
              <a:t>(Agency) Eligibility Expired-  (CM Name)</a:t>
            </a:r>
            <a:endParaRPr lang="en-US" dirty="0"/>
          </a:p>
        </p:txBody>
      </p:sp>
      <p:sp>
        <p:nvSpPr>
          <p:cNvPr id="3" name="Content Placeholder 2"/>
          <p:cNvSpPr>
            <a:spLocks noGrp="1"/>
          </p:cNvSpPr>
          <p:nvPr>
            <p:ph idx="1"/>
          </p:nvPr>
        </p:nvSpPr>
        <p:spPr>
          <a:xfrm>
            <a:off x="646111" y="2041344"/>
            <a:ext cx="8946541" cy="4195481"/>
          </a:xfrm>
        </p:spPr>
        <p:txBody>
          <a:bodyPr/>
          <a:lstStyle/>
          <a:p>
            <a:pPr lvl="1"/>
            <a:r>
              <a:rPr lang="en-US" dirty="0"/>
              <a:t>Description </a:t>
            </a:r>
          </a:p>
          <a:p>
            <a:pPr lvl="2"/>
            <a:r>
              <a:rPr lang="en-US" dirty="0"/>
              <a:t>Active clients with an eligibility date older than 6 months- Includes only the listed case manager’s clients </a:t>
            </a:r>
          </a:p>
          <a:p>
            <a:pPr lvl="1"/>
            <a:r>
              <a:rPr lang="en-US" dirty="0"/>
              <a:t>Fields in Report:</a:t>
            </a:r>
          </a:p>
          <a:p>
            <a:pPr lvl="2"/>
            <a:r>
              <a:rPr lang="en-US" dirty="0"/>
              <a:t>Case Manager Assigned: Part B</a:t>
            </a:r>
          </a:p>
          <a:p>
            <a:pPr lvl="2"/>
            <a:r>
              <a:rPr lang="en-US" dirty="0"/>
              <a:t>URN</a:t>
            </a:r>
          </a:p>
          <a:p>
            <a:pPr lvl="2"/>
            <a:r>
              <a:rPr lang="en-US" dirty="0"/>
              <a:t>Client ID</a:t>
            </a:r>
          </a:p>
          <a:p>
            <a:pPr lvl="2"/>
            <a:r>
              <a:rPr lang="en-US" dirty="0"/>
              <a:t>Name </a:t>
            </a:r>
          </a:p>
          <a:p>
            <a:pPr lvl="2"/>
            <a:r>
              <a:rPr lang="en-US" dirty="0"/>
              <a:t>Phone</a:t>
            </a:r>
          </a:p>
          <a:p>
            <a:pPr lvl="2"/>
            <a:r>
              <a:rPr lang="en-US" dirty="0"/>
              <a:t>Last Eligibility Date</a:t>
            </a:r>
          </a:p>
          <a:p>
            <a:pPr lvl="2"/>
            <a:r>
              <a:rPr lang="en-US" dirty="0"/>
              <a:t># of Months Since Last Eligibility Date</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solidFill>
                  <a:prstClr val="white">
                    <a:tint val="75000"/>
                  </a:prstClr>
                </a:solidFill>
              </a:rPr>
              <a:pPr/>
              <a:t>24</a:t>
            </a:fld>
            <a:endParaRPr lang="en-US" dirty="0">
              <a:solidFill>
                <a:prstClr val="white">
                  <a:tint val="75000"/>
                </a:prstClr>
              </a:solidFill>
            </a:endParaRPr>
          </a:p>
        </p:txBody>
      </p:sp>
    </p:spTree>
    <p:extLst>
      <p:ext uri="{BB962C8B-B14F-4D97-AF65-F5344CB8AC3E}">
        <p14:creationId xmlns:p14="http://schemas.microsoft.com/office/powerpoint/2010/main" val="1387521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i="1" dirty="0">
                <a:latin typeface="Century Gothic" panose="020B0502020202020204" pitchFamily="34" charset="0"/>
              </a:rPr>
              <a:t>(Agency) Eligibility Expired-  (CM Name)</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solidFill>
                  <a:prstClr val="white">
                    <a:tint val="75000"/>
                  </a:prstClr>
                </a:solidFill>
              </a:rPr>
              <a:pPr/>
              <a:t>25</a:t>
            </a:fld>
            <a:endParaRPr lang="en-US" dirty="0">
              <a:solidFill>
                <a:prstClr val="white">
                  <a:tint val="75000"/>
                </a:prstClr>
              </a:solidFill>
            </a:endParaRPr>
          </a:p>
        </p:txBody>
      </p:sp>
      <p:pic>
        <p:nvPicPr>
          <p:cNvPr id="6" name="Content Placeholder 3"/>
          <p:cNvPicPr>
            <a:picLocks noGrp="1"/>
          </p:cNvPicPr>
          <p:nvPr>
            <p:ph idx="1"/>
          </p:nvPr>
        </p:nvPicPr>
        <p:blipFill>
          <a:blip r:embed="rId2"/>
          <a:stretch>
            <a:fillRect/>
          </a:stretch>
        </p:blipFill>
        <p:spPr>
          <a:xfrm>
            <a:off x="755356" y="2439236"/>
            <a:ext cx="9295478" cy="3321522"/>
          </a:xfrm>
          <a:prstGeom prst="rect">
            <a:avLst/>
          </a:prstGeom>
        </p:spPr>
      </p:pic>
    </p:spTree>
    <p:extLst>
      <p:ext uri="{BB962C8B-B14F-4D97-AF65-F5344CB8AC3E}">
        <p14:creationId xmlns:p14="http://schemas.microsoft.com/office/powerpoint/2010/main" val="2883079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latin typeface="Century Gothic" panose="020B0502020202020204" pitchFamily="34" charset="0"/>
              </a:rPr>
              <a:t>(Agency) Eligibility Expiring in 1 Month- All CM</a:t>
            </a:r>
            <a:endParaRPr lang="en-US" dirty="0"/>
          </a:p>
        </p:txBody>
      </p:sp>
      <p:sp>
        <p:nvSpPr>
          <p:cNvPr id="3" name="Content Placeholder 2"/>
          <p:cNvSpPr>
            <a:spLocks noGrp="1"/>
          </p:cNvSpPr>
          <p:nvPr>
            <p:ph idx="1"/>
          </p:nvPr>
        </p:nvSpPr>
        <p:spPr>
          <a:xfrm>
            <a:off x="646111" y="2029768"/>
            <a:ext cx="8946541" cy="4195481"/>
          </a:xfrm>
        </p:spPr>
        <p:txBody>
          <a:bodyPr/>
          <a:lstStyle/>
          <a:p>
            <a:pPr lvl="1"/>
            <a:r>
              <a:rPr lang="en-US" dirty="0"/>
              <a:t>Description</a:t>
            </a:r>
          </a:p>
          <a:p>
            <a:pPr lvl="2"/>
            <a:r>
              <a:rPr lang="en-US" dirty="0"/>
              <a:t>Active clients with an eligibility expiring next month- includes all case mangers</a:t>
            </a:r>
          </a:p>
          <a:p>
            <a:pPr lvl="1"/>
            <a:r>
              <a:rPr lang="en-US" dirty="0"/>
              <a:t>Fields in Report:</a:t>
            </a:r>
          </a:p>
          <a:p>
            <a:pPr lvl="2"/>
            <a:r>
              <a:rPr lang="en-US" dirty="0"/>
              <a:t>Case Manager Assigned: Part B</a:t>
            </a:r>
          </a:p>
          <a:p>
            <a:pPr lvl="2"/>
            <a:r>
              <a:rPr lang="en-US" dirty="0"/>
              <a:t>URN</a:t>
            </a:r>
          </a:p>
          <a:p>
            <a:pPr lvl="2"/>
            <a:r>
              <a:rPr lang="en-US" dirty="0"/>
              <a:t>Client ID</a:t>
            </a:r>
          </a:p>
          <a:p>
            <a:pPr lvl="2"/>
            <a:r>
              <a:rPr lang="en-US" dirty="0"/>
              <a:t>Name </a:t>
            </a:r>
          </a:p>
          <a:p>
            <a:pPr lvl="2"/>
            <a:r>
              <a:rPr lang="en-US" dirty="0"/>
              <a:t>Last Eligibility Date</a:t>
            </a:r>
          </a:p>
          <a:p>
            <a:pPr lvl="2"/>
            <a:r>
              <a:rPr lang="en-US" dirty="0"/>
              <a:t># of Months Since Last Eligibility Date</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solidFill>
                  <a:prstClr val="white">
                    <a:tint val="75000"/>
                  </a:prstClr>
                </a:solidFill>
              </a:rPr>
              <a:pPr/>
              <a:t>26</a:t>
            </a:fld>
            <a:endParaRPr lang="en-US" dirty="0">
              <a:solidFill>
                <a:prstClr val="white">
                  <a:tint val="75000"/>
                </a:prstClr>
              </a:solidFill>
            </a:endParaRPr>
          </a:p>
        </p:txBody>
      </p:sp>
    </p:spTree>
    <p:extLst>
      <p:ext uri="{BB962C8B-B14F-4D97-AF65-F5344CB8AC3E}">
        <p14:creationId xmlns:p14="http://schemas.microsoft.com/office/powerpoint/2010/main" val="1215894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latin typeface="Century Gothic" panose="020B0502020202020204" pitchFamily="34" charset="0"/>
              </a:rPr>
              <a:t>(Agency) Eligibility Expiring in 1 Month- All CM</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solidFill>
                  <a:prstClr val="white">
                    <a:tint val="75000"/>
                  </a:prstClr>
                </a:solidFill>
              </a:rPr>
              <a:pPr/>
              <a:t>27</a:t>
            </a:fld>
            <a:endParaRPr lang="en-US" dirty="0">
              <a:solidFill>
                <a:prstClr val="white">
                  <a:tint val="75000"/>
                </a:prstClr>
              </a:solidFill>
            </a:endParaRPr>
          </a:p>
        </p:txBody>
      </p:sp>
      <p:pic>
        <p:nvPicPr>
          <p:cNvPr id="5" name="Content Placeholder 3"/>
          <p:cNvPicPr>
            <a:picLocks noGrp="1"/>
          </p:cNvPicPr>
          <p:nvPr>
            <p:ph idx="1"/>
          </p:nvPr>
        </p:nvPicPr>
        <p:blipFill>
          <a:blip r:embed="rId2"/>
          <a:stretch>
            <a:fillRect/>
          </a:stretch>
        </p:blipFill>
        <p:spPr>
          <a:xfrm>
            <a:off x="681249" y="2322020"/>
            <a:ext cx="9369585" cy="3557919"/>
          </a:xfrm>
          <a:prstGeom prst="rect">
            <a:avLst/>
          </a:prstGeom>
        </p:spPr>
      </p:pic>
    </p:spTree>
    <p:extLst>
      <p:ext uri="{BB962C8B-B14F-4D97-AF65-F5344CB8AC3E}">
        <p14:creationId xmlns:p14="http://schemas.microsoft.com/office/powerpoint/2010/main" val="1211507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latin typeface="Century Gothic" panose="020B0502020202020204" pitchFamily="34" charset="0"/>
              </a:rPr>
              <a:t>(Agency) Eligibility Expiring in 1 Month- (CM Name)</a:t>
            </a:r>
            <a:endParaRPr lang="en-US" dirty="0"/>
          </a:p>
        </p:txBody>
      </p:sp>
      <p:sp>
        <p:nvSpPr>
          <p:cNvPr id="3" name="Content Placeholder 2"/>
          <p:cNvSpPr>
            <a:spLocks noGrp="1"/>
          </p:cNvSpPr>
          <p:nvPr>
            <p:ph idx="1"/>
          </p:nvPr>
        </p:nvSpPr>
        <p:spPr>
          <a:xfrm>
            <a:off x="646111" y="2041344"/>
            <a:ext cx="8946541" cy="4195481"/>
          </a:xfrm>
        </p:spPr>
        <p:txBody>
          <a:bodyPr/>
          <a:lstStyle/>
          <a:p>
            <a:pPr lvl="1"/>
            <a:r>
              <a:rPr lang="en-US" dirty="0"/>
              <a:t>Description</a:t>
            </a:r>
          </a:p>
          <a:p>
            <a:pPr lvl="2"/>
            <a:r>
              <a:rPr lang="en-US" dirty="0"/>
              <a:t> Active clients with an eligibility expiring next month- Includes only the listed case manager’s clients </a:t>
            </a:r>
          </a:p>
          <a:p>
            <a:pPr lvl="1"/>
            <a:r>
              <a:rPr lang="en-US" dirty="0"/>
              <a:t>Fields in Report</a:t>
            </a:r>
          </a:p>
          <a:p>
            <a:pPr lvl="2"/>
            <a:r>
              <a:rPr lang="en-US" dirty="0"/>
              <a:t>Case Manager Assigned Part B </a:t>
            </a:r>
          </a:p>
          <a:p>
            <a:pPr lvl="2"/>
            <a:r>
              <a:rPr lang="en-US" dirty="0"/>
              <a:t>URN</a:t>
            </a:r>
          </a:p>
          <a:p>
            <a:pPr lvl="2"/>
            <a:r>
              <a:rPr lang="en-US" dirty="0"/>
              <a:t>Client ID</a:t>
            </a:r>
          </a:p>
          <a:p>
            <a:pPr lvl="2"/>
            <a:r>
              <a:rPr lang="en-US" dirty="0"/>
              <a:t>Name</a:t>
            </a:r>
          </a:p>
          <a:p>
            <a:pPr lvl="2"/>
            <a:r>
              <a:rPr lang="en-US" dirty="0"/>
              <a:t>Phone</a:t>
            </a:r>
          </a:p>
          <a:p>
            <a:pPr lvl="2"/>
            <a:r>
              <a:rPr lang="en-US" dirty="0"/>
              <a:t>Last Eligibility Date</a:t>
            </a:r>
          </a:p>
          <a:p>
            <a:pPr lvl="2"/>
            <a:r>
              <a:rPr lang="en-US" dirty="0"/>
              <a:t># of Months Since Last Eligibility Date</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solidFill>
                  <a:prstClr val="white">
                    <a:tint val="75000"/>
                  </a:prstClr>
                </a:solidFill>
              </a:rPr>
              <a:pPr/>
              <a:t>28</a:t>
            </a:fld>
            <a:endParaRPr lang="en-US" dirty="0">
              <a:solidFill>
                <a:prstClr val="white">
                  <a:tint val="75000"/>
                </a:prstClr>
              </a:solidFill>
            </a:endParaRPr>
          </a:p>
        </p:txBody>
      </p:sp>
    </p:spTree>
    <p:extLst>
      <p:ext uri="{BB962C8B-B14F-4D97-AF65-F5344CB8AC3E}">
        <p14:creationId xmlns:p14="http://schemas.microsoft.com/office/powerpoint/2010/main" val="3779159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latin typeface="Century Gothic" panose="020B0502020202020204" pitchFamily="34" charset="0"/>
              </a:rPr>
              <a:t>(Agency) Eligibility Expiring in 1 Month- (CM Name)</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solidFill>
                  <a:prstClr val="white">
                    <a:tint val="75000"/>
                  </a:prstClr>
                </a:solidFill>
              </a:rPr>
              <a:pPr/>
              <a:t>29</a:t>
            </a:fld>
            <a:endParaRPr lang="en-US" dirty="0">
              <a:solidFill>
                <a:prstClr val="white">
                  <a:tint val="75000"/>
                </a:prstClr>
              </a:solidFill>
            </a:endParaRPr>
          </a:p>
        </p:txBody>
      </p:sp>
      <p:pic>
        <p:nvPicPr>
          <p:cNvPr id="5" name="Content Placeholder 3"/>
          <p:cNvPicPr>
            <a:picLocks noGrp="1"/>
          </p:cNvPicPr>
          <p:nvPr>
            <p:ph idx="1"/>
          </p:nvPr>
        </p:nvPicPr>
        <p:blipFill>
          <a:blip r:embed="rId2"/>
          <a:stretch>
            <a:fillRect/>
          </a:stretch>
        </p:blipFill>
        <p:spPr>
          <a:xfrm>
            <a:off x="738379" y="2671731"/>
            <a:ext cx="9614161" cy="2814667"/>
          </a:xfrm>
          <a:prstGeom prst="rect">
            <a:avLst/>
          </a:prstGeom>
        </p:spPr>
      </p:pic>
    </p:spTree>
    <p:extLst>
      <p:ext uri="{BB962C8B-B14F-4D97-AF65-F5344CB8AC3E}">
        <p14:creationId xmlns:p14="http://schemas.microsoft.com/office/powerpoint/2010/main" val="1193601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Invoice Submission Policy &amp; Procedure</a:t>
            </a:r>
            <a:endParaRPr lang="en-US" b="1" dirty="0"/>
          </a:p>
        </p:txBody>
      </p:sp>
      <p:sp>
        <p:nvSpPr>
          <p:cNvPr id="3" name="Content Placeholder 2"/>
          <p:cNvSpPr>
            <a:spLocks noGrp="1"/>
          </p:cNvSpPr>
          <p:nvPr>
            <p:ph sz="half" idx="1"/>
          </p:nvPr>
        </p:nvSpPr>
        <p:spPr/>
        <p:txBody>
          <a:bodyPr>
            <a:normAutofit fontScale="92500" lnSpcReduction="20000"/>
          </a:bodyPr>
          <a:lstStyle/>
          <a:p>
            <a:r>
              <a:rPr lang="en-US" dirty="0"/>
              <a:t>Late submission of invoices beginning 10 business days after the stated due date will incur a $50 per working day per invoice fee. Late fees may be waived by the SHP office on a case by case basis. If there are any delays in the process of submitting the invoice email </a:t>
            </a:r>
            <a:r>
              <a:rPr lang="en-US" u="sng" dirty="0">
                <a:hlinkClick r:id="rId3"/>
              </a:rPr>
              <a:t>Ariel.White@La.gov</a:t>
            </a:r>
            <a:endParaRPr lang="en-US" dirty="0"/>
          </a:p>
        </p:txBody>
      </p:sp>
      <p:sp>
        <p:nvSpPr>
          <p:cNvPr id="4" name="Content Placeholder 3"/>
          <p:cNvSpPr>
            <a:spLocks noGrp="1"/>
          </p:cNvSpPr>
          <p:nvPr>
            <p:ph sz="half" idx="2"/>
          </p:nvPr>
        </p:nvSpPr>
        <p:spPr/>
        <p:txBody>
          <a:bodyPr>
            <a:normAutofit fontScale="92500" lnSpcReduction="20000"/>
          </a:bodyPr>
          <a:lstStyle/>
          <a:p>
            <a:pPr lvl="0"/>
            <a:r>
              <a:rPr lang="en-US" dirty="0"/>
              <a:t>Generate </a:t>
            </a:r>
            <a:r>
              <a:rPr lang="en-US" dirty="0" err="1"/>
              <a:t>CAREWare</a:t>
            </a:r>
            <a:r>
              <a:rPr lang="en-US" dirty="0"/>
              <a:t> Financial Report</a:t>
            </a:r>
          </a:p>
          <a:p>
            <a:pPr lvl="0"/>
            <a:r>
              <a:rPr lang="en-US" dirty="0"/>
              <a:t>Complete HOPWA Payment Breakdown</a:t>
            </a:r>
          </a:p>
          <a:p>
            <a:pPr lvl="0"/>
            <a:r>
              <a:rPr lang="en-US" dirty="0"/>
              <a:t>Gather supporting documentation for submission</a:t>
            </a:r>
          </a:p>
          <a:p>
            <a:pPr lvl="0"/>
            <a:r>
              <a:rPr lang="en-US" dirty="0"/>
              <a:t>Complete invoice</a:t>
            </a:r>
          </a:p>
          <a:p>
            <a:pPr lvl="0"/>
            <a:r>
              <a:rPr lang="en-US" dirty="0"/>
              <a:t>Place invoice, </a:t>
            </a:r>
            <a:r>
              <a:rPr lang="en-US" dirty="0" err="1"/>
              <a:t>CAREWare</a:t>
            </a:r>
            <a:r>
              <a:rPr lang="en-US" dirty="0"/>
              <a:t> Financial Report, HOPWA Payment Breakdown, and supporting documentation in Invoice folder via Citrix. </a:t>
            </a:r>
          </a:p>
          <a:p>
            <a:pPr lvl="0"/>
            <a:r>
              <a:rPr lang="en-US" dirty="0"/>
              <a:t>Email </a:t>
            </a:r>
            <a:r>
              <a:rPr lang="en-US" u="sng" dirty="0">
                <a:hlinkClick r:id="rId4"/>
              </a:rPr>
              <a:t>Capucinca.Harris-Roberts@la.gov</a:t>
            </a:r>
            <a:r>
              <a:rPr lang="en-US" dirty="0"/>
              <a:t> to inform that invoice is submitted.</a:t>
            </a:r>
          </a:p>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848845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i="1" dirty="0">
                <a:latin typeface="Century Gothic" panose="020B0502020202020204" pitchFamily="34" charset="0"/>
              </a:rPr>
              <a:t>(Agency) Eligibility Status</a:t>
            </a:r>
            <a:endParaRPr lang="en-US" dirty="0"/>
          </a:p>
        </p:txBody>
      </p:sp>
      <p:sp>
        <p:nvSpPr>
          <p:cNvPr id="3" name="Content Placeholder 2"/>
          <p:cNvSpPr>
            <a:spLocks noGrp="1"/>
          </p:cNvSpPr>
          <p:nvPr>
            <p:ph idx="1"/>
          </p:nvPr>
        </p:nvSpPr>
        <p:spPr>
          <a:xfrm>
            <a:off x="646111" y="2076067"/>
            <a:ext cx="8946541" cy="4195481"/>
          </a:xfrm>
        </p:spPr>
        <p:txBody>
          <a:bodyPr/>
          <a:lstStyle/>
          <a:p>
            <a:pPr lvl="1"/>
            <a:r>
              <a:rPr lang="en-US" dirty="0"/>
              <a:t>Description</a:t>
            </a:r>
          </a:p>
          <a:p>
            <a:pPr lvl="2"/>
            <a:r>
              <a:rPr lang="en-US" dirty="0"/>
              <a:t> All Part B eligibility entries within the selected span for active clients</a:t>
            </a:r>
          </a:p>
          <a:p>
            <a:pPr lvl="1"/>
            <a:r>
              <a:rPr lang="en-US" dirty="0"/>
              <a:t>Fields in Report</a:t>
            </a:r>
          </a:p>
          <a:p>
            <a:pPr lvl="2"/>
            <a:r>
              <a:rPr lang="en-US" dirty="0"/>
              <a:t>Case Manager Assigned: Part B</a:t>
            </a:r>
          </a:p>
          <a:p>
            <a:pPr lvl="2"/>
            <a:r>
              <a:rPr lang="en-US" dirty="0"/>
              <a:t>URN</a:t>
            </a:r>
          </a:p>
          <a:p>
            <a:pPr lvl="2"/>
            <a:r>
              <a:rPr lang="en-US" dirty="0"/>
              <a:t>Client ID</a:t>
            </a:r>
          </a:p>
          <a:p>
            <a:pPr lvl="2"/>
            <a:r>
              <a:rPr lang="en-US" dirty="0"/>
              <a:t>Name</a:t>
            </a:r>
          </a:p>
          <a:p>
            <a:pPr lvl="2"/>
            <a:r>
              <a:rPr lang="en-US" dirty="0"/>
              <a:t>Eligibility Date</a:t>
            </a:r>
          </a:p>
          <a:p>
            <a:pPr lvl="2"/>
            <a:r>
              <a:rPr lang="en-US" dirty="0"/>
              <a:t>Eligibility Funding Source</a:t>
            </a:r>
          </a:p>
          <a:p>
            <a:pPr lvl="2"/>
            <a:r>
              <a:rPr lang="en-US" dirty="0"/>
              <a:t>Eligibility Status</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solidFill>
                  <a:prstClr val="white">
                    <a:tint val="75000"/>
                  </a:prstClr>
                </a:solidFill>
              </a:rPr>
              <a:pPr/>
              <a:t>30</a:t>
            </a:fld>
            <a:endParaRPr lang="en-US" dirty="0">
              <a:solidFill>
                <a:prstClr val="white">
                  <a:tint val="75000"/>
                </a:prstClr>
              </a:solidFill>
            </a:endParaRPr>
          </a:p>
        </p:txBody>
      </p:sp>
    </p:spTree>
    <p:extLst>
      <p:ext uri="{BB962C8B-B14F-4D97-AF65-F5344CB8AC3E}">
        <p14:creationId xmlns:p14="http://schemas.microsoft.com/office/powerpoint/2010/main" val="2591618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i="1" dirty="0">
                <a:latin typeface="Century Gothic" panose="020B0502020202020204" pitchFamily="34" charset="0"/>
              </a:rPr>
              <a:t>(Agency) Eligibility Status</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solidFill>
                  <a:prstClr val="white">
                    <a:tint val="75000"/>
                  </a:prstClr>
                </a:solidFill>
              </a:rPr>
              <a:pPr/>
              <a:t>31</a:t>
            </a:fld>
            <a:endParaRPr lang="en-US" dirty="0">
              <a:solidFill>
                <a:prstClr val="white">
                  <a:tint val="75000"/>
                </a:prstClr>
              </a:solidFill>
            </a:endParaRPr>
          </a:p>
        </p:txBody>
      </p:sp>
      <p:pic>
        <p:nvPicPr>
          <p:cNvPr id="5" name="Content Placeholder 3"/>
          <p:cNvPicPr>
            <a:picLocks noGrp="1"/>
          </p:cNvPicPr>
          <p:nvPr>
            <p:ph idx="1"/>
          </p:nvPr>
        </p:nvPicPr>
        <p:blipFill>
          <a:blip r:embed="rId2"/>
          <a:stretch>
            <a:fillRect/>
          </a:stretch>
        </p:blipFill>
        <p:spPr>
          <a:xfrm>
            <a:off x="646111" y="2471706"/>
            <a:ext cx="9471949" cy="3269335"/>
          </a:xfrm>
          <a:prstGeom prst="rect">
            <a:avLst/>
          </a:prstGeom>
        </p:spPr>
      </p:pic>
    </p:spTree>
    <p:extLst>
      <p:ext uri="{BB962C8B-B14F-4D97-AF65-F5344CB8AC3E}">
        <p14:creationId xmlns:p14="http://schemas.microsoft.com/office/powerpoint/2010/main" val="42190195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latin typeface="Century Gothic" panose="020B0502020202020204" pitchFamily="34" charset="0"/>
              </a:rPr>
              <a:t>(Agency) FPL  Expiring in 1 Month All CM</a:t>
            </a:r>
            <a:endParaRPr lang="en-US" dirty="0"/>
          </a:p>
        </p:txBody>
      </p:sp>
      <p:sp>
        <p:nvSpPr>
          <p:cNvPr id="3" name="Content Placeholder 2"/>
          <p:cNvSpPr>
            <a:spLocks noGrp="1"/>
          </p:cNvSpPr>
          <p:nvPr>
            <p:ph idx="1"/>
          </p:nvPr>
        </p:nvSpPr>
        <p:spPr/>
        <p:txBody>
          <a:bodyPr/>
          <a:lstStyle/>
          <a:p>
            <a:pPr lvl="1"/>
            <a:r>
              <a:rPr lang="en-US" dirty="0"/>
              <a:t>Description</a:t>
            </a:r>
          </a:p>
          <a:p>
            <a:pPr lvl="2"/>
            <a:r>
              <a:rPr lang="en-US" dirty="0"/>
              <a:t>Active clients with FPL expiring next month- includes all case mangers</a:t>
            </a:r>
          </a:p>
          <a:p>
            <a:pPr lvl="1"/>
            <a:r>
              <a:rPr lang="en-US" dirty="0"/>
              <a:t>Fields in Report</a:t>
            </a:r>
          </a:p>
          <a:p>
            <a:pPr lvl="2"/>
            <a:r>
              <a:rPr lang="en-US" dirty="0"/>
              <a:t>Case Manager Assigned: Part B</a:t>
            </a:r>
          </a:p>
          <a:p>
            <a:pPr lvl="2"/>
            <a:r>
              <a:rPr lang="en-US" dirty="0"/>
              <a:t>URN</a:t>
            </a:r>
          </a:p>
          <a:p>
            <a:pPr lvl="2"/>
            <a:r>
              <a:rPr lang="en-US" dirty="0"/>
              <a:t>Client ID</a:t>
            </a:r>
          </a:p>
          <a:p>
            <a:pPr lvl="2"/>
            <a:r>
              <a:rPr lang="en-US" dirty="0"/>
              <a:t>Name</a:t>
            </a:r>
          </a:p>
          <a:p>
            <a:pPr lvl="2"/>
            <a:r>
              <a:rPr lang="en-US" dirty="0"/>
              <a:t>Date of Last Poverty Level in Span </a:t>
            </a:r>
          </a:p>
          <a:p>
            <a:pPr lvl="2"/>
            <a:r>
              <a:rPr lang="en-US" dirty="0"/>
              <a:t># of Months Since Last FPL Date</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solidFill>
                  <a:prstClr val="white">
                    <a:tint val="75000"/>
                  </a:prstClr>
                </a:solidFill>
              </a:rPr>
              <a:pPr/>
              <a:t>32</a:t>
            </a:fld>
            <a:endParaRPr lang="en-US" dirty="0">
              <a:solidFill>
                <a:prstClr val="white">
                  <a:tint val="75000"/>
                </a:prstClr>
              </a:solidFill>
            </a:endParaRPr>
          </a:p>
        </p:txBody>
      </p:sp>
    </p:spTree>
    <p:extLst>
      <p:ext uri="{BB962C8B-B14F-4D97-AF65-F5344CB8AC3E}">
        <p14:creationId xmlns:p14="http://schemas.microsoft.com/office/powerpoint/2010/main" val="796881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latin typeface="Century Gothic" panose="020B0502020202020204" pitchFamily="34" charset="0"/>
              </a:rPr>
              <a:t>(Agency) FPL  Expiring in 1 Month All CM</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solidFill>
                  <a:prstClr val="white">
                    <a:tint val="75000"/>
                  </a:prstClr>
                </a:solidFill>
              </a:rPr>
              <a:pPr/>
              <a:t>33</a:t>
            </a:fld>
            <a:endParaRPr lang="en-US" dirty="0">
              <a:solidFill>
                <a:prstClr val="white">
                  <a:tint val="75000"/>
                </a:prstClr>
              </a:solidFill>
            </a:endParaRPr>
          </a:p>
        </p:txBody>
      </p:sp>
      <p:pic>
        <p:nvPicPr>
          <p:cNvPr id="5" name="Content Placeholder 3"/>
          <p:cNvPicPr>
            <a:picLocks noGrp="1"/>
          </p:cNvPicPr>
          <p:nvPr>
            <p:ph idx="1"/>
          </p:nvPr>
        </p:nvPicPr>
        <p:blipFill>
          <a:blip r:embed="rId2"/>
          <a:stretch>
            <a:fillRect/>
          </a:stretch>
        </p:blipFill>
        <p:spPr>
          <a:xfrm>
            <a:off x="972275" y="2361236"/>
            <a:ext cx="8958684" cy="3317503"/>
          </a:xfrm>
          <a:prstGeom prst="rect">
            <a:avLst/>
          </a:prstGeom>
        </p:spPr>
      </p:pic>
    </p:spTree>
    <p:extLst>
      <p:ext uri="{BB962C8B-B14F-4D97-AF65-F5344CB8AC3E}">
        <p14:creationId xmlns:p14="http://schemas.microsoft.com/office/powerpoint/2010/main" val="3888774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i="1" dirty="0">
                <a:latin typeface="Century Gothic" panose="020B0502020202020204" pitchFamily="34" charset="0"/>
              </a:rPr>
              <a:t>(Agency) FPL Expired- All CM</a:t>
            </a:r>
            <a:endParaRPr lang="en-US" dirty="0"/>
          </a:p>
        </p:txBody>
      </p:sp>
      <p:sp>
        <p:nvSpPr>
          <p:cNvPr id="3" name="Content Placeholder 2"/>
          <p:cNvSpPr>
            <a:spLocks noGrp="1"/>
          </p:cNvSpPr>
          <p:nvPr>
            <p:ph idx="1"/>
          </p:nvPr>
        </p:nvSpPr>
        <p:spPr>
          <a:xfrm>
            <a:off x="646111" y="2029769"/>
            <a:ext cx="8946541" cy="4195481"/>
          </a:xfrm>
        </p:spPr>
        <p:txBody>
          <a:bodyPr/>
          <a:lstStyle/>
          <a:p>
            <a:pPr lvl="1"/>
            <a:r>
              <a:rPr lang="en-US" dirty="0"/>
              <a:t>Description</a:t>
            </a:r>
          </a:p>
          <a:p>
            <a:pPr lvl="2"/>
            <a:r>
              <a:rPr lang="en-US" dirty="0"/>
              <a:t>Active clients with a FPL date older than 6 months- includes all case mangers</a:t>
            </a:r>
          </a:p>
          <a:p>
            <a:pPr lvl="1"/>
            <a:r>
              <a:rPr lang="en-US" dirty="0"/>
              <a:t>Fields in Report</a:t>
            </a:r>
          </a:p>
          <a:p>
            <a:pPr lvl="2"/>
            <a:r>
              <a:rPr lang="en-US" dirty="0"/>
              <a:t>Case Manager Assigned: Part B</a:t>
            </a:r>
          </a:p>
          <a:p>
            <a:pPr lvl="2"/>
            <a:r>
              <a:rPr lang="en-US" dirty="0"/>
              <a:t>URN</a:t>
            </a:r>
          </a:p>
          <a:p>
            <a:pPr lvl="2"/>
            <a:r>
              <a:rPr lang="en-US" dirty="0"/>
              <a:t>Client ID</a:t>
            </a:r>
          </a:p>
          <a:p>
            <a:pPr lvl="2"/>
            <a:r>
              <a:rPr lang="en-US" dirty="0"/>
              <a:t>Name</a:t>
            </a:r>
          </a:p>
          <a:p>
            <a:pPr lvl="2"/>
            <a:r>
              <a:rPr lang="en-US" dirty="0"/>
              <a:t>Date of Last Poverty Level in Span </a:t>
            </a:r>
          </a:p>
          <a:p>
            <a:pPr lvl="2"/>
            <a:r>
              <a:rPr lang="en-US" dirty="0"/>
              <a:t># of Months Since Last FPL Date</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solidFill>
                  <a:prstClr val="white">
                    <a:tint val="75000"/>
                  </a:prstClr>
                </a:solidFill>
              </a:rPr>
              <a:pPr/>
              <a:t>34</a:t>
            </a:fld>
            <a:endParaRPr lang="en-US" dirty="0">
              <a:solidFill>
                <a:prstClr val="white">
                  <a:tint val="75000"/>
                </a:prstClr>
              </a:solidFill>
            </a:endParaRPr>
          </a:p>
        </p:txBody>
      </p:sp>
    </p:spTree>
    <p:extLst>
      <p:ext uri="{BB962C8B-B14F-4D97-AF65-F5344CB8AC3E}">
        <p14:creationId xmlns:p14="http://schemas.microsoft.com/office/powerpoint/2010/main" val="4084767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i="1" dirty="0">
                <a:latin typeface="Century Gothic" panose="020B0502020202020204" pitchFamily="34" charset="0"/>
              </a:rPr>
              <a:t>(Agency) FPL Expired- All CM</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solidFill>
                  <a:prstClr val="white">
                    <a:tint val="75000"/>
                  </a:prstClr>
                </a:solidFill>
              </a:rPr>
              <a:pPr/>
              <a:t>35</a:t>
            </a:fld>
            <a:endParaRPr lang="en-US" dirty="0">
              <a:solidFill>
                <a:prstClr val="white">
                  <a:tint val="75000"/>
                </a:prstClr>
              </a:solidFill>
            </a:endParaRPr>
          </a:p>
        </p:txBody>
      </p:sp>
      <p:pic>
        <p:nvPicPr>
          <p:cNvPr id="5" name="Content Placeholder 3"/>
          <p:cNvPicPr>
            <a:picLocks noGrp="1"/>
          </p:cNvPicPr>
          <p:nvPr>
            <p:ph idx="1"/>
          </p:nvPr>
        </p:nvPicPr>
        <p:blipFill>
          <a:blip r:embed="rId2"/>
          <a:stretch>
            <a:fillRect/>
          </a:stretch>
        </p:blipFill>
        <p:spPr>
          <a:xfrm>
            <a:off x="754292" y="2060294"/>
            <a:ext cx="9296542" cy="3703898"/>
          </a:xfrm>
          <a:prstGeom prst="rect">
            <a:avLst/>
          </a:prstGeom>
        </p:spPr>
      </p:pic>
    </p:spTree>
    <p:extLst>
      <p:ext uri="{BB962C8B-B14F-4D97-AF65-F5344CB8AC3E}">
        <p14:creationId xmlns:p14="http://schemas.microsoft.com/office/powerpoint/2010/main" val="6481620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1428" y="4159510"/>
            <a:ext cx="8946541" cy="2056095"/>
          </a:xfrm>
        </p:spPr>
        <p:txBody>
          <a:bodyPr/>
          <a:lstStyle/>
          <a:p>
            <a:pPr marL="0" indent="0">
              <a:buNone/>
            </a:pPr>
            <a:r>
              <a:rPr lang="en-US" dirty="0" smtClean="0"/>
              <a:t>Contact Info:</a:t>
            </a:r>
          </a:p>
          <a:p>
            <a:pPr marL="0" indent="0">
              <a:buNone/>
            </a:pPr>
            <a:r>
              <a:rPr lang="en-US" dirty="0"/>
              <a:t>Rebekah </a:t>
            </a:r>
            <a:r>
              <a:rPr lang="en-US" dirty="0" smtClean="0"/>
              <a:t>Puebla</a:t>
            </a:r>
            <a:endParaRPr lang="en-US" dirty="0"/>
          </a:p>
          <a:p>
            <a:pPr marL="0" indent="0">
              <a:buNone/>
            </a:pPr>
            <a:r>
              <a:rPr lang="en-US" dirty="0" smtClean="0"/>
              <a:t>Phone </a:t>
            </a:r>
            <a:r>
              <a:rPr lang="en-US" dirty="0"/>
              <a:t>(504)568-8367</a:t>
            </a:r>
          </a:p>
          <a:p>
            <a:pPr marL="0" indent="0">
              <a:buNone/>
            </a:pPr>
            <a:r>
              <a:rPr lang="en-US" u="sng" dirty="0">
                <a:hlinkClick r:id="rId2"/>
              </a:rPr>
              <a:t>Rebekah.Puebla@LA.gov</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solidFill>
                  <a:prstClr val="white">
                    <a:tint val="75000"/>
                  </a:prstClr>
                </a:solidFill>
              </a:rPr>
              <a:pPr/>
              <a:t>36</a:t>
            </a:fld>
            <a:endParaRPr lang="en-US" dirty="0">
              <a:solidFill>
                <a:prstClr val="white">
                  <a:tint val="75000"/>
                </a:prstClr>
              </a:solidFill>
            </a:endParaRPr>
          </a:p>
        </p:txBody>
      </p:sp>
    </p:spTree>
    <p:extLst>
      <p:ext uri="{BB962C8B-B14F-4D97-AF65-F5344CB8AC3E}">
        <p14:creationId xmlns:p14="http://schemas.microsoft.com/office/powerpoint/2010/main" val="39257273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6600" dirty="0" smtClean="0"/>
              <a:t>Questions?</a:t>
            </a:r>
            <a:endParaRPr lang="en-US" sz="6600" dirty="0"/>
          </a:p>
        </p:txBody>
      </p:sp>
      <p:sp>
        <p:nvSpPr>
          <p:cNvPr id="9" name="Text Placeholder 8"/>
          <p:cNvSpPr>
            <a:spLocks noGrp="1"/>
          </p:cNvSpPr>
          <p:nvPr>
            <p:ph type="body" idx="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37</a:t>
            </a:fld>
            <a:endParaRPr lang="en-US" dirty="0"/>
          </a:p>
        </p:txBody>
      </p:sp>
    </p:spTree>
    <p:extLst>
      <p:ext uri="{BB962C8B-B14F-4D97-AF65-F5344CB8AC3E}">
        <p14:creationId xmlns:p14="http://schemas.microsoft.com/office/powerpoint/2010/main" val="65277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Invoice Correction and Data Check Policy &amp; Procedure</a:t>
            </a:r>
            <a:br>
              <a:rPr lang="en-US" b="1" dirty="0"/>
            </a:br>
            <a:endParaRPr lang="en-US" dirty="0"/>
          </a:p>
        </p:txBody>
      </p:sp>
      <p:sp>
        <p:nvSpPr>
          <p:cNvPr id="3" name="Content Placeholder 2"/>
          <p:cNvSpPr>
            <a:spLocks noGrp="1"/>
          </p:cNvSpPr>
          <p:nvPr>
            <p:ph sz="half" idx="1"/>
          </p:nvPr>
        </p:nvSpPr>
        <p:spPr>
          <a:xfrm>
            <a:off x="1103312" y="2587925"/>
            <a:ext cx="9369156" cy="3668413"/>
          </a:xfrm>
        </p:spPr>
        <p:txBody>
          <a:bodyPr>
            <a:normAutofit/>
          </a:bodyPr>
          <a:lstStyle/>
          <a:p>
            <a:pPr lvl="0"/>
            <a:r>
              <a:rPr lang="en-US" dirty="0"/>
              <a:t>Complete Data Check Corrections from SHP within 10 business days of receipt. </a:t>
            </a:r>
          </a:p>
          <a:p>
            <a:pPr lvl="0"/>
            <a:r>
              <a:rPr lang="en-US" dirty="0"/>
              <a:t>Email </a:t>
            </a:r>
            <a:r>
              <a:rPr lang="en-US" u="sng" dirty="0">
                <a:hlinkClick r:id="rId3"/>
              </a:rPr>
              <a:t>Ariel.White@La.gov</a:t>
            </a:r>
            <a:r>
              <a:rPr lang="en-US" dirty="0"/>
              <a:t> and </a:t>
            </a:r>
            <a:r>
              <a:rPr lang="en-US" u="sng" dirty="0">
                <a:hlinkClick r:id="rId4"/>
              </a:rPr>
              <a:t>Rebekah.Puebla@La.gov</a:t>
            </a:r>
            <a:r>
              <a:rPr lang="en-US" dirty="0"/>
              <a:t> to notify of Data Check Corrections completion. </a:t>
            </a:r>
          </a:p>
          <a:p>
            <a:pPr lvl="0"/>
            <a:r>
              <a:rPr lang="en-US" dirty="0"/>
              <a:t>If invoice corrections are needed, respond to SHP communication within 5 business days. </a:t>
            </a:r>
          </a:p>
          <a:p>
            <a:pPr lvl="1"/>
            <a:r>
              <a:rPr lang="en-US" dirty="0"/>
              <a:t>Amounts under $200 may be removed or added to the following month’s invoice. </a:t>
            </a:r>
          </a:p>
          <a:p>
            <a:pPr lvl="0"/>
            <a:r>
              <a:rPr lang="en-US" dirty="0"/>
              <a:t>Resubmit invoice or approve next month amount change via email if needed. </a:t>
            </a:r>
          </a:p>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3470269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Required Documentation</a:t>
            </a:r>
            <a:endParaRPr lang="en-US" b="1" dirty="0"/>
          </a:p>
        </p:txBody>
      </p:sp>
      <p:sp>
        <p:nvSpPr>
          <p:cNvPr id="3" name="Content Placeholder 2"/>
          <p:cNvSpPr>
            <a:spLocks noGrp="1"/>
          </p:cNvSpPr>
          <p:nvPr>
            <p:ph idx="1"/>
          </p:nvPr>
        </p:nvSpPr>
        <p:spPr>
          <a:xfrm>
            <a:off x="1103312" y="1431986"/>
            <a:ext cx="8946541" cy="4816414"/>
          </a:xfrm>
        </p:spPr>
        <p:txBody>
          <a:bodyPr>
            <a:normAutofit fontScale="92500" lnSpcReduction="10000"/>
          </a:bodyPr>
          <a:lstStyle/>
          <a:p>
            <a:r>
              <a:rPr lang="en-US" dirty="0"/>
              <a:t>HOPWA</a:t>
            </a:r>
          </a:p>
          <a:p>
            <a:pPr lvl="1"/>
            <a:r>
              <a:rPr lang="en-US" dirty="0" err="1"/>
              <a:t>CAREWare</a:t>
            </a:r>
            <a:r>
              <a:rPr lang="en-US" dirty="0"/>
              <a:t> generated financial report </a:t>
            </a:r>
          </a:p>
          <a:p>
            <a:pPr lvl="1"/>
            <a:r>
              <a:rPr lang="en-US" dirty="0"/>
              <a:t>HOPWA Payment Breakdown</a:t>
            </a:r>
          </a:p>
          <a:p>
            <a:pPr lvl="1"/>
            <a:r>
              <a:rPr lang="en-US" dirty="0"/>
              <a:t>Supporting documentation for payments made under a given program</a:t>
            </a:r>
          </a:p>
          <a:p>
            <a:pPr lvl="2"/>
            <a:r>
              <a:rPr lang="en-US" dirty="0"/>
              <a:t>STRMU, PHP and first TBRA payment</a:t>
            </a:r>
          </a:p>
          <a:p>
            <a:pPr lvl="3"/>
            <a:r>
              <a:rPr lang="en-US" dirty="0"/>
              <a:t>Bill or invoice to be paid</a:t>
            </a:r>
          </a:p>
          <a:p>
            <a:pPr lvl="3"/>
            <a:r>
              <a:rPr lang="en-US" dirty="0"/>
              <a:t>Proof of payment</a:t>
            </a:r>
          </a:p>
          <a:p>
            <a:r>
              <a:rPr lang="en-US" dirty="0"/>
              <a:t>RWHAP</a:t>
            </a:r>
          </a:p>
          <a:p>
            <a:pPr lvl="1"/>
            <a:r>
              <a:rPr lang="en-US" dirty="0" err="1"/>
              <a:t>CAREWare</a:t>
            </a:r>
            <a:r>
              <a:rPr lang="en-US" dirty="0"/>
              <a:t> generated financial report </a:t>
            </a:r>
          </a:p>
          <a:p>
            <a:pPr lvl="1"/>
            <a:r>
              <a:rPr lang="en-US" dirty="0"/>
              <a:t>Supporting documentation for direct payments made under a given program</a:t>
            </a:r>
          </a:p>
          <a:p>
            <a:pPr lvl="2"/>
            <a:r>
              <a:rPr lang="en-US" dirty="0"/>
              <a:t>For </a:t>
            </a:r>
            <a:r>
              <a:rPr lang="en-US" dirty="0" smtClean="0"/>
              <a:t>EFA, RWHAP Housing, </a:t>
            </a:r>
            <a:r>
              <a:rPr lang="en-US" dirty="0"/>
              <a:t>also include</a:t>
            </a:r>
          </a:p>
          <a:p>
            <a:pPr lvl="3"/>
            <a:r>
              <a:rPr lang="en-US" dirty="0"/>
              <a:t>Bill or invoice to be paid</a:t>
            </a:r>
          </a:p>
          <a:p>
            <a:pPr lvl="3"/>
            <a:r>
              <a:rPr lang="en-US" dirty="0"/>
              <a:t>Proof of payment</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1450862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364" y="396203"/>
            <a:ext cx="8825657" cy="566738"/>
          </a:xfrm>
        </p:spPr>
        <p:txBody>
          <a:bodyPr>
            <a:noAutofit/>
          </a:bodyPr>
          <a:lstStyle/>
          <a:p>
            <a:r>
              <a:rPr lang="en-US" sz="3800" b="1" dirty="0"/>
              <a:t>Required invoice template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4625" y="1346484"/>
            <a:ext cx="7268589" cy="4944165"/>
          </a:xfrm>
          <a:prstGeom prst="rect">
            <a:avLst/>
          </a:prstGeom>
        </p:spPr>
      </p:pic>
      <p:sp>
        <p:nvSpPr>
          <p:cNvPr id="8" name="Slide Number Placeholder 7"/>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3434186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419" y="251102"/>
            <a:ext cx="8825657" cy="566738"/>
          </a:xfrm>
        </p:spPr>
        <p:txBody>
          <a:bodyPr>
            <a:noAutofit/>
          </a:bodyPr>
          <a:lstStyle/>
          <a:p>
            <a:r>
              <a:rPr lang="en-US" sz="3400" b="1" dirty="0"/>
              <a:t>Required HOPWA break down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8111" y="1595080"/>
            <a:ext cx="7039957" cy="4601217"/>
          </a:xfrm>
          <a:prstGeom prst="rect">
            <a:avLst/>
          </a:prstGeom>
        </p:spPr>
      </p:pic>
      <p:sp>
        <p:nvSpPr>
          <p:cNvPr id="6" name="Slide Number Placeholder 5"/>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1179603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Monitoring</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9791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29101"/>
          </a:xfrm>
        </p:spPr>
        <p:txBody>
          <a:bodyPr/>
          <a:lstStyle/>
          <a:p>
            <a:r>
              <a:rPr lang="en-US" b="1" dirty="0" smtClean="0"/>
              <a:t>Monitoring</a:t>
            </a:r>
            <a:endParaRPr lang="en-US" b="1" dirty="0"/>
          </a:p>
        </p:txBody>
      </p:sp>
      <p:sp>
        <p:nvSpPr>
          <p:cNvPr id="3" name="Content Placeholder 2"/>
          <p:cNvSpPr>
            <a:spLocks noGrp="1"/>
          </p:cNvSpPr>
          <p:nvPr>
            <p:ph sz="half" idx="1"/>
          </p:nvPr>
        </p:nvSpPr>
        <p:spPr/>
        <p:txBody>
          <a:bodyPr/>
          <a:lstStyle/>
          <a:p>
            <a:r>
              <a:rPr lang="en-US" dirty="0" smtClean="0"/>
              <a:t>Monthly</a:t>
            </a:r>
          </a:p>
          <a:p>
            <a:pPr lvl="1"/>
            <a:r>
              <a:rPr lang="en-US" dirty="0" smtClean="0"/>
              <a:t>Data checks sent from SHP</a:t>
            </a:r>
            <a:endParaRPr lang="en-US" dirty="0"/>
          </a:p>
        </p:txBody>
      </p:sp>
      <p:sp>
        <p:nvSpPr>
          <p:cNvPr id="4" name="Content Placeholder 3"/>
          <p:cNvSpPr>
            <a:spLocks noGrp="1"/>
          </p:cNvSpPr>
          <p:nvPr>
            <p:ph sz="half" idx="2"/>
          </p:nvPr>
        </p:nvSpPr>
        <p:spPr/>
        <p:txBody>
          <a:bodyPr/>
          <a:lstStyle/>
          <a:p>
            <a:r>
              <a:rPr lang="en-US" dirty="0" smtClean="0"/>
              <a:t>Quarterly</a:t>
            </a:r>
          </a:p>
          <a:p>
            <a:pPr lvl="1"/>
            <a:r>
              <a:rPr lang="en-US" dirty="0" smtClean="0"/>
              <a:t>10 files will be randomly pulled by SHP staff and sent to the Case Management Supervisor. These 10 are expected to be monitored for eligibility completion.</a:t>
            </a:r>
          </a:p>
          <a:p>
            <a:pPr lvl="1"/>
            <a:r>
              <a:rPr lang="en-US" dirty="0" smtClean="0"/>
              <a:t>Results will be submitted in the quarterly director’s report. </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37143551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326</TotalTime>
  <Words>1035</Words>
  <Application>Microsoft Office PowerPoint</Application>
  <PresentationFormat>Widescreen</PresentationFormat>
  <Paragraphs>252</Paragraphs>
  <Slides>37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Century Gothic</vt:lpstr>
      <vt:lpstr>Times New Roman</vt:lpstr>
      <vt:lpstr>Wingdings 3</vt:lpstr>
      <vt:lpstr>Ion</vt:lpstr>
      <vt:lpstr>Louisiana  Ryan White  Part B &amp; HOPWA</vt:lpstr>
      <vt:lpstr>Invoicing</vt:lpstr>
      <vt:lpstr>Invoice Submission Policy &amp; Procedure</vt:lpstr>
      <vt:lpstr>Invoice Correction and Data Check Policy &amp; Procedure </vt:lpstr>
      <vt:lpstr>Required Documentation</vt:lpstr>
      <vt:lpstr>Required invoice template</vt:lpstr>
      <vt:lpstr>Required HOPWA break down</vt:lpstr>
      <vt:lpstr>Monitoring</vt:lpstr>
      <vt:lpstr>Monitoring</vt:lpstr>
      <vt:lpstr>Organizational Monitoring Standard</vt:lpstr>
      <vt:lpstr>Monthly Monitoring from SHP</vt:lpstr>
      <vt:lpstr>Reporting</vt:lpstr>
      <vt:lpstr>Required Reports</vt:lpstr>
      <vt:lpstr>New CAREWare Reports</vt:lpstr>
      <vt:lpstr>(Agency) Client List</vt:lpstr>
      <vt:lpstr>(Agency) Active Clients w/No CM Service in 6+ MThs</vt:lpstr>
      <vt:lpstr>(Agency) Active Clients w/No CM Service in 6+ MThs</vt:lpstr>
      <vt:lpstr>(Agency) Active Clients with Pending Referrals </vt:lpstr>
      <vt:lpstr>(Agency) Active Clients with Pending Referrals </vt:lpstr>
      <vt:lpstr>(Agency) Date of Last CM Service</vt:lpstr>
      <vt:lpstr>(Agency) Date of Last CM Service</vt:lpstr>
      <vt:lpstr>(Agency) Eligibility Expired- All CM</vt:lpstr>
      <vt:lpstr>(Agency) Eligibility Expired- All CM</vt:lpstr>
      <vt:lpstr>(Agency) Eligibility Expired-  (CM Name)</vt:lpstr>
      <vt:lpstr>(Agency) Eligibility Expired-  (CM Name)</vt:lpstr>
      <vt:lpstr>(Agency) Eligibility Expiring in 1 Month- All CM</vt:lpstr>
      <vt:lpstr>(Agency) Eligibility Expiring in 1 Month- All CM</vt:lpstr>
      <vt:lpstr>(Agency) Eligibility Expiring in 1 Month- (CM Name)</vt:lpstr>
      <vt:lpstr>(Agency) Eligibility Expiring in 1 Month- (CM Name)</vt:lpstr>
      <vt:lpstr>(Agency) Eligibility Status</vt:lpstr>
      <vt:lpstr>(Agency) Eligibility Status</vt:lpstr>
      <vt:lpstr>(Agency) FPL  Expiring in 1 Month All CM</vt:lpstr>
      <vt:lpstr>(Agency) FPL  Expiring in 1 Month All CM</vt:lpstr>
      <vt:lpstr>(Agency) FPL Expired- All CM</vt:lpstr>
      <vt:lpstr>(Agency) FPL Expired- All CM</vt:lpstr>
      <vt:lpstr>PowerPoint Presentation</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Louisiana  Ryan White  Part B &amp; HOPWA</dc:title>
  <dc:creator>Ariel White</dc:creator>
  <cp:lastModifiedBy>Ariel White</cp:lastModifiedBy>
  <cp:revision>19</cp:revision>
  <dcterms:created xsi:type="dcterms:W3CDTF">2018-08-08T19:32:57Z</dcterms:created>
  <dcterms:modified xsi:type="dcterms:W3CDTF">2018-09-05T14:19:33Z</dcterms:modified>
</cp:coreProperties>
</file>