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5"/>
  </p:notesMasterIdLst>
  <p:handoutMasterIdLst>
    <p:handoutMasterId r:id="rId26"/>
  </p:handoutMasterIdLst>
  <p:sldIdLst>
    <p:sldId id="259" r:id="rId3"/>
    <p:sldId id="258" r:id="rId4"/>
    <p:sldId id="270" r:id="rId5"/>
    <p:sldId id="302" r:id="rId6"/>
    <p:sldId id="303" r:id="rId7"/>
    <p:sldId id="277" r:id="rId8"/>
    <p:sldId id="260" r:id="rId9"/>
    <p:sldId id="276" r:id="rId10"/>
    <p:sldId id="262" r:id="rId11"/>
    <p:sldId id="314" r:id="rId12"/>
    <p:sldId id="312" r:id="rId13"/>
    <p:sldId id="313" r:id="rId14"/>
    <p:sldId id="278" r:id="rId15"/>
    <p:sldId id="309" r:id="rId16"/>
    <p:sldId id="308" r:id="rId17"/>
    <p:sldId id="306" r:id="rId18"/>
    <p:sldId id="311" r:id="rId19"/>
    <p:sldId id="310" r:id="rId20"/>
    <p:sldId id="279" r:id="rId21"/>
    <p:sldId id="293" r:id="rId22"/>
    <p:sldId id="292" r:id="rId23"/>
    <p:sldId id="280" r:id="rId2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200" autoAdjust="0"/>
  </p:normalViewPr>
  <p:slideViewPr>
    <p:cSldViewPr snapToGrid="0">
      <p:cViewPr varScale="1">
        <p:scale>
          <a:sx n="109" d="100"/>
          <a:sy n="109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38512-1F77-4080-8E08-6038F76DBA55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F9237-1985-4DB2-89CA-BA118638C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2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B3ACD-31BC-4B5C-B20B-448FDD1AE43B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DCAD8-75DC-4D04-8E73-C227BAEC1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4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A7897-4D19-4326-B082-B374A01788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DCAD8-75DC-4D04-8E73-C227BAEC18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6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DCAD8-75DC-4D04-8E73-C227BAEC18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A7897-4D19-4326-B082-B374A017886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DCAD8-75DC-4D04-8E73-C227BAEC18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1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providing comprehensive</a:t>
            </a:r>
            <a:r>
              <a:rPr lang="en-US" baseline="0" dirty="0" smtClean="0"/>
              <a:t> documentation and guidance for the 2018-2019 contract year on the LA Health Hub website. This should be your source for the most updated guidance and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DCAD8-75DC-4D04-8E73-C227BAEC18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DCAD8-75DC-4D04-8E73-C227BAEC18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DCAD8-75DC-4D04-8E73-C227BAEC18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DCAD8-75DC-4D04-8E73-C227BAEC18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0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DCAD8-75DC-4D04-8E73-C227BAEC18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5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DCAD8-75DC-4D04-8E73-C227BAEC18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7C5-E134-4B55-B2D6-4C8B2CBE633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7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D14-9E9A-4E7F-A655-45F7E964C56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3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887C-F9A8-4335-881B-909AEA48C492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8FCA-C784-4107-924F-F2C6F22A212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56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B087-704C-4DA8-A2FE-262315A1176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19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D8EA-4EAB-4D97-827A-C4050FE0C2A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03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167-34E0-4320-9588-2FC1ED43488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72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2647-1C1D-4645-B0DD-AA15687D76D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2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C10-EBE1-49C7-A3E8-F1043EDB8278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95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A7C5-E134-4B55-B2D6-4C8B2CBE633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59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5B8-ABA9-4A0B-898D-FB6C7EFD68E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9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5B8-ABA9-4A0B-898D-FB6C7EFD68E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35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EC3F-2811-431E-A571-C7197105D3A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93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D29C-C721-4611-8025-8EA8B98AA31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8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000-9356-4DD3-81C1-7B41288C8B8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4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71B1-EFCC-47CC-8DF5-4480CE80DFD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96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3744-FE0E-43CB-8725-459AA3AD71F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75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751-A2B2-4FC6-B1B9-9C902439819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12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BB9F-A7AC-4BD3-8597-0C098EA2877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3D14-9E9A-4E7F-A655-45F7E964C56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62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887C-F9A8-4335-881B-909AEA48C492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65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8FCA-C784-4107-924F-F2C6F22A212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17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EC3F-2811-431E-A571-C7197105D3A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01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B087-704C-4DA8-A2FE-262315A1176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66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D8EA-4EAB-4D97-827A-C4050FE0C2A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44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B167-34E0-4320-9588-2FC1ED43488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5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2647-1C1D-4645-B0DD-AA15687D76D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93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EC10-EBE1-49C7-A3E8-F1043EDB8278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6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D29C-C721-4611-8025-8EA8B98AA31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7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9000-9356-4DD3-81C1-7B41288C8B8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9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71B1-EFCC-47CC-8DF5-4480CE80DFD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3744-FE0E-43CB-8725-459AA3AD71F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9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6751-A2B2-4FC6-B1B9-9C902439819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8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BB9F-A7AC-4BD3-8597-0C098EA2877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4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365A4DDB-93E5-45FE-8223-9E2C4F4E37B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67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365A4DDB-93E5-45FE-8223-9E2C4F4E37B3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8/16/2018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6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ebekah.Puebla@l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egan.Wright@La.gov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138"/>
            <a:ext cx="12192000" cy="5834742"/>
          </a:xfrm>
        </p:spPr>
        <p:txBody>
          <a:bodyPr/>
          <a:lstStyle/>
          <a:p>
            <a:pPr algn="ctr"/>
            <a:r>
              <a:rPr lang="en-US" b="1" dirty="0" smtClean="0"/>
              <a:t>Louisiana </a:t>
            </a:r>
            <a:br>
              <a:rPr lang="en-US" b="1" dirty="0" smtClean="0"/>
            </a:br>
            <a:r>
              <a:rPr lang="en-US" b="1" dirty="0" smtClean="0"/>
              <a:t>Ryan White </a:t>
            </a:r>
            <a:br>
              <a:rPr lang="en-US" b="1" dirty="0" smtClean="0"/>
            </a:br>
            <a:r>
              <a:rPr lang="en-US" b="1" dirty="0" smtClean="0"/>
              <a:t>Part B &amp; HOPWA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Data Management Update 2018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06" y="1732084"/>
            <a:ext cx="4061851" cy="4721469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Both </a:t>
            </a:r>
            <a:r>
              <a:rPr lang="en-US" sz="2800" b="1" dirty="0">
                <a:solidFill>
                  <a:schemeClr val="accent1"/>
                </a:solidFill>
              </a:rPr>
              <a:t>must be up to date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 smtClean="0"/>
              <a:t>Enrollment Status</a:t>
            </a:r>
            <a:r>
              <a:rPr lang="en-US" sz="2200" dirty="0" smtClean="0"/>
              <a:t> is the client’s overall engagement at your agency.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2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 smtClean="0"/>
              <a:t>Eligibility Status </a:t>
            </a:r>
            <a:r>
              <a:rPr lang="en-US" sz="2200" dirty="0" smtClean="0"/>
              <a:t>is the client’s ability to receive services from each funding source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b="1" dirty="0"/>
          </a:p>
          <a:p>
            <a:pPr marL="0" indent="0">
              <a:lnSpc>
                <a:spcPct val="100000"/>
              </a:lnSpc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339" y="3079604"/>
            <a:ext cx="4721886" cy="855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476" y="3107299"/>
            <a:ext cx="2171138" cy="799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777" y="4914217"/>
            <a:ext cx="7284837" cy="146635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vs Eligibility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957" y="2676866"/>
            <a:ext cx="9174583" cy="576262"/>
          </a:xfrm>
        </p:spPr>
        <p:txBody>
          <a:bodyPr/>
          <a:lstStyle/>
          <a:p>
            <a:r>
              <a:rPr lang="en-US" sz="3200" dirty="0" smtClean="0"/>
              <a:t>Demographics tab in </a:t>
            </a:r>
            <a:r>
              <a:rPr lang="en-US" sz="3200" dirty="0" err="1" smtClean="0"/>
              <a:t>CAREWare</a:t>
            </a:r>
            <a:r>
              <a:rPr lang="en-US" sz="3200" dirty="0" smtClean="0"/>
              <a:t> includes physical &amp; mailing addresses. Complete all fields as much as possible.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Client Addresses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8" y="3903996"/>
            <a:ext cx="4864547" cy="1945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935" y="3903995"/>
            <a:ext cx="5135484" cy="194581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58438" y="3903995"/>
            <a:ext cx="702854" cy="421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72996" y="3880548"/>
            <a:ext cx="1400112" cy="421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80" y="1910129"/>
            <a:ext cx="9174583" cy="576262"/>
          </a:xfrm>
        </p:spPr>
        <p:txBody>
          <a:bodyPr/>
          <a:lstStyle/>
          <a:p>
            <a:r>
              <a:rPr lang="en-US" sz="3200" dirty="0" smtClean="0"/>
              <a:t>Updated to include housing case manager &amp; mailing address will be removed.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Client Information Tab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11" y="2486391"/>
            <a:ext cx="8067675" cy="39719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5434" y="4829907"/>
            <a:ext cx="3433520" cy="738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Service-Specific Data Entry</a:t>
            </a:r>
            <a:endParaRPr lang="en-US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171421"/>
            <a:ext cx="9067800" cy="24669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968263" y="4031265"/>
            <a:ext cx="475017" cy="235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968263" y="4334830"/>
            <a:ext cx="475017" cy="235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All staff should know where to find the most updated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12" y="1393214"/>
            <a:ext cx="7457342" cy="5204955"/>
          </a:xfrm>
          <a:prstGeom prst="rect">
            <a:avLst/>
          </a:prstGeo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8210818" y="1816772"/>
            <a:ext cx="3667980" cy="37417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All case managers &amp; data entry staff should have this document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All service-specific required fields for all services will be included when contract negotiations are complete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12" y="536331"/>
            <a:ext cx="8462815" cy="42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5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14" y="1666142"/>
            <a:ext cx="7767414" cy="41133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79914" y="363151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Non-Medical Case Management</a:t>
            </a: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371621" y="1851940"/>
            <a:ext cx="3667980" cy="37417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dirty="0" smtClean="0"/>
              <a:t>Follow the definitions for encounter topics provided in guidance</a:t>
            </a:r>
          </a:p>
          <a:p>
            <a:r>
              <a:rPr lang="en-US" sz="1800" dirty="0" smtClean="0"/>
              <a:t>Check encounter topics per service when needed</a:t>
            </a:r>
          </a:p>
          <a:p>
            <a:r>
              <a:rPr lang="en-US" sz="1800" dirty="0" smtClean="0"/>
              <a:t>At least one encounter topic per Non-MCM entry is required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64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9914" y="363151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/>
              <a:t>Referral for Health Care &amp; Supportive Services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21654" y="2045677"/>
            <a:ext cx="9730886" cy="44137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smtClean="0"/>
              <a:t>Referrals included in funded Part B category “Referral for Health Care &amp; Supportive Services” </a:t>
            </a:r>
            <a:r>
              <a:rPr lang="en-US" sz="2400" b="1" dirty="0" smtClean="0"/>
              <a:t>must</a:t>
            </a:r>
            <a:r>
              <a:rPr lang="en-US" sz="2400" dirty="0" smtClean="0"/>
              <a:t> be entered as a service on the Services tab in </a:t>
            </a:r>
            <a:r>
              <a:rPr lang="en-US" sz="2400" dirty="0" err="1" smtClean="0"/>
              <a:t>CAREWare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These do not need to be entered on the Referrals tab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Service should be entered within 2 business days of </a:t>
            </a:r>
            <a:r>
              <a:rPr lang="en-US" sz="2400" i="1" dirty="0" smtClean="0"/>
              <a:t>making</a:t>
            </a:r>
            <a:r>
              <a:rPr lang="en-US" sz="2400" dirty="0" smtClean="0"/>
              <a:t> the referral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Same service entry should be </a:t>
            </a:r>
            <a:r>
              <a:rPr lang="en-US" sz="2400" i="1" dirty="0" smtClean="0"/>
              <a:t>updated</a:t>
            </a:r>
            <a:r>
              <a:rPr lang="en-US" sz="2400" dirty="0" smtClean="0"/>
              <a:t> when follow-up is complete</a:t>
            </a:r>
          </a:p>
        </p:txBody>
      </p:sp>
    </p:spTree>
    <p:extLst>
      <p:ext uri="{BB962C8B-B14F-4D97-AF65-F5344CB8AC3E}">
        <p14:creationId xmlns:p14="http://schemas.microsoft.com/office/powerpoint/2010/main" val="30887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518550" y="2132356"/>
            <a:ext cx="3667980" cy="37417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dirty="0" smtClean="0"/>
              <a:t>Refer to service entry guidance for field definitions &amp; examples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Leave these fields blank until referral is closed out:</a:t>
            </a:r>
          </a:p>
          <a:p>
            <a:pPr lvl="1"/>
            <a:r>
              <a:rPr lang="en-US" sz="1600" dirty="0" smtClean="0"/>
              <a:t>Date follow-up completed</a:t>
            </a:r>
          </a:p>
          <a:p>
            <a:pPr lvl="1"/>
            <a:r>
              <a:rPr lang="en-US" sz="1600" dirty="0" smtClean="0"/>
              <a:t>Final referral outcome</a:t>
            </a:r>
            <a:endParaRPr lang="en-US" sz="1600" dirty="0"/>
          </a:p>
        </p:txBody>
      </p:sp>
      <p:pic>
        <p:nvPicPr>
          <p:cNvPr id="1026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6" y="2026435"/>
            <a:ext cx="7909175" cy="413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2314" y="515551"/>
            <a:ext cx="9404723" cy="140053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/>
              <a:t>Referral for Health Care &amp; Supportive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45355" y="339237"/>
            <a:ext cx="10345384" cy="4551292"/>
          </a:xfrm>
        </p:spPr>
        <p:txBody>
          <a:bodyPr/>
          <a:lstStyle/>
          <a:p>
            <a:r>
              <a:rPr lang="en-US" b="1" dirty="0" smtClean="0"/>
              <a:t>Routine Data Reporting Expectations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Session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0357" y="1463722"/>
            <a:ext cx="10510933" cy="447305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err="1" smtClean="0"/>
              <a:t>CAREWare</a:t>
            </a:r>
            <a:r>
              <a:rPr lang="en-US" sz="2200" dirty="0" smtClean="0"/>
              <a:t> data entry timeline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Client information data requirements &amp; changes 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smtClean="0"/>
              <a:t>Client Eligibility &amp; Enrollment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smtClean="0"/>
              <a:t>Client addresses</a:t>
            </a:r>
          </a:p>
          <a:p>
            <a:pPr marL="857250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2000" dirty="0" smtClean="0"/>
              <a:t>Housing case manager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Service-specific data entry requirements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Reporting guidelines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617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894846"/>
            <a:ext cx="9706429" cy="853568"/>
          </a:xfrm>
        </p:spPr>
        <p:txBody>
          <a:bodyPr/>
          <a:lstStyle/>
          <a:p>
            <a:r>
              <a:rPr lang="en-US" dirty="0" smtClean="0"/>
              <a:t>Case managers should have access to and know how to run reports for: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420" y="2655277"/>
            <a:ext cx="9035475" cy="34641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Current eligibility status</a:t>
            </a:r>
          </a:p>
          <a:p>
            <a:r>
              <a:rPr lang="en-US" sz="2400" dirty="0" smtClean="0"/>
              <a:t>Upcoming eligibility expiration</a:t>
            </a:r>
          </a:p>
          <a:p>
            <a:r>
              <a:rPr lang="en-US" sz="2400" dirty="0" smtClean="0"/>
              <a:t>Expired eligibility status</a:t>
            </a:r>
          </a:p>
          <a:p>
            <a:r>
              <a:rPr lang="en-US" sz="2400" dirty="0" smtClean="0"/>
              <a:t>Case load </a:t>
            </a:r>
          </a:p>
          <a:p>
            <a:r>
              <a:rPr lang="en-US" sz="2400" dirty="0" smtClean="0"/>
              <a:t>Service history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10" y="5265878"/>
            <a:ext cx="9706429" cy="853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Full reporting packet will be published &amp; webinar will be held in September 2018.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70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RW/HOPWA Data Management Technical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Check Louisianahealthhub.org/support-services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Ask your Case Management Supervisor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Email Rebekah Puebla or Megan Wright     </a:t>
            </a:r>
            <a:r>
              <a:rPr lang="en-US" sz="2800" u="sng" dirty="0" smtClean="0">
                <a:solidFill>
                  <a:schemeClr val="accent1"/>
                </a:solidFill>
                <a:hlinkClick r:id="rId3"/>
              </a:rPr>
              <a:t>Rebekah.Puebla@la.gov</a:t>
            </a: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</a:t>
            </a:r>
            <a:r>
              <a:rPr lang="en-US" sz="2800" u="sng" dirty="0" smtClean="0">
                <a:solidFill>
                  <a:schemeClr val="accent1"/>
                </a:solidFill>
              </a:rPr>
              <a:t>Megan.Wright@la.gov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info:</a:t>
            </a:r>
            <a:br>
              <a:rPr lang="en-US" dirty="0" smtClean="0"/>
            </a:br>
            <a:r>
              <a:rPr lang="en-US" dirty="0" smtClean="0"/>
              <a:t>Megan Wright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Megan.Wright@La.gov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504-568-7526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993" y="2432539"/>
            <a:ext cx="8825658" cy="4239567"/>
          </a:xfrm>
        </p:spPr>
        <p:txBody>
          <a:bodyPr/>
          <a:lstStyle/>
          <a:p>
            <a:r>
              <a:rPr lang="en-US" sz="3200" b="1" dirty="0" smtClean="0"/>
              <a:t>CAREWare changes for 2018-19 contract year will be rolled out between August 20-31.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Final data entry &amp; reporting guidance for 2018-19 will be posted </a:t>
            </a:r>
            <a:r>
              <a:rPr lang="en-US" sz="3200" b="1" dirty="0"/>
              <a:t>between August 20-31</a:t>
            </a:r>
            <a:r>
              <a:rPr lang="en-US" sz="3200" b="1" dirty="0" smtClean="0"/>
              <a:t>.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 smtClean="0"/>
              <a:t>CAREWare</a:t>
            </a:r>
            <a:r>
              <a:rPr lang="en-US" sz="3200" b="1" dirty="0" smtClean="0"/>
              <a:t> will be replaced in the coming year. SHP is in the process of reviewing &amp; selecting the new system.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439616"/>
            <a:ext cx="10035785" cy="3830881"/>
          </a:xfrm>
        </p:spPr>
        <p:txBody>
          <a:bodyPr/>
          <a:lstStyle/>
          <a:p>
            <a:r>
              <a:rPr lang="en-US" sz="3600" b="1" dirty="0" smtClean="0"/>
              <a:t>All Ryan White/HOPWA data management requirements and guidance will be </a:t>
            </a:r>
            <a:r>
              <a:rPr lang="en-US" sz="3600" b="1" dirty="0"/>
              <a:t>available at </a:t>
            </a:r>
            <a:r>
              <a:rPr lang="en-US" sz="2800" b="1" dirty="0">
                <a:solidFill>
                  <a:schemeClr val="accent1"/>
                </a:solidFill>
              </a:rPr>
              <a:t>https://www.louisianahealthhub.org/support-services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5" y="3965697"/>
            <a:ext cx="9067800" cy="24669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477107" y="5825541"/>
            <a:ext cx="475017" cy="235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477107" y="6129106"/>
            <a:ext cx="475017" cy="235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709" y="1195755"/>
            <a:ext cx="10035785" cy="5020774"/>
          </a:xfrm>
        </p:spPr>
        <p:txBody>
          <a:bodyPr/>
          <a:lstStyle/>
          <a:p>
            <a:r>
              <a:rPr lang="en-US" sz="3600" b="1" dirty="0" smtClean="0"/>
              <a:t>All data entry requirements are </a:t>
            </a:r>
            <a:r>
              <a:rPr lang="en-US" sz="3600" b="1" i="1" u="sng" dirty="0" smtClean="0"/>
              <a:t>minimums</a:t>
            </a:r>
            <a:r>
              <a:rPr lang="en-US" sz="3600" b="1" i="1" dirty="0" smtClean="0"/>
              <a:t>. </a:t>
            </a:r>
            <a:br>
              <a:rPr lang="en-US" sz="3600" b="1" i="1" dirty="0" smtClean="0"/>
            </a:b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3600" b="1" dirty="0" smtClean="0"/>
              <a:t>Agencies may always </a:t>
            </a:r>
            <a:r>
              <a:rPr lang="en-US" sz="3600" b="1" i="1" dirty="0" smtClean="0"/>
              <a:t>add</a:t>
            </a:r>
            <a:r>
              <a:rPr lang="en-US" sz="3600" b="1" dirty="0" smtClean="0"/>
              <a:t> requirements as are appropriate for their program. 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Additional </a:t>
            </a:r>
            <a:r>
              <a:rPr lang="en-US" sz="3600" b="1" dirty="0" err="1" smtClean="0"/>
              <a:t>CAREWare</a:t>
            </a:r>
            <a:r>
              <a:rPr lang="en-US" sz="3600" b="1" dirty="0" smtClean="0"/>
              <a:t> fields may be requested by emailing SHP.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en-US" sz="5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1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197585" cy="2092569"/>
          </a:xfrm>
        </p:spPr>
        <p:txBody>
          <a:bodyPr/>
          <a:lstStyle/>
          <a:p>
            <a:r>
              <a:rPr lang="en-US" b="1" dirty="0" smtClean="0"/>
              <a:t>Data Entry Timeline</a:t>
            </a:r>
            <a:endParaRPr lang="en-US" b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35854" y="908538"/>
            <a:ext cx="10035785" cy="58322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 smtClean="0"/>
              <a:t>Enter all data in </a:t>
            </a:r>
            <a:r>
              <a:rPr lang="en-US" sz="3800" b="1" dirty="0" err="1" smtClean="0"/>
              <a:t>CAREWare</a:t>
            </a:r>
            <a:r>
              <a:rPr lang="en-US" sz="3800" b="1" dirty="0" smtClean="0"/>
              <a:t> within </a:t>
            </a:r>
          </a:p>
          <a:p>
            <a:r>
              <a:rPr lang="en-US" sz="3800" b="1" dirty="0" smtClean="0">
                <a:solidFill>
                  <a:schemeClr val="accent1"/>
                </a:solidFill>
              </a:rPr>
              <a:t>2 business days</a:t>
            </a:r>
            <a:r>
              <a:rPr lang="en-US" sz="3800" b="1" dirty="0" smtClean="0">
                <a:solidFill>
                  <a:schemeClr val="tx1"/>
                </a:solidFill>
              </a:rPr>
              <a:t> of the activity</a:t>
            </a:r>
            <a:r>
              <a:rPr lang="en-US" sz="3800" b="1" i="1" dirty="0" smtClean="0"/>
              <a:t>.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2800" b="1" dirty="0" smtClean="0"/>
              <a:t>Client enrollment</a:t>
            </a:r>
          </a:p>
          <a:p>
            <a:r>
              <a:rPr lang="en-US" sz="2800" b="1" dirty="0" smtClean="0"/>
              <a:t>Information updates</a:t>
            </a:r>
          </a:p>
          <a:p>
            <a:r>
              <a:rPr lang="en-US" sz="2800" b="1" dirty="0" smtClean="0"/>
              <a:t>Services</a:t>
            </a:r>
          </a:p>
          <a:p>
            <a:r>
              <a:rPr lang="en-US" sz="2800" b="1" dirty="0" smtClean="0"/>
              <a:t>Case notes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3600" b="1" dirty="0" smtClean="0"/>
              <a:t>If your agency has arranged to do service data imports, you should still strive to complete your service record within 2 days.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25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838137"/>
            <a:ext cx="8825658" cy="2407405"/>
          </a:xfrm>
        </p:spPr>
        <p:txBody>
          <a:bodyPr/>
          <a:lstStyle/>
          <a:p>
            <a:pPr algn="ctr"/>
            <a:r>
              <a:rPr lang="en-US" b="1" dirty="0" smtClean="0"/>
              <a:t>Client Information Data Requirements</a:t>
            </a:r>
            <a:endParaRPr lang="en-US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956" y="2254835"/>
            <a:ext cx="9174583" cy="576262"/>
          </a:xfrm>
        </p:spPr>
        <p:txBody>
          <a:bodyPr/>
          <a:lstStyle/>
          <a:p>
            <a:r>
              <a:rPr lang="en-US" sz="3200" dirty="0" smtClean="0"/>
              <a:t>Eligibility is considered incomplete unless all elements are included: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23" y="3033254"/>
            <a:ext cx="10721816" cy="2804838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Eligibility status, funding, and date – must be entered every 6 months</a:t>
            </a:r>
            <a:endParaRPr lang="en-US" sz="2400" dirty="0"/>
          </a:p>
          <a:p>
            <a:pPr lvl="0"/>
            <a:r>
              <a:rPr lang="en-US" sz="2400" dirty="0" smtClean="0"/>
              <a:t>Enrollment status</a:t>
            </a:r>
            <a:endParaRPr lang="en-US" sz="2400" dirty="0"/>
          </a:p>
          <a:p>
            <a:pPr lvl="0"/>
            <a:r>
              <a:rPr lang="en-US" sz="2400" dirty="0" smtClean="0"/>
              <a:t>Federal Poverty Level – must be entered every 6 months</a:t>
            </a:r>
            <a:endParaRPr lang="en-US" sz="2400" dirty="0"/>
          </a:p>
          <a:p>
            <a:pPr lvl="0"/>
            <a:r>
              <a:rPr lang="en-US" sz="2400" dirty="0" smtClean="0"/>
              <a:t>HIV status &amp; date</a:t>
            </a:r>
          </a:p>
          <a:p>
            <a:pPr lvl="0"/>
            <a:r>
              <a:rPr lang="en-US" sz="2400" dirty="0" smtClean="0"/>
              <a:t>Current physical address</a:t>
            </a:r>
          </a:p>
          <a:p>
            <a:pPr lvl="0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Client Eligibility &amp;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508</Words>
  <Application>Microsoft Office PowerPoint</Application>
  <PresentationFormat>Widescreen</PresentationFormat>
  <Paragraphs>110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1_Ion</vt:lpstr>
      <vt:lpstr>Louisiana  Ryan White  Part B &amp; HOPWA  Data Management Update 2018</vt:lpstr>
      <vt:lpstr>This Session</vt:lpstr>
      <vt:lpstr>CAREWare changes for 2018-19 contract year will be rolled out between August 20-31.  Final data entry &amp; reporting guidance for 2018-19 will be posted between August 20-31.  CAREWare will be replaced in the coming year. SHP is in the process of reviewing &amp; selecting the new system. </vt:lpstr>
      <vt:lpstr>All Ryan White/HOPWA data management requirements and guidance will be available at https://www.louisianahealthhub.org/support-services </vt:lpstr>
      <vt:lpstr>All data entry requirements are minimums.   Agencies may always add requirements as are appropriate for their program.   Additional CAREWare fields may be requested by emailing SHP. </vt:lpstr>
      <vt:lpstr>Data Entry Timeline</vt:lpstr>
      <vt:lpstr>PowerPoint Presentation</vt:lpstr>
      <vt:lpstr>Client Information Data Requirements</vt:lpstr>
      <vt:lpstr>PowerPoint Presentation</vt:lpstr>
      <vt:lpstr>Enrollment vs Eligibility Status</vt:lpstr>
      <vt:lpstr>PowerPoint Presentation</vt:lpstr>
      <vt:lpstr>PowerPoint Presentation</vt:lpstr>
      <vt:lpstr>Service-Specific Data Entry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Routine Data Reporting Expectations</vt:lpstr>
      <vt:lpstr>Case managers should have access to and know how to run reports for:</vt:lpstr>
      <vt:lpstr>RW/HOPWA Data Management Technical Assistance</vt:lpstr>
      <vt:lpstr>Contact info: Megan Wright Megan.Wright@La.gov 504-568-7526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  Ryan White  Part B  Case Management for RWHAP and HOPWA Update</dc:title>
  <dc:creator>Ariel White</dc:creator>
  <cp:lastModifiedBy>Megan Wright1</cp:lastModifiedBy>
  <cp:revision>112</cp:revision>
  <cp:lastPrinted>2018-08-09T14:34:41Z</cp:lastPrinted>
  <dcterms:created xsi:type="dcterms:W3CDTF">2018-03-15T16:28:18Z</dcterms:created>
  <dcterms:modified xsi:type="dcterms:W3CDTF">2018-08-16T14:59:39Z</dcterms:modified>
</cp:coreProperties>
</file>