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notesMasterIdLst>
    <p:notesMasterId r:id="rId32"/>
  </p:notesMasterIdLst>
  <p:sldIdLst>
    <p:sldId id="256" r:id="rId2"/>
    <p:sldId id="396" r:id="rId3"/>
    <p:sldId id="395" r:id="rId4"/>
    <p:sldId id="400" r:id="rId5"/>
    <p:sldId id="409" r:id="rId6"/>
    <p:sldId id="410" r:id="rId7"/>
    <p:sldId id="403" r:id="rId8"/>
    <p:sldId id="411" r:id="rId9"/>
    <p:sldId id="404" r:id="rId10"/>
    <p:sldId id="415" r:id="rId11"/>
    <p:sldId id="418" r:id="rId12"/>
    <p:sldId id="419" r:id="rId13"/>
    <p:sldId id="420" r:id="rId14"/>
    <p:sldId id="394" r:id="rId15"/>
    <p:sldId id="412" r:id="rId16"/>
    <p:sldId id="399" r:id="rId17"/>
    <p:sldId id="407" r:id="rId18"/>
    <p:sldId id="421" r:id="rId19"/>
    <p:sldId id="406" r:id="rId20"/>
    <p:sldId id="422" r:id="rId21"/>
    <p:sldId id="423" r:id="rId22"/>
    <p:sldId id="401" r:id="rId23"/>
    <p:sldId id="416" r:id="rId24"/>
    <p:sldId id="417" r:id="rId25"/>
    <p:sldId id="402" r:id="rId26"/>
    <p:sldId id="408" r:id="rId27"/>
    <p:sldId id="397" r:id="rId28"/>
    <p:sldId id="413" r:id="rId29"/>
    <p:sldId id="414" r:id="rId30"/>
    <p:sldId id="393"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Campbell" initials="EC" lastIdx="43" clrIdx="0">
    <p:extLst>
      <p:ext uri="{19B8F6BF-5375-455C-9EA6-DF929625EA0E}">
        <p15:presenceInfo xmlns:p15="http://schemas.microsoft.com/office/powerpoint/2012/main" userId="Erin Campbell" providerId="None"/>
      </p:ext>
    </p:extLst>
  </p:cmAuthor>
  <p:cmAuthor id="2" name="Kristi R. Bonvillain" initials="KRB" lastIdx="5" clrIdx="1">
    <p:extLst>
      <p:ext uri="{19B8F6BF-5375-455C-9EA6-DF929625EA0E}">
        <p15:presenceInfo xmlns:p15="http://schemas.microsoft.com/office/powerpoint/2012/main" userId="Kristi R. Bonvill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777C"/>
    <a:srgbClr val="4286BE"/>
    <a:srgbClr val="0000FF"/>
    <a:srgbClr val="0033CC"/>
    <a:srgbClr val="4020E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90889" autoAdjust="0"/>
  </p:normalViewPr>
  <p:slideViewPr>
    <p:cSldViewPr snapToGrid="0">
      <p:cViewPr varScale="1">
        <p:scale>
          <a:sx n="101" d="100"/>
          <a:sy n="101" d="100"/>
        </p:scale>
        <p:origin x="1110" y="102"/>
      </p:cViewPr>
      <p:guideLst/>
    </p:cSldViewPr>
  </p:slideViewPr>
  <p:notesTextViewPr>
    <p:cViewPr>
      <p:scale>
        <a:sx n="1" d="1"/>
        <a:sy n="1" d="1"/>
      </p:scale>
      <p:origin x="0" y="0"/>
    </p:cViewPr>
  </p:notesTextViewPr>
  <p:sorterViewPr>
    <p:cViewPr>
      <p:scale>
        <a:sx n="130" d="100"/>
        <a:sy n="130" d="100"/>
      </p:scale>
      <p:origin x="0" y="-12548"/>
    </p:cViewPr>
  </p:sorterViewPr>
  <p:notesViewPr>
    <p:cSldViewPr snapToGrid="0">
      <p:cViewPr varScale="1">
        <p:scale>
          <a:sx n="49" d="100"/>
          <a:sy n="49" d="100"/>
        </p:scale>
        <p:origin x="264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2402C8-BF26-4B22-9B0E-3F9D39586597}" type="datetimeFigureOut">
              <a:rPr lang="en-US" smtClean="0"/>
              <a:t>10/25/2018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E5649A-5031-4382-9867-8767449D4CDA}" type="slidenum">
              <a:rPr lang="en-US" smtClean="0"/>
              <a:t>‹#›</a:t>
            </a:fld>
            <a:endParaRPr lang="en-US" dirty="0"/>
          </a:p>
        </p:txBody>
      </p:sp>
    </p:spTree>
    <p:extLst>
      <p:ext uri="{BB962C8B-B14F-4D97-AF65-F5344CB8AC3E}">
        <p14:creationId xmlns:p14="http://schemas.microsoft.com/office/powerpoint/2010/main" val="251357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not expect you to memorize the HOPWA manual. It is designed to be a reference for when you have questions</a:t>
            </a:r>
            <a:r>
              <a:rPr lang="en-US" baseline="0" dirty="0" smtClean="0"/>
              <a:t> and to lay out the parameters for the correct way to administer the program. These are things that will be monitored on and will get you in trouble if you do not adhere to them. </a:t>
            </a:r>
            <a:endParaRPr lang="en-US" baseline="0" dirty="0" smtClean="0"/>
          </a:p>
          <a:p>
            <a:endParaRPr lang="en-US" baseline="0" dirty="0" smtClean="0"/>
          </a:p>
          <a:p>
            <a:pPr marL="171450" indent="-171450">
              <a:buFont typeface="Arial" panose="020B0604020202020204" pitchFamily="34" charset="0"/>
              <a:buChar char="•"/>
            </a:pPr>
            <a:r>
              <a:rPr lang="en-US" baseline="0" dirty="0" smtClean="0"/>
              <a:t>*You can use your own HIPAA compliant release</a:t>
            </a:r>
          </a:p>
          <a:p>
            <a:pPr marL="171450" indent="-171450">
              <a:buFont typeface="Arial" panose="020B0604020202020204" pitchFamily="34" charset="0"/>
              <a:buChar char="•"/>
            </a:pPr>
            <a:r>
              <a:rPr lang="en-US" baseline="0" dirty="0" smtClean="0"/>
              <a:t>** These forms are required upon annual recertification</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3</a:t>
            </a:fld>
            <a:endParaRPr lang="en-US" dirty="0"/>
          </a:p>
        </p:txBody>
      </p:sp>
    </p:spTree>
    <p:extLst>
      <p:ext uri="{BB962C8B-B14F-4D97-AF65-F5344CB8AC3E}">
        <p14:creationId xmlns:p14="http://schemas.microsoft.com/office/powerpoint/2010/main" val="201664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Credit card debt for expenditures of a personal nature such as vacations, holiday gifts, home furnishings, personal grooming, pets etc., Automobile repairs or payments (unless essential for regular employment or full-time education, or to access medical appointments, and where public transportation is inadequate), Payment of child support or alimony, Payment of telephone, cell phone, or internet bill, Payment of tickets, fines, or restitution, Payment of personal loans or other financial obligations, other than rent, mortgage, or utilities</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15</a:t>
            </a:fld>
            <a:endParaRPr lang="en-US" dirty="0"/>
          </a:p>
        </p:txBody>
      </p:sp>
    </p:spTree>
    <p:extLst>
      <p:ext uri="{BB962C8B-B14F-4D97-AF65-F5344CB8AC3E}">
        <p14:creationId xmlns:p14="http://schemas.microsoft.com/office/powerpoint/2010/main" val="293104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Security and utility deposits must be returned to the Project Sponsor (see Appendix C: Permanent Housing Placement Accounting Guidelines). Project Sponsors must collaborate with the LDH to develop a system of tracking all deposits made and returned. Also, Project Sponsors should make a good faith effort to recover program funds upon a household’s departure from a unit. If a deposit is returned to the Project Sponsor, it should be reported as “program income.”</a:t>
            </a:r>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20</a:t>
            </a:fld>
            <a:endParaRPr lang="en-US" dirty="0"/>
          </a:p>
        </p:txBody>
      </p:sp>
    </p:spTree>
    <p:extLst>
      <p:ext uri="{BB962C8B-B14F-4D97-AF65-F5344CB8AC3E}">
        <p14:creationId xmlns:p14="http://schemas.microsoft.com/office/powerpoint/2010/main" val="85308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Security and utility deposits must be returned to the Project Sponsor (see Appendix C: Permanent Housing Placement Accounting Guidelines). Project Sponsors must collaborate with the LDH to develop a system of tracking all deposits made and returned. Also, Project Sponsors should make a good faith effort to recover program funds upon a household’s departure from a unit. </a:t>
            </a:r>
            <a:r>
              <a:rPr lang="en-US" sz="1200" kern="1200" smtClean="0">
                <a:solidFill>
                  <a:schemeClr val="tx1"/>
                </a:solidFill>
                <a:effectLst/>
                <a:latin typeface="+mn-lt"/>
                <a:ea typeface="+mn-ea"/>
                <a:cs typeface="+mn-cs"/>
              </a:rPr>
              <a:t>If a deposit is returned to the Project Sponsor, it should be reported as “program income.”</a:t>
            </a:r>
          </a:p>
          <a:p>
            <a:endParaRPr lang="en-US"/>
          </a:p>
        </p:txBody>
      </p:sp>
      <p:sp>
        <p:nvSpPr>
          <p:cNvPr id="4" name="Slide Number Placeholder 3"/>
          <p:cNvSpPr>
            <a:spLocks noGrp="1"/>
          </p:cNvSpPr>
          <p:nvPr>
            <p:ph type="sldNum" sz="quarter" idx="10"/>
          </p:nvPr>
        </p:nvSpPr>
        <p:spPr/>
        <p:txBody>
          <a:bodyPr/>
          <a:lstStyle/>
          <a:p>
            <a:fld id="{15E5649A-5031-4382-9867-8767449D4CDA}" type="slidenum">
              <a:rPr lang="en-US" smtClean="0"/>
              <a:t>21</a:t>
            </a:fld>
            <a:endParaRPr lang="en-US" dirty="0"/>
          </a:p>
        </p:txBody>
      </p:sp>
    </p:spTree>
    <p:extLst>
      <p:ext uri="{BB962C8B-B14F-4D97-AF65-F5344CB8AC3E}">
        <p14:creationId xmlns:p14="http://schemas.microsoft.com/office/powerpoint/2010/main" val="410697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see HUD-5380</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VAWA Notice</a:t>
            </a:r>
            <a:r>
              <a:rPr lang="en-US" baseline="0" dirty="0" smtClean="0"/>
              <a:t> of Occupancy Rights must be provided at the time a person is given or denied assistance, with any notification of eviction from a HOPWA unit. The certification form is optional. It is not the suggestion of SHP that it be used. </a:t>
            </a:r>
            <a:r>
              <a:rPr lang="en-US" sz="1200" kern="1200" dirty="0" smtClean="0">
                <a:solidFill>
                  <a:schemeClr val="tx1"/>
                </a:solidFill>
                <a:effectLst/>
                <a:latin typeface="+mn-lt"/>
                <a:ea typeface="+mn-ea"/>
                <a:cs typeface="+mn-cs"/>
              </a:rPr>
              <a:t>At the Project Sponsor's discretion, an oral statement or other evidence provided by the applicant or beneficiary.</a:t>
            </a:r>
          </a:p>
          <a:p>
            <a:endParaRPr lang="en-US" dirty="0" smtClean="0"/>
          </a:p>
          <a:p>
            <a:r>
              <a:rPr lang="en-US" dirty="0" smtClean="0"/>
              <a:t>Current leases may be grandfathered in but ALL leases starting</a:t>
            </a:r>
            <a:r>
              <a:rPr lang="en-US" baseline="0" dirty="0" smtClean="0"/>
              <a:t> 11/1/2018 MUST have the VAWA lease addendum. If they do not have it the unit may not be paid for with HOPWA funds. </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22</a:t>
            </a:fld>
            <a:endParaRPr lang="en-US" dirty="0"/>
          </a:p>
        </p:txBody>
      </p:sp>
    </p:spTree>
    <p:extLst>
      <p:ext uri="{BB962C8B-B14F-4D97-AF65-F5344CB8AC3E}">
        <p14:creationId xmlns:p14="http://schemas.microsoft.com/office/powerpoint/2010/main" val="328200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see HUD-5380</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VAWA Notice</a:t>
            </a:r>
            <a:r>
              <a:rPr lang="en-US" baseline="0" dirty="0" smtClean="0"/>
              <a:t> of Occupancy Rights must be provided at the time a person is given or denied assistance, with any notification of eviction from a HOPWA unit. The certification form is optional. It is not the suggestion of SHP that it be used. </a:t>
            </a:r>
            <a:r>
              <a:rPr lang="en-US" sz="1200" kern="1200" dirty="0" smtClean="0">
                <a:solidFill>
                  <a:schemeClr val="tx1"/>
                </a:solidFill>
                <a:effectLst/>
                <a:latin typeface="+mn-lt"/>
                <a:ea typeface="+mn-ea"/>
                <a:cs typeface="+mn-cs"/>
              </a:rPr>
              <a:t>At the Project Sponsor's discretion, an oral statement or other evidence provided by the applicant or beneficiary.</a:t>
            </a:r>
          </a:p>
          <a:p>
            <a:endParaRPr lang="en-US" dirty="0" smtClean="0"/>
          </a:p>
          <a:p>
            <a:r>
              <a:rPr lang="en-US" dirty="0" smtClean="0"/>
              <a:t>Current leases may be grandfathered in but ALL leases starting</a:t>
            </a:r>
            <a:r>
              <a:rPr lang="en-US" baseline="0" dirty="0" smtClean="0"/>
              <a:t> 11/1/2018 MUST have the VAWA lease addendum. If they do not have it the unit may not be paid for with HOPWA funds. </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23</a:t>
            </a:fld>
            <a:endParaRPr lang="en-US" dirty="0"/>
          </a:p>
        </p:txBody>
      </p:sp>
    </p:spTree>
    <p:extLst>
      <p:ext uri="{BB962C8B-B14F-4D97-AF65-F5344CB8AC3E}">
        <p14:creationId xmlns:p14="http://schemas.microsoft.com/office/powerpoint/2010/main" val="155985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see HUD-5380</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VAWA Notice</a:t>
            </a:r>
            <a:r>
              <a:rPr lang="en-US" baseline="0" dirty="0" smtClean="0"/>
              <a:t> of Occupancy Rights must be provided at the time a person is given or denied assistance, with any notification of eviction from a HOPWA unit. The certification form is optional. It is not the suggestion of SHP that it be used. </a:t>
            </a:r>
            <a:r>
              <a:rPr lang="en-US" sz="1200" kern="1200" dirty="0" smtClean="0">
                <a:solidFill>
                  <a:schemeClr val="tx1"/>
                </a:solidFill>
                <a:effectLst/>
                <a:latin typeface="+mn-lt"/>
                <a:ea typeface="+mn-ea"/>
                <a:cs typeface="+mn-cs"/>
              </a:rPr>
              <a:t>At the Project Sponsor's discretion, an oral statement or other evidence provided by the applicant or beneficiary.</a:t>
            </a:r>
          </a:p>
          <a:p>
            <a:endParaRPr lang="en-US" dirty="0" smtClean="0"/>
          </a:p>
          <a:p>
            <a:r>
              <a:rPr lang="en-US" dirty="0" smtClean="0"/>
              <a:t>Current leases may be grandfathered in but ALL leases starting</a:t>
            </a:r>
            <a:r>
              <a:rPr lang="en-US" baseline="0" dirty="0" smtClean="0"/>
              <a:t> 11/1/2018 MUST have the VAWA lease addendum. If they do not have it the unit may not be paid for with HOPWA funds. </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24</a:t>
            </a:fld>
            <a:endParaRPr lang="en-US" dirty="0"/>
          </a:p>
        </p:txBody>
      </p:sp>
    </p:spTree>
    <p:extLst>
      <p:ext uri="{BB962C8B-B14F-4D97-AF65-F5344CB8AC3E}">
        <p14:creationId xmlns:p14="http://schemas.microsoft.com/office/powerpoint/2010/main" val="138978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lump services together based on the date they were entered or paid. If someone took two cabs, one on Wednesday and one on Thursday I should see two separate entries-- one for each. </a:t>
            </a:r>
          </a:p>
          <a:p>
            <a:endParaRPr lang="en-US" baseline="0" dirty="0" smtClean="0"/>
          </a:p>
          <a:p>
            <a:r>
              <a:rPr lang="en-US" baseline="0" dirty="0" smtClean="0"/>
              <a:t>One note is required per person per day. This does NOT mean that only one note in the correct format is required and the rest can be however you want. This include case conferencing notes. </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27</a:t>
            </a:fld>
            <a:endParaRPr lang="en-US" dirty="0"/>
          </a:p>
        </p:txBody>
      </p:sp>
    </p:spTree>
    <p:extLst>
      <p:ext uri="{BB962C8B-B14F-4D97-AF65-F5344CB8AC3E}">
        <p14:creationId xmlns:p14="http://schemas.microsoft.com/office/powerpoint/2010/main" val="268084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Indirect</a:t>
            </a:r>
            <a:r>
              <a:rPr lang="en-US" baseline="0" dirty="0" smtClean="0"/>
              <a:t> Services: </a:t>
            </a:r>
            <a:r>
              <a:rPr lang="en-US" sz="1200" b="0" i="0" u="none" strike="noStrike" kern="1200" baseline="0" dirty="0" smtClean="0">
                <a:solidFill>
                  <a:schemeClr val="tx1"/>
                </a:solidFill>
                <a:latin typeface="+mn-lt"/>
                <a:ea typeface="+mn-ea"/>
                <a:cs typeface="+mn-cs"/>
              </a:rPr>
              <a:t>If friends or family members of a client pick up food bank, or transportation vouchers on behalf of a client, the organization may not bill NMCM units for that interaction. When providing vouchers or food pantry items to someone who is not the client, a release of information must be in place for the organization to speak to/provide items to that person. </a:t>
            </a:r>
          </a:p>
          <a:p>
            <a:pPr rtl="0"/>
            <a:r>
              <a:rPr lang="en-US" sz="1200" b="0" i="0" u="none" strike="noStrike" kern="1200" baseline="0" dirty="0" smtClean="0">
                <a:solidFill>
                  <a:schemeClr val="tx1"/>
                </a:solidFill>
                <a:latin typeface="+mn-lt"/>
                <a:ea typeface="+mn-ea"/>
                <a:cs typeface="+mn-cs"/>
              </a:rPr>
              <a:t>Collaboration with a professional service provider on behalf of the client (clinic staff, government office or other) is eligible for reimbursement under this line item, and should be coded correctly between “Face to Face” as “Non Face to Face” and “Advocacy” as the encounter topic. </a:t>
            </a:r>
          </a:p>
          <a:p>
            <a:endParaRPr lang="en-US" dirty="0" smtClean="0"/>
          </a:p>
          <a:p>
            <a:pPr rtl="0"/>
            <a:r>
              <a:rPr lang="en-US" sz="1200" b="0" i="0" u="none" strike="noStrike" kern="1200" baseline="0" dirty="0" smtClean="0">
                <a:solidFill>
                  <a:schemeClr val="tx1"/>
                </a:solidFill>
                <a:latin typeface="+mn-lt"/>
                <a:ea typeface="+mn-ea"/>
                <a:cs typeface="+mn-cs"/>
              </a:rPr>
              <a:t>Clients may receive 30 days of assistance in the following line items:</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Essential Utilities (water, gas, electricity, phone)</a:t>
            </a:r>
          </a:p>
          <a:p>
            <a:pPr lvl="1" rtl="0"/>
            <a:r>
              <a:rPr lang="en-US" sz="1200" b="0" i="0" u="none" strike="noStrike" kern="1200" baseline="0" dirty="0" smtClean="0">
                <a:solidFill>
                  <a:schemeClr val="tx1"/>
                </a:solidFill>
                <a:latin typeface="+mn-lt"/>
                <a:ea typeface="+mn-ea"/>
                <a:cs typeface="+mn-cs"/>
              </a:rPr>
              <a:t>e.g. A payment of 30 days’ worth of any of the mentioned utilities.</a:t>
            </a:r>
          </a:p>
          <a:p>
            <a:pPr rtl="0"/>
            <a:r>
              <a:rPr lang="en-US" sz="1200" b="0" i="0" u="none" strike="noStrike" kern="1200" baseline="0" dirty="0" smtClean="0">
                <a:solidFill>
                  <a:schemeClr val="tx1"/>
                </a:solidFill>
                <a:latin typeface="+mn-lt"/>
                <a:ea typeface="+mn-ea"/>
                <a:cs typeface="+mn-cs"/>
              </a:rPr>
              <a:t>Housing expenses (mortgage, or rent)</a:t>
            </a:r>
          </a:p>
          <a:p>
            <a:pPr lvl="1" rtl="0"/>
            <a:r>
              <a:rPr lang="en-US" sz="1200" b="0" i="0" u="none" strike="noStrike" kern="1200" baseline="0" dirty="0" smtClean="0">
                <a:solidFill>
                  <a:schemeClr val="tx1"/>
                </a:solidFill>
                <a:latin typeface="+mn-lt"/>
                <a:ea typeface="+mn-ea"/>
                <a:cs typeface="+mn-cs"/>
              </a:rPr>
              <a:t>e.g. One month’s rent or mortgage.</a:t>
            </a:r>
          </a:p>
          <a:p>
            <a:pPr rtl="0"/>
            <a:r>
              <a:rPr lang="en-US" sz="1200" b="0" i="0" u="none" strike="noStrike" kern="1200" baseline="0" dirty="0" smtClean="0">
                <a:solidFill>
                  <a:schemeClr val="tx1"/>
                </a:solidFill>
                <a:latin typeface="+mn-lt"/>
                <a:ea typeface="+mn-ea"/>
                <a:cs typeface="+mn-cs"/>
              </a:rPr>
              <a:t>Transportation</a:t>
            </a:r>
          </a:p>
          <a:p>
            <a:pPr lvl="1" rtl="0"/>
            <a:r>
              <a:rPr lang="en-US" sz="1200" b="0" i="0" u="none" strike="noStrike" kern="1200" baseline="0" dirty="0" smtClean="0">
                <a:solidFill>
                  <a:schemeClr val="tx1"/>
                </a:solidFill>
                <a:latin typeface="+mn-lt"/>
                <a:ea typeface="+mn-ea"/>
                <a:cs typeface="+mn-cs"/>
              </a:rPr>
              <a:t>e.g. A 30 day bus pass.</a:t>
            </a:r>
          </a:p>
          <a:p>
            <a:pPr rtl="0"/>
            <a:r>
              <a:rPr lang="en-US" sz="1200" b="0" i="0" u="none" strike="noStrike" kern="1200" baseline="0" dirty="0" smtClean="0">
                <a:solidFill>
                  <a:schemeClr val="tx1"/>
                </a:solidFill>
                <a:latin typeface="+mn-lt"/>
                <a:ea typeface="+mn-ea"/>
                <a:cs typeface="+mn-cs"/>
              </a:rPr>
              <a:t>Medications </a:t>
            </a:r>
          </a:p>
          <a:p>
            <a:pPr lvl="1" rtl="0"/>
            <a:r>
              <a:rPr lang="en-US" sz="1200" b="0" i="0" u="none" strike="noStrike" kern="1200" baseline="0" dirty="0" smtClean="0">
                <a:solidFill>
                  <a:schemeClr val="tx1"/>
                </a:solidFill>
                <a:latin typeface="+mn-lt"/>
                <a:ea typeface="+mn-ea"/>
                <a:cs typeface="+mn-cs"/>
              </a:rPr>
              <a:t>e.g. A 30 day prescription or 30 days’ worth of over the counter medication required by a medical provider. </a:t>
            </a:r>
          </a:p>
          <a:p>
            <a:pPr rtl="0"/>
            <a:r>
              <a:rPr lang="en-US" sz="1200" b="0" i="0" u="none" strike="noStrike" kern="1200" baseline="0" dirty="0" smtClean="0">
                <a:solidFill>
                  <a:schemeClr val="tx1"/>
                </a:solidFill>
                <a:latin typeface="+mn-lt"/>
                <a:ea typeface="+mn-ea"/>
                <a:cs typeface="+mn-cs"/>
              </a:rPr>
              <a:t>EFA Medication line item should be used as a last resort. If a client is in need of medication staff should complete a LA HAP and/or Medicaid application as soon as possible. </a:t>
            </a:r>
          </a:p>
          <a:p>
            <a:pPr rtl="0"/>
            <a:r>
              <a:rPr lang="en-US" sz="1200" b="0" i="0" u="none" strike="noStrike" kern="1200" baseline="0" dirty="0" smtClean="0">
                <a:solidFill>
                  <a:schemeClr val="tx1"/>
                </a:solidFill>
                <a:latin typeface="+mn-lt"/>
                <a:ea typeface="+mn-ea"/>
                <a:cs typeface="+mn-cs"/>
              </a:rPr>
              <a:t>Over the counter medications are </a:t>
            </a:r>
            <a:r>
              <a:rPr lang="en-US" sz="1200" b="1" i="0" u="none" strike="noStrike" kern="1200" baseline="0" dirty="0" smtClean="0">
                <a:solidFill>
                  <a:schemeClr val="tx1"/>
                </a:solidFill>
                <a:latin typeface="+mn-lt"/>
                <a:ea typeface="+mn-ea"/>
                <a:cs typeface="+mn-cs"/>
              </a:rPr>
              <a:t>not</a:t>
            </a:r>
            <a:r>
              <a:rPr lang="en-US" sz="1200" b="0" i="0" u="none" strike="noStrike" kern="1200" baseline="0" dirty="0" smtClean="0">
                <a:solidFill>
                  <a:schemeClr val="tx1"/>
                </a:solidFill>
                <a:latin typeface="+mn-lt"/>
                <a:ea typeface="+mn-ea"/>
                <a:cs typeface="+mn-cs"/>
              </a:rPr>
              <a:t> eligible expenditures unless there is a prescription or written requirements from a medical practitioner. Documentation of this requirement must be submitted when EFA is used. </a:t>
            </a:r>
          </a:p>
          <a:p>
            <a:pPr rtl="0"/>
            <a:r>
              <a:rPr lang="en-US" sz="1200" b="0" i="0" u="none" strike="noStrike" kern="1200" baseline="0" dirty="0" smtClean="0">
                <a:solidFill>
                  <a:schemeClr val="tx1"/>
                </a:solidFill>
                <a:latin typeface="+mn-lt"/>
                <a:ea typeface="+mn-ea"/>
                <a:cs typeface="+mn-cs"/>
              </a:rPr>
              <a:t>No EFA medication payments may be used to collect 340B revenue.  No EFA medication payments may be made for drugs primarily prescribed for Erectile Dysfunction (ED), even when the prescription is written for off label use. </a:t>
            </a:r>
          </a:p>
          <a:p>
            <a:pPr lvl="1" rtl="0"/>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28</a:t>
            </a:fld>
            <a:endParaRPr lang="en-US" dirty="0"/>
          </a:p>
        </p:txBody>
      </p:sp>
    </p:spTree>
    <p:extLst>
      <p:ext uri="{BB962C8B-B14F-4D97-AF65-F5344CB8AC3E}">
        <p14:creationId xmlns:p14="http://schemas.microsoft.com/office/powerpoint/2010/main" val="121880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Case managers should make every attempt to ensure that a client is connected to the necessary resource after the referral is made. Follow up on referrals with a client may be billed as Non-Medical Case Management Non Face to Face activities under the encounter topic.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If a client does not complete the referral and become linked to services the Case Manager may refer them to the same resource, and bill for it, quarterly. However, it is the expectation of the STD/HIV Program that Case Managers work with their client to ensure that they are connected to the needed resources as quickly as possible. Additionally, Case Managers should not make unnecessary referrals to artificially inflate their referral billing. </a:t>
            </a:r>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29</a:t>
            </a:fld>
            <a:endParaRPr lang="en-US" dirty="0"/>
          </a:p>
        </p:txBody>
      </p:sp>
    </p:spTree>
    <p:extLst>
      <p:ext uri="{BB962C8B-B14F-4D97-AF65-F5344CB8AC3E}">
        <p14:creationId xmlns:p14="http://schemas.microsoft.com/office/powerpoint/2010/main" val="419895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HOUSEHOLD: Any group of people that present together for assistance and identify themselves as a household – regardless of relationship, age, disability, or other factors – are considered to be a household and must be served together as such. The term is used for collecting data on changes in eligibility, changes in access to services, and outcomes on achieving housing stability. Live-In Aides (see “Live-In Aide”) and non-beneficiaries (e.g., a shared housing arrangement with a roommate) who resided in the unit are not included in the household.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Roommate:</a:t>
            </a:r>
            <a:r>
              <a:rPr lang="en-US" baseline="0" dirty="0" smtClean="0"/>
              <a:t> </a:t>
            </a:r>
            <a:r>
              <a:rPr lang="en-US" sz="1200" kern="1200" dirty="0" smtClean="0">
                <a:solidFill>
                  <a:schemeClr val="tx1"/>
                </a:solidFill>
                <a:effectLst/>
                <a:latin typeface="+mn-lt"/>
                <a:ea typeface="+mn-ea"/>
                <a:cs typeface="+mn-cs"/>
              </a:rPr>
              <a:t>Roommates are not considered household members as they are households unto themselves. The household must identify whether an individual is a household member or a roommate at the time of application and at any subsequent renewals.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Live in aides</a:t>
            </a:r>
            <a:r>
              <a:rPr lang="en-US" sz="1200" kern="1200" baseline="0" dirty="0" smtClean="0">
                <a:solidFill>
                  <a:schemeClr val="tx1"/>
                </a:solidFill>
                <a:effectLst/>
                <a:latin typeface="+mn-lt"/>
                <a:ea typeface="+mn-ea"/>
                <a:cs typeface="+mn-cs"/>
              </a:rPr>
              <a:t> are not considered members of the household. </a:t>
            </a:r>
            <a:endParaRPr lang="en-US" dirty="0" smtClean="0"/>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5</a:t>
            </a:fld>
            <a:endParaRPr lang="en-US" dirty="0"/>
          </a:p>
        </p:txBody>
      </p:sp>
    </p:spTree>
    <p:extLst>
      <p:ext uri="{BB962C8B-B14F-4D97-AF65-F5344CB8AC3E}">
        <p14:creationId xmlns:p14="http://schemas.microsoft.com/office/powerpoint/2010/main" val="135917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Households cannot receive TBRA, STRMU, or FBHA services at the same time (i.e., TBRA, STRMU, and FBHA service periods may not overlap).</a:t>
            </a:r>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7</a:t>
            </a:fld>
            <a:endParaRPr lang="en-US" dirty="0"/>
          </a:p>
        </p:txBody>
      </p:sp>
    </p:spTree>
    <p:extLst>
      <p:ext uri="{BB962C8B-B14F-4D97-AF65-F5344CB8AC3E}">
        <p14:creationId xmlns:p14="http://schemas.microsoft.com/office/powerpoint/2010/main" val="393383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Individuals who have prior criminal histories, poor credit or lack of rental history often do not have utility accounts in their name; however, they may be responsible for paying these housing expenses. Such households must demonstrate proof of responsibility to make such payments by documenting a history of making payments and should not be excluded from receiving TBRA utility reimbursements based on the utility account not being in their name.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Households cannot receive TBRA, STRMU, or FBHA services at the same time (i.e., TBRA, STRMU, and FBHA service periods may not overlap).</a:t>
            </a:r>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8</a:t>
            </a:fld>
            <a:endParaRPr lang="en-US" dirty="0"/>
          </a:p>
        </p:txBody>
      </p:sp>
    </p:spTree>
    <p:extLst>
      <p:ext uri="{BB962C8B-B14F-4D97-AF65-F5344CB8AC3E}">
        <p14:creationId xmlns:p14="http://schemas.microsoft.com/office/powerpoint/2010/main" val="241202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10</a:t>
            </a:fld>
            <a:endParaRPr lang="en-US" dirty="0"/>
          </a:p>
        </p:txBody>
      </p:sp>
    </p:spTree>
    <p:extLst>
      <p:ext uri="{BB962C8B-B14F-4D97-AF65-F5344CB8AC3E}">
        <p14:creationId xmlns:p14="http://schemas.microsoft.com/office/powerpoint/2010/main" val="120755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11</a:t>
            </a:fld>
            <a:endParaRPr lang="en-US" dirty="0"/>
          </a:p>
        </p:txBody>
      </p:sp>
    </p:spTree>
    <p:extLst>
      <p:ext uri="{BB962C8B-B14F-4D97-AF65-F5344CB8AC3E}">
        <p14:creationId xmlns:p14="http://schemas.microsoft.com/office/powerpoint/2010/main" val="97416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Individuals who have prior criminal histories, poor credit or lack of rental history often do not have utility accounts in their name; however, they may be responsible for paying these housing expenses. Such households must demonstrate proof of responsibility to make such payments by documenting a history of making payments and should not be excluded from receiving TBRA utility reimbursements based on the utility account not being in their name. For example, if a household’s utility account is in someone else’s name, a Project Sponsor could request a copy of the account holder’s photo identification and a signed statement from the account holder confirming that the household is responsible for the utility payments.</a:t>
            </a:r>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12</a:t>
            </a:fld>
            <a:endParaRPr lang="en-US" dirty="0"/>
          </a:p>
        </p:txBody>
      </p:sp>
    </p:spTree>
    <p:extLst>
      <p:ext uri="{BB962C8B-B14F-4D97-AF65-F5344CB8AC3E}">
        <p14:creationId xmlns:p14="http://schemas.microsoft.com/office/powerpoint/2010/main" val="242031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Individuals who have prior criminal histories, poor credit or lack of rental history often do not have utility accounts in their name; however, they may be responsible for paying these housing expenses. Such households must demonstrate proof of responsibility to make such payments by documenting a history of making payments and should not be excluded from receiving TBRA utility reimbursements based on the utility account not being in their name. For example, if a household’s utility account is in someone else’s name, a Project Sponsor could request a copy of the account holder’s photo identification and a signed statement from the account holder confirming that the household is responsible for the utility payments.</a:t>
            </a:r>
          </a:p>
          <a:p>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13</a:t>
            </a:fld>
            <a:endParaRPr lang="en-US" dirty="0"/>
          </a:p>
        </p:txBody>
      </p:sp>
    </p:spTree>
    <p:extLst>
      <p:ext uri="{BB962C8B-B14F-4D97-AF65-F5344CB8AC3E}">
        <p14:creationId xmlns:p14="http://schemas.microsoft.com/office/powerpoint/2010/main" val="378929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Credit card debt for expenditures of a personal nature such as vacations, holiday gifts, home furnishings, personal grooming, pets etc., Automobile repairs or payments (unless essential for regular employment or full-time education, or to access medical appointments, and where public transportation is inadequate), Payment of child support or alimony, Payment of telephone, cell phone, or internet bill, Payment of tickets, fines, or restitution, Payment of personal loans or other financial obligations, other than rent, mortgage, or utilities</a:t>
            </a:r>
            <a:endParaRPr lang="en-US" dirty="0"/>
          </a:p>
        </p:txBody>
      </p:sp>
      <p:sp>
        <p:nvSpPr>
          <p:cNvPr id="4" name="Slide Number Placeholder 3"/>
          <p:cNvSpPr>
            <a:spLocks noGrp="1"/>
          </p:cNvSpPr>
          <p:nvPr>
            <p:ph type="sldNum" sz="quarter" idx="10"/>
          </p:nvPr>
        </p:nvSpPr>
        <p:spPr/>
        <p:txBody>
          <a:bodyPr/>
          <a:lstStyle/>
          <a:p>
            <a:fld id="{15E5649A-5031-4382-9867-8767449D4CDA}" type="slidenum">
              <a:rPr lang="en-US" smtClean="0"/>
              <a:t>14</a:t>
            </a:fld>
            <a:endParaRPr lang="en-US" dirty="0"/>
          </a:p>
        </p:txBody>
      </p:sp>
    </p:spTree>
    <p:extLst>
      <p:ext uri="{BB962C8B-B14F-4D97-AF65-F5344CB8AC3E}">
        <p14:creationId xmlns:p14="http://schemas.microsoft.com/office/powerpoint/2010/main" val="385305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566F01B-5E0F-4987-889C-32831C6F984F}"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56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26EED-F6A2-429A-AD67-C6C6577058DA}"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837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55C70-7E4E-4874-892D-7E7E7C9CC07E}"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98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2581D-69F3-4BEB-A88A-B22BA733BE73}"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626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2FD82A-1450-440A-A09C-A4A56664202A}"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1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CE6326-01BC-49B9-B976-392B64561521}" type="datetime1">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168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413880-CC71-4D9F-AC38-3DE7C994D9A1}" type="datetime1">
              <a:rPr lang="en-US" smtClean="0"/>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889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FBB979-84FA-492E-802C-1FA725BED173}" type="datetime1">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886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08303-D758-4D11-9D0A-421467C46592}" type="datetime1">
              <a:rPr lang="en-US" smtClean="0"/>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55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61E1B9-35C9-441E-A4A0-0C90D2666EA5}" type="datetime1">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324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9101B2C-3C60-436D-947F-9F7FF9360C1D}" type="datetime1">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0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9BF5BC-F4E6-4793-8853-8BE6404E04A2}" type="datetime1">
              <a:rPr lang="en-US" smtClean="0"/>
              <a:t>10/25/2018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098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hc.la.gov/assets/Programs/Louisiana_Housing_Authority/2018-Utility-Allowance-Schedules-12.29.17.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udexchange.info/program-support/my-question" TargetMode="External"/><Relationship Id="rId2" Type="http://schemas.openxmlformats.org/officeDocument/2006/relationships/hyperlink" Target="mailto:Ariel.White@la.gov"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399" y="5172888"/>
            <a:ext cx="5829300" cy="702708"/>
          </a:xfrm>
        </p:spPr>
        <p:txBody>
          <a:bodyPr>
            <a:noAutofit/>
          </a:bodyPr>
          <a:lstStyle/>
          <a:p>
            <a:r>
              <a:rPr lang="en-US" sz="3200" b="1" spc="0" dirty="0" smtClean="0">
                <a:cs typeface="Lucida Sans Unicode" panose="020B0602030504020204" pitchFamily="34" charset="0"/>
              </a:rPr>
              <a:t/>
            </a:r>
            <a:br>
              <a:rPr lang="en-US" sz="3200" b="1" spc="0" dirty="0" smtClean="0">
                <a:cs typeface="Lucida Sans Unicode" panose="020B0602030504020204" pitchFamily="34" charset="0"/>
              </a:rPr>
            </a:br>
            <a:r>
              <a:rPr lang="en-US" sz="3200" b="1" spc="0" dirty="0" smtClean="0">
                <a:cs typeface="Lucida Sans Unicode" panose="020B0602030504020204" pitchFamily="34" charset="0"/>
              </a:rPr>
              <a:t>HOPWA Manual Training</a:t>
            </a:r>
            <a:endParaRPr lang="en-US" sz="3200" b="1" spc="0" dirty="0">
              <a:cs typeface="Lucida Sans Unicode" panose="020B0602030504020204" pitchFamily="34" charset="0"/>
            </a:endParaRPr>
          </a:p>
        </p:txBody>
      </p:sp>
      <p:sp>
        <p:nvSpPr>
          <p:cNvPr id="3" name="Subtitle 2"/>
          <p:cNvSpPr>
            <a:spLocks noGrp="1"/>
          </p:cNvSpPr>
          <p:nvPr>
            <p:ph type="subTitle" idx="1"/>
          </p:nvPr>
        </p:nvSpPr>
        <p:spPr>
          <a:xfrm>
            <a:off x="6429036" y="5172888"/>
            <a:ext cx="2536963" cy="620135"/>
          </a:xfrm>
        </p:spPr>
        <p:txBody>
          <a:bodyPr>
            <a:noAutofit/>
          </a:bodyPr>
          <a:lstStyle/>
          <a:p>
            <a:r>
              <a:rPr lang="en-US" sz="2800" dirty="0" smtClean="0">
                <a:latin typeface="+mj-lt"/>
                <a:cs typeface="Lucida Sans Unicode" panose="020B0602030504020204" pitchFamily="34" charset="0"/>
              </a:rPr>
              <a:t> </a:t>
            </a:r>
          </a:p>
          <a:p>
            <a:r>
              <a:rPr lang="en-US" sz="2800" dirty="0" smtClean="0">
                <a:latin typeface="+mj-lt"/>
                <a:cs typeface="Lucida Sans Unicode" panose="020B0602030504020204" pitchFamily="34" charset="0"/>
              </a:rPr>
              <a:t>October 25, 2018</a:t>
            </a:r>
            <a:endParaRPr lang="en-US" sz="4000" dirty="0">
              <a:latin typeface="+mj-lt"/>
              <a:cs typeface="Lucida Sans Unicode" panose="020B06020305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 y="6037072"/>
            <a:ext cx="4614530" cy="752329"/>
          </a:xfrm>
          <a:prstGeom prst="rect">
            <a:avLst/>
          </a:prstGeom>
        </p:spPr>
      </p:pic>
    </p:spTree>
    <p:extLst>
      <p:ext uri="{BB962C8B-B14F-4D97-AF65-F5344CB8AC3E}">
        <p14:creationId xmlns:p14="http://schemas.microsoft.com/office/powerpoint/2010/main" val="475070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TBRA</a:t>
            </a:r>
            <a:endParaRPr lang="en-US" b="1" spc="0" dirty="0"/>
          </a:p>
        </p:txBody>
      </p:sp>
      <p:sp>
        <p:nvSpPr>
          <p:cNvPr id="3" name="Content Placeholder 2"/>
          <p:cNvSpPr>
            <a:spLocks noGrp="1"/>
          </p:cNvSpPr>
          <p:nvPr>
            <p:ph idx="1"/>
          </p:nvPr>
        </p:nvSpPr>
        <p:spPr>
          <a:xfrm>
            <a:off x="768095" y="1779905"/>
            <a:ext cx="7290055" cy="3554095"/>
          </a:xfrm>
        </p:spPr>
        <p:txBody>
          <a:bodyPr>
            <a:normAutofit/>
          </a:bodyPr>
          <a:lstStyle/>
          <a:p>
            <a:pPr lvl="1">
              <a:lnSpc>
                <a:spcPct val="100000"/>
              </a:lnSpc>
              <a:spcBef>
                <a:spcPts val="0"/>
              </a:spcBef>
              <a:spcAft>
                <a:spcPts val="0"/>
              </a:spcAft>
              <a:buFont typeface="Wingdings" panose="05000000000000000000" pitchFamily="2" charset="2"/>
              <a:buChar char="Ø"/>
            </a:pPr>
            <a:r>
              <a:rPr lang="en-US" sz="2400" b="1" dirty="0">
                <a:solidFill>
                  <a:srgbClr val="002060"/>
                </a:solidFill>
              </a:rPr>
              <a:t>TBRA pays the difference between the contractual rent to the owner and the household’s calculated rent payment. </a:t>
            </a:r>
          </a:p>
          <a:p>
            <a:pPr lvl="2">
              <a:lnSpc>
                <a:spcPct val="100000"/>
              </a:lnSpc>
              <a:spcBef>
                <a:spcPts val="0"/>
              </a:spcBef>
              <a:spcAft>
                <a:spcPts val="0"/>
              </a:spcAft>
              <a:buFont typeface="Wingdings" panose="05000000000000000000" pitchFamily="2" charset="2"/>
              <a:buChar char="Ø"/>
            </a:pPr>
            <a:r>
              <a:rPr lang="en-US" sz="1600" dirty="0" smtClean="0"/>
              <a:t>30 </a:t>
            </a:r>
            <a:r>
              <a:rPr lang="en-US" sz="1600" dirty="0"/>
              <a:t>percent of the household's monthly adjusted </a:t>
            </a:r>
            <a:r>
              <a:rPr lang="en-US" sz="1600" dirty="0" smtClean="0"/>
              <a:t>income;</a:t>
            </a:r>
          </a:p>
          <a:p>
            <a:pPr lvl="2">
              <a:lnSpc>
                <a:spcPct val="100000"/>
              </a:lnSpc>
              <a:spcBef>
                <a:spcPts val="0"/>
              </a:spcBef>
              <a:spcAft>
                <a:spcPts val="0"/>
              </a:spcAft>
              <a:buFont typeface="Wingdings" panose="05000000000000000000" pitchFamily="2" charset="2"/>
              <a:buChar char="Ø"/>
            </a:pPr>
            <a:r>
              <a:rPr lang="en-US" sz="1600" dirty="0" smtClean="0"/>
              <a:t>10 </a:t>
            </a:r>
            <a:r>
              <a:rPr lang="en-US" sz="1600" dirty="0"/>
              <a:t>percent of the household's monthly gross </a:t>
            </a:r>
            <a:r>
              <a:rPr lang="en-US" sz="1600" dirty="0" smtClean="0"/>
              <a:t>income;</a:t>
            </a:r>
          </a:p>
          <a:p>
            <a:pPr lvl="2">
              <a:lnSpc>
                <a:spcPct val="100000"/>
              </a:lnSpc>
              <a:spcBef>
                <a:spcPts val="0"/>
              </a:spcBef>
              <a:spcAft>
                <a:spcPts val="0"/>
              </a:spcAft>
              <a:buFont typeface="Wingdings" panose="05000000000000000000" pitchFamily="2" charset="2"/>
              <a:buChar char="Ø"/>
            </a:pPr>
            <a:r>
              <a:rPr lang="en-US" sz="1600" dirty="0" smtClean="0"/>
              <a:t> if </a:t>
            </a:r>
            <a:r>
              <a:rPr lang="en-US" sz="1600" dirty="0"/>
              <a:t>the household is receiving payments for welfare assistance from a public agency and a part of the payments, adjusted in accordance with the household’s actual housing costs, is specifically designated by the agency to meet the household’s housing costs, the portion of the payment that is designated </a:t>
            </a:r>
            <a:r>
              <a:rPr lang="en-US" sz="1600" dirty="0" smtClean="0"/>
              <a:t>or </a:t>
            </a:r>
            <a:r>
              <a:rPr lang="en-US" sz="1600" dirty="0"/>
              <a:t>housing costs.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66111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TBRA</a:t>
            </a:r>
            <a:endParaRPr lang="en-US" b="1" spc="0" dirty="0"/>
          </a:p>
        </p:txBody>
      </p:sp>
      <p:sp>
        <p:nvSpPr>
          <p:cNvPr id="3" name="Content Placeholder 2"/>
          <p:cNvSpPr>
            <a:spLocks noGrp="1"/>
          </p:cNvSpPr>
          <p:nvPr>
            <p:ph idx="1"/>
          </p:nvPr>
        </p:nvSpPr>
        <p:spPr>
          <a:xfrm>
            <a:off x="768095" y="1694180"/>
            <a:ext cx="7290055" cy="3554095"/>
          </a:xfrm>
        </p:spPr>
        <p:txBody>
          <a:bodyPr>
            <a:normAutofit/>
          </a:bodyPr>
          <a:lstStyle/>
          <a:p>
            <a:pPr>
              <a:lnSpc>
                <a:spcPct val="100000"/>
              </a:lnSpc>
              <a:spcBef>
                <a:spcPts val="0"/>
              </a:spcBef>
              <a:spcAft>
                <a:spcPts val="0"/>
              </a:spcAft>
              <a:buFont typeface="Wingdings" panose="05000000000000000000" pitchFamily="2" charset="2"/>
              <a:buChar char="Ø"/>
            </a:pPr>
            <a:r>
              <a:rPr lang="en-US" sz="2400" b="1" dirty="0" smtClean="0">
                <a:solidFill>
                  <a:srgbClr val="002060"/>
                </a:solidFill>
              </a:rPr>
              <a:t>Rent Reasonableness and Rent Standard</a:t>
            </a:r>
          </a:p>
          <a:p>
            <a:pPr lvl="1">
              <a:lnSpc>
                <a:spcPct val="100000"/>
              </a:lnSpc>
              <a:spcBef>
                <a:spcPts val="0"/>
              </a:spcBef>
              <a:spcAft>
                <a:spcPts val="0"/>
              </a:spcAft>
              <a:buFont typeface="Wingdings" panose="05000000000000000000" pitchFamily="2" charset="2"/>
              <a:buChar char="Ø"/>
            </a:pPr>
            <a:r>
              <a:rPr lang="en-US" dirty="0"/>
              <a:t>T</a:t>
            </a:r>
            <a:r>
              <a:rPr lang="en-US" dirty="0" smtClean="0"/>
              <a:t>he </a:t>
            </a:r>
            <a:r>
              <a:rPr lang="en-US" dirty="0"/>
              <a:t>gross rent of TBRA-assisted units cannot exceed the rent standard. The LDH HOPWA Program uses Fair Market Rent (FMR) for the unit size per the household’s </a:t>
            </a:r>
            <a:r>
              <a:rPr lang="en-US" dirty="0" smtClean="0"/>
              <a:t>parish </a:t>
            </a:r>
            <a:r>
              <a:rPr lang="en-US" dirty="0"/>
              <a:t>of residence as the rent standard. </a:t>
            </a:r>
            <a:endParaRPr lang="en-US" dirty="0" smtClean="0"/>
          </a:p>
          <a:p>
            <a:pPr marL="128016" lvl="1" indent="0">
              <a:lnSpc>
                <a:spcPct val="100000"/>
              </a:lnSpc>
              <a:spcBef>
                <a:spcPts val="0"/>
              </a:spcBef>
              <a:spcAft>
                <a:spcPts val="0"/>
              </a:spcAft>
              <a:buNone/>
            </a:pPr>
            <a:endParaRPr lang="en-US" dirty="0" smtClean="0"/>
          </a:p>
          <a:p>
            <a:pPr lvl="1">
              <a:lnSpc>
                <a:spcPct val="100000"/>
              </a:lnSpc>
              <a:spcBef>
                <a:spcPts val="0"/>
              </a:spcBef>
              <a:spcAft>
                <a:spcPts val="0"/>
              </a:spcAft>
              <a:buFont typeface="Wingdings" panose="05000000000000000000" pitchFamily="2" charset="2"/>
              <a:buChar char="Ø"/>
            </a:pPr>
            <a:r>
              <a:rPr lang="en-US" dirty="0" smtClean="0"/>
              <a:t>The </a:t>
            </a:r>
            <a:r>
              <a:rPr lang="en-US" dirty="0"/>
              <a:t>gross rent (rent + appropriate utility allowance) of the proposed unit cannot exceed the lower of the rent standard (FMR or exception rent standard) or reasonable rent (average of comparison units’ rents + appropriate utility allowances) for the unit. If the gross rent of the proposed unit exceeds the lower of the rent standard or reasonable rent, the unit cannot be approved for TBRA services</a:t>
            </a:r>
            <a:r>
              <a:rPr lang="en-US" dirty="0" smtClean="0"/>
              <a:t>.</a:t>
            </a:r>
          </a:p>
          <a:p>
            <a:pPr marL="128016" lvl="1" indent="0">
              <a:lnSpc>
                <a:spcPct val="100000"/>
              </a:lnSpc>
              <a:spcBef>
                <a:spcPts val="0"/>
              </a:spcBef>
              <a:spcAft>
                <a:spcPts val="0"/>
              </a:spcAft>
              <a:buNone/>
            </a:pPr>
            <a:endParaRPr lang="en-US" dirty="0" smtClean="0"/>
          </a:p>
          <a:p>
            <a:pPr lvl="1">
              <a:lnSpc>
                <a:spcPct val="100000"/>
              </a:lnSpc>
              <a:spcBef>
                <a:spcPts val="0"/>
              </a:spcBef>
              <a:spcAft>
                <a:spcPts val="0"/>
              </a:spcAft>
              <a:buFont typeface="Wingdings" panose="05000000000000000000" pitchFamily="2" charset="2"/>
              <a:buChar char="Ø"/>
            </a:pPr>
            <a:r>
              <a:rPr lang="en-US" b="1" dirty="0" smtClean="0">
                <a:solidFill>
                  <a:srgbClr val="002060"/>
                </a:solidFill>
              </a:rPr>
              <a:t>Organizations should use Form H: Rent Standard and Rent Reasonableness Certification.</a:t>
            </a:r>
            <a:endParaRPr lang="en-US" b="1" dirty="0">
              <a:solidFill>
                <a:srgbClr val="002060"/>
              </a:solidFill>
            </a:endParaRPr>
          </a:p>
          <a:p>
            <a:pPr marL="0" indent="0">
              <a:lnSpc>
                <a:spcPct val="100000"/>
              </a:lnSpc>
              <a:spcBef>
                <a:spcPts val="0"/>
              </a:spcBef>
              <a:spcAft>
                <a:spcPts val="1600"/>
              </a:spcAft>
              <a:buNone/>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367932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TBRA</a:t>
            </a:r>
            <a:endParaRPr lang="en-US" b="1" spc="0" dirty="0"/>
          </a:p>
        </p:txBody>
      </p:sp>
      <p:sp>
        <p:nvSpPr>
          <p:cNvPr id="3" name="Content Placeholder 2"/>
          <p:cNvSpPr>
            <a:spLocks noGrp="1"/>
          </p:cNvSpPr>
          <p:nvPr>
            <p:ph idx="1"/>
          </p:nvPr>
        </p:nvSpPr>
        <p:spPr>
          <a:xfrm>
            <a:off x="768095" y="1960880"/>
            <a:ext cx="7290055" cy="3554095"/>
          </a:xfrm>
        </p:spPr>
        <p:txBody>
          <a:bodyPr>
            <a:normAutofit lnSpcReduction="10000"/>
          </a:bodyPr>
          <a:lstStyle/>
          <a:p>
            <a:pPr>
              <a:lnSpc>
                <a:spcPct val="100000"/>
              </a:lnSpc>
              <a:spcBef>
                <a:spcPts val="0"/>
              </a:spcBef>
              <a:spcAft>
                <a:spcPts val="0"/>
              </a:spcAft>
              <a:buFont typeface="Wingdings" panose="05000000000000000000" pitchFamily="2" charset="2"/>
              <a:buChar char="Ø"/>
            </a:pPr>
            <a:r>
              <a:rPr lang="en-US" sz="2400" b="1" dirty="0" smtClean="0">
                <a:solidFill>
                  <a:srgbClr val="002060"/>
                </a:solidFill>
              </a:rPr>
              <a:t> Utility Allowance</a:t>
            </a:r>
          </a:p>
          <a:p>
            <a:pPr lvl="1">
              <a:lnSpc>
                <a:spcPct val="100000"/>
              </a:lnSpc>
              <a:spcBef>
                <a:spcPts val="0"/>
              </a:spcBef>
              <a:spcAft>
                <a:spcPts val="0"/>
              </a:spcAft>
              <a:buFont typeface="Wingdings" panose="05000000000000000000" pitchFamily="2" charset="2"/>
              <a:buChar char="Ø"/>
            </a:pPr>
            <a:r>
              <a:rPr lang="en-US" dirty="0" smtClean="0"/>
              <a:t>The </a:t>
            </a:r>
            <a:r>
              <a:rPr lang="en-US" dirty="0"/>
              <a:t>sum of the household’s monthly rent payment to the owner, the Project Sponsor’s monthly rent payment to the owner, and the Project Sponsor’s monthly utility reimbursement payment to the utility vendor cannot exceed the lower of the rent standard or reasonable rent for the proposed unit. </a:t>
            </a:r>
            <a:endParaRPr lang="en-US" dirty="0" smtClean="0"/>
          </a:p>
          <a:p>
            <a:pPr marL="128016" lvl="1" indent="0">
              <a:lnSpc>
                <a:spcPct val="100000"/>
              </a:lnSpc>
              <a:spcBef>
                <a:spcPts val="0"/>
              </a:spcBef>
              <a:spcAft>
                <a:spcPts val="0"/>
              </a:spcAft>
              <a:buNone/>
            </a:pPr>
            <a:endParaRPr lang="en-US" dirty="0"/>
          </a:p>
          <a:p>
            <a:pPr lvl="1">
              <a:lnSpc>
                <a:spcPct val="100000"/>
              </a:lnSpc>
              <a:spcBef>
                <a:spcPts val="0"/>
              </a:spcBef>
              <a:spcAft>
                <a:spcPts val="0"/>
              </a:spcAft>
              <a:buFont typeface="Wingdings" panose="05000000000000000000" pitchFamily="2" charset="2"/>
              <a:buChar char="Ø"/>
            </a:pPr>
            <a:r>
              <a:rPr lang="en-US" dirty="0" smtClean="0"/>
              <a:t>To </a:t>
            </a:r>
            <a:r>
              <a:rPr lang="en-US" dirty="0"/>
              <a:t>receive a utility reimbursement, a household member must have an account in their name with a utility company</a:t>
            </a:r>
            <a:r>
              <a:rPr lang="en-US" dirty="0" smtClean="0"/>
              <a:t>.</a:t>
            </a:r>
          </a:p>
          <a:p>
            <a:pPr marL="128016" lvl="1" indent="0">
              <a:lnSpc>
                <a:spcPct val="100000"/>
              </a:lnSpc>
              <a:spcBef>
                <a:spcPts val="0"/>
              </a:spcBef>
              <a:spcAft>
                <a:spcPts val="0"/>
              </a:spcAft>
              <a:buNone/>
            </a:pPr>
            <a:endParaRPr lang="en-US" dirty="0" smtClean="0"/>
          </a:p>
          <a:p>
            <a:pPr lvl="1">
              <a:lnSpc>
                <a:spcPct val="100000"/>
              </a:lnSpc>
              <a:spcBef>
                <a:spcPts val="0"/>
              </a:spcBef>
              <a:spcAft>
                <a:spcPts val="0"/>
              </a:spcAft>
              <a:buFont typeface="Wingdings" panose="05000000000000000000" pitchFamily="2" charset="2"/>
              <a:buChar char="Ø"/>
            </a:pPr>
            <a:r>
              <a:rPr lang="en-US" dirty="0"/>
              <a:t>In the event a household’s utility allowance exceeds the household rent payment, the household’s adjusted rent payment is $0.00 and the difference is paid to the utility vendor</a:t>
            </a:r>
            <a:r>
              <a:rPr lang="en-US" dirty="0" smtClean="0"/>
              <a:t>.</a:t>
            </a:r>
          </a:p>
          <a:p>
            <a:pPr marL="128016" lvl="1" indent="0">
              <a:lnSpc>
                <a:spcPct val="100000"/>
              </a:lnSpc>
              <a:spcBef>
                <a:spcPts val="0"/>
              </a:spcBef>
              <a:spcAft>
                <a:spcPts val="0"/>
              </a:spcAft>
              <a:buNone/>
            </a:pPr>
            <a:endParaRPr lang="en-US" dirty="0" smtClean="0"/>
          </a:p>
          <a:p>
            <a:pPr lvl="1">
              <a:lnSpc>
                <a:spcPct val="100000"/>
              </a:lnSpc>
              <a:spcBef>
                <a:spcPts val="0"/>
              </a:spcBef>
              <a:spcAft>
                <a:spcPts val="0"/>
              </a:spcAft>
              <a:buFont typeface="Wingdings" panose="05000000000000000000" pitchFamily="2" charset="2"/>
              <a:buChar char="Ø"/>
            </a:pPr>
            <a:r>
              <a:rPr lang="en-US" dirty="0" smtClean="0">
                <a:solidFill>
                  <a:srgbClr val="002060"/>
                </a:solidFill>
                <a:hlinkClick r:id="rId3"/>
              </a:rPr>
              <a:t> LHC Utility Allowance Schedule</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135258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TBRA Sample</a:t>
            </a:r>
            <a:endParaRPr lang="en-US" b="1" spc="0" dirty="0"/>
          </a:p>
        </p:txBody>
      </p:sp>
      <p:sp>
        <p:nvSpPr>
          <p:cNvPr id="3" name="Content Placeholder 2"/>
          <p:cNvSpPr>
            <a:spLocks noGrp="1"/>
          </p:cNvSpPr>
          <p:nvPr>
            <p:ph idx="1"/>
          </p:nvPr>
        </p:nvSpPr>
        <p:spPr>
          <a:xfrm>
            <a:off x="5175123" y="1657350"/>
            <a:ext cx="3111627" cy="4000500"/>
          </a:xfrm>
        </p:spPr>
        <p:txBody>
          <a:bodyPr>
            <a:normAutofit/>
          </a:bodyPr>
          <a:lstStyle/>
          <a:p>
            <a:pPr marL="0" indent="0">
              <a:lnSpc>
                <a:spcPct val="100000"/>
              </a:lnSpc>
              <a:spcBef>
                <a:spcPts val="0"/>
              </a:spcBef>
              <a:spcAft>
                <a:spcPts val="0"/>
              </a:spcAft>
              <a:buNone/>
            </a:pPr>
            <a:r>
              <a:rPr lang="en-US" sz="1600" dirty="0" smtClean="0"/>
              <a:t>This is </a:t>
            </a:r>
            <a:r>
              <a:rPr lang="en-US" sz="1600" dirty="0" err="1" smtClean="0"/>
              <a:t>Jockamo</a:t>
            </a:r>
            <a:r>
              <a:rPr lang="en-US" sz="1600" dirty="0" smtClean="0"/>
              <a:t> Boudin Tate. </a:t>
            </a:r>
          </a:p>
          <a:p>
            <a:pPr marL="0" indent="0">
              <a:lnSpc>
                <a:spcPct val="100000"/>
              </a:lnSpc>
              <a:spcBef>
                <a:spcPts val="0"/>
              </a:spcBef>
              <a:spcAft>
                <a:spcPts val="0"/>
              </a:spcAft>
              <a:buNone/>
            </a:pPr>
            <a:r>
              <a:rPr lang="en-US" sz="1600" dirty="0" smtClean="0"/>
              <a:t>He has no income except his Veteran benefits, no proof of residency, was formerly in foster care, and has been convicted of making meth in public housing.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sz="1600" dirty="0" smtClean="0"/>
              <a:t>What documentation do we need to get to apply for TBRA?</a:t>
            </a:r>
          </a:p>
          <a:p>
            <a:pPr marL="0" indent="0">
              <a:lnSpc>
                <a:spcPct val="100000"/>
              </a:lnSpc>
              <a:spcBef>
                <a:spcPts val="0"/>
              </a:spcBef>
              <a:spcAft>
                <a:spcPts val="0"/>
              </a:spcAft>
              <a:buNone/>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579" t="629" r="5329" b="8839"/>
          <a:stretch/>
        </p:blipFill>
        <p:spPr>
          <a:xfrm>
            <a:off x="768096" y="1657350"/>
            <a:ext cx="4010026" cy="4000500"/>
          </a:xfrm>
          <a:prstGeom prst="rect">
            <a:avLst/>
          </a:prstGeom>
        </p:spPr>
      </p:pic>
    </p:spTree>
    <p:extLst>
      <p:ext uri="{BB962C8B-B14F-4D97-AF65-F5344CB8AC3E}">
        <p14:creationId xmlns:p14="http://schemas.microsoft.com/office/powerpoint/2010/main" val="2319293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STRMU</a:t>
            </a:r>
            <a:endParaRPr lang="en-US" b="1" spc="0" dirty="0"/>
          </a:p>
        </p:txBody>
      </p:sp>
      <p:sp>
        <p:nvSpPr>
          <p:cNvPr id="3" name="Content Placeholder 2"/>
          <p:cNvSpPr>
            <a:spLocks noGrp="1"/>
          </p:cNvSpPr>
          <p:nvPr>
            <p:ph idx="1"/>
          </p:nvPr>
        </p:nvSpPr>
        <p:spPr>
          <a:xfrm>
            <a:off x="768095" y="1737360"/>
            <a:ext cx="7290055" cy="4023360"/>
          </a:xfrm>
        </p:spPr>
        <p:txBody>
          <a:bodyPr>
            <a:normAutofit/>
          </a:bodyPr>
          <a:lstStyle/>
          <a:p>
            <a:pPr>
              <a:buFont typeface="Wingdings" panose="05000000000000000000" pitchFamily="2" charset="2"/>
              <a:buChar char="Ø"/>
            </a:pPr>
            <a:r>
              <a:rPr lang="en-US" sz="2400" b="1" dirty="0">
                <a:solidFill>
                  <a:srgbClr val="002060"/>
                </a:solidFill>
              </a:rPr>
              <a:t> To receive STRMU </a:t>
            </a:r>
            <a:r>
              <a:rPr lang="en-US" sz="2400" b="1" dirty="0" smtClean="0">
                <a:solidFill>
                  <a:srgbClr val="002060"/>
                </a:solidFill>
              </a:rPr>
              <a:t>services</a:t>
            </a:r>
          </a:p>
          <a:p>
            <a:pPr lvl="1">
              <a:buFont typeface="Wingdings" panose="05000000000000000000" pitchFamily="2" charset="2"/>
              <a:buChar char="Ø"/>
            </a:pPr>
            <a:r>
              <a:rPr lang="en-US" sz="2000" dirty="0"/>
              <a:t>The household must already be housed;</a:t>
            </a:r>
          </a:p>
          <a:p>
            <a:pPr lvl="1">
              <a:buFont typeface="Wingdings" panose="05000000000000000000" pitchFamily="2" charset="2"/>
              <a:buChar char="Ø"/>
            </a:pPr>
            <a:r>
              <a:rPr lang="en-US" sz="2000" dirty="0"/>
              <a:t>The, household must provide proof of a recent short-term emergency event that jeopardizes housing stability;</a:t>
            </a:r>
          </a:p>
          <a:p>
            <a:pPr lvl="1">
              <a:buFont typeface="Wingdings" panose="05000000000000000000" pitchFamily="2" charset="2"/>
              <a:buChar char="Ø"/>
            </a:pPr>
            <a:r>
              <a:rPr lang="en-US" sz="2000" dirty="0"/>
              <a:t>At least one household member must be named on the current lease, mortgage, or utility bill; and</a:t>
            </a:r>
          </a:p>
          <a:p>
            <a:pPr lvl="1">
              <a:buFont typeface="Wingdings" panose="05000000000000000000" pitchFamily="2" charset="2"/>
              <a:buChar char="Ø"/>
            </a:pPr>
            <a:r>
              <a:rPr lang="en-US" sz="2000" dirty="0"/>
              <a:t>The household can receive only 21 weeks of assistance in a 52-week </a:t>
            </a:r>
            <a:r>
              <a:rPr lang="en-US" sz="2000" dirty="0" smtClean="0"/>
              <a:t>period.</a:t>
            </a:r>
            <a:endParaRPr lang="en-US" sz="2000" dirty="0"/>
          </a:p>
          <a:p>
            <a:pPr>
              <a:lnSpc>
                <a:spcPct val="100000"/>
              </a:lnSpc>
              <a:spcBef>
                <a:spcPts val="0"/>
              </a:spcBef>
              <a:spcAft>
                <a:spcPts val="0"/>
              </a:spcAft>
              <a:buFont typeface="Wingdings" panose="05000000000000000000" pitchFamily="2" charset="2"/>
              <a:buChar char="Ø"/>
            </a:pPr>
            <a:endParaRPr lang="en-US" sz="2400" b="1" dirty="0" smtClean="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306693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STRMU</a:t>
            </a:r>
            <a:endParaRPr lang="en-US" b="1" spc="0" dirty="0"/>
          </a:p>
        </p:txBody>
      </p:sp>
      <p:sp>
        <p:nvSpPr>
          <p:cNvPr id="3" name="Content Placeholder 2"/>
          <p:cNvSpPr>
            <a:spLocks noGrp="1"/>
          </p:cNvSpPr>
          <p:nvPr>
            <p:ph idx="1"/>
          </p:nvPr>
        </p:nvSpPr>
        <p:spPr>
          <a:xfrm>
            <a:off x="768095" y="1737360"/>
            <a:ext cx="7290055" cy="4023360"/>
          </a:xfrm>
        </p:spPr>
        <p:txBody>
          <a:bodyPr>
            <a:normAutofit/>
          </a:bodyPr>
          <a:lstStyle/>
          <a:p>
            <a:pPr>
              <a:lnSpc>
                <a:spcPct val="100000"/>
              </a:lnSpc>
              <a:spcBef>
                <a:spcPts val="0"/>
              </a:spcBef>
              <a:spcAft>
                <a:spcPts val="0"/>
              </a:spcAft>
              <a:buFont typeface="Wingdings" panose="05000000000000000000" pitchFamily="2" charset="2"/>
              <a:buChar char="Ø"/>
            </a:pPr>
            <a:r>
              <a:rPr lang="en-US" sz="2400" b="1" dirty="0" smtClean="0">
                <a:solidFill>
                  <a:srgbClr val="002060"/>
                </a:solidFill>
              </a:rPr>
              <a:t> Costs</a:t>
            </a:r>
          </a:p>
          <a:p>
            <a:pPr lvl="1">
              <a:lnSpc>
                <a:spcPct val="100000"/>
              </a:lnSpc>
              <a:spcBef>
                <a:spcPts val="0"/>
              </a:spcBef>
              <a:spcAft>
                <a:spcPts val="0"/>
              </a:spcAft>
              <a:buFont typeface="Wingdings" panose="05000000000000000000" pitchFamily="2" charset="2"/>
              <a:buChar char="Ø"/>
            </a:pPr>
            <a:r>
              <a:rPr lang="en-US" sz="1800" dirty="0"/>
              <a:t>Eligible: rent, mortgage and utility debts and dues. This may include late fees and other penalties. </a:t>
            </a:r>
          </a:p>
          <a:p>
            <a:pPr lvl="1">
              <a:lnSpc>
                <a:spcPct val="100000"/>
              </a:lnSpc>
              <a:spcBef>
                <a:spcPts val="0"/>
              </a:spcBef>
              <a:spcAft>
                <a:spcPts val="0"/>
              </a:spcAft>
              <a:buFont typeface="Wingdings" panose="05000000000000000000" pitchFamily="2" charset="2"/>
              <a:buChar char="Ø"/>
            </a:pPr>
            <a:r>
              <a:rPr lang="en-US" sz="1800" dirty="0"/>
              <a:t>Ineligible costs: costs associated with moving in to a new residence, or deposits, taxes or insurance.</a:t>
            </a:r>
          </a:p>
          <a:p>
            <a:pPr lvl="1">
              <a:lnSpc>
                <a:spcPct val="100000"/>
              </a:lnSpc>
              <a:spcBef>
                <a:spcPts val="0"/>
              </a:spcBef>
              <a:spcAft>
                <a:spcPts val="0"/>
              </a:spcAft>
              <a:buFont typeface="Wingdings" panose="05000000000000000000" pitchFamily="2" charset="2"/>
              <a:buChar char="Ø"/>
            </a:pPr>
            <a:endParaRPr lang="en-US" sz="2400" b="1" dirty="0" smtClean="0">
              <a:solidFill>
                <a:srgbClr val="002060"/>
              </a:solidFill>
            </a:endParaRPr>
          </a:p>
          <a:p>
            <a:pPr lvl="1">
              <a:lnSpc>
                <a:spcPct val="100000"/>
              </a:lnSpc>
              <a:spcBef>
                <a:spcPts val="0"/>
              </a:spcBef>
              <a:spcAft>
                <a:spcPts val="0"/>
              </a:spcAft>
              <a:buFont typeface="Wingdings" panose="05000000000000000000" pitchFamily="2" charset="2"/>
              <a:buChar char="Ø"/>
            </a:pPr>
            <a:r>
              <a:rPr lang="en-US" sz="2400" b="1" dirty="0" smtClean="0">
                <a:solidFill>
                  <a:srgbClr val="002060"/>
                </a:solidFill>
              </a:rPr>
              <a:t>Housing Status</a:t>
            </a:r>
          </a:p>
          <a:p>
            <a:pPr lvl="2">
              <a:lnSpc>
                <a:spcPct val="100000"/>
              </a:lnSpc>
              <a:spcBef>
                <a:spcPts val="0"/>
              </a:spcBef>
              <a:spcAft>
                <a:spcPts val="0"/>
              </a:spcAft>
              <a:buFont typeface="Wingdings" panose="05000000000000000000" pitchFamily="2" charset="2"/>
              <a:buChar char="Ø"/>
            </a:pPr>
            <a:r>
              <a:rPr lang="en-US" sz="1800" dirty="0"/>
              <a:t>Household must be housed. STRMU may not assist homeless households or households moving in to new houses. </a:t>
            </a:r>
          </a:p>
          <a:p>
            <a:pPr lvl="2">
              <a:lnSpc>
                <a:spcPct val="100000"/>
              </a:lnSpc>
              <a:spcBef>
                <a:spcPts val="0"/>
              </a:spcBef>
              <a:spcAft>
                <a:spcPts val="0"/>
              </a:spcAft>
              <a:buFont typeface="Wingdings" panose="05000000000000000000" pitchFamily="2" charset="2"/>
              <a:buChar char="Ø"/>
            </a:pPr>
            <a:endParaRPr lang="en-US" sz="1400" b="1" dirty="0">
              <a:solidFill>
                <a:srgbClr val="002060"/>
              </a:solidFill>
            </a:endParaRPr>
          </a:p>
          <a:p>
            <a:pPr lvl="1">
              <a:lnSpc>
                <a:spcPct val="100000"/>
              </a:lnSpc>
              <a:spcBef>
                <a:spcPts val="0"/>
              </a:spcBef>
              <a:spcAft>
                <a:spcPts val="0"/>
              </a:spcAft>
              <a:buFont typeface="Wingdings" panose="05000000000000000000" pitchFamily="2" charset="2"/>
              <a:buChar char="Ø"/>
            </a:pPr>
            <a:r>
              <a:rPr lang="en-US" sz="2400" b="1" dirty="0">
                <a:solidFill>
                  <a:srgbClr val="002060"/>
                </a:solidFill>
              </a:rPr>
              <a:t>Evidence of Need</a:t>
            </a:r>
          </a:p>
          <a:p>
            <a:pPr lvl="2">
              <a:lnSpc>
                <a:spcPct val="100000"/>
              </a:lnSpc>
              <a:spcBef>
                <a:spcPts val="0"/>
              </a:spcBef>
              <a:spcAft>
                <a:spcPts val="0"/>
              </a:spcAft>
              <a:buFont typeface="Wingdings" panose="05000000000000000000" pitchFamily="2" charset="2"/>
              <a:buChar char="Ø"/>
            </a:pPr>
            <a:r>
              <a:rPr lang="en-US" sz="1800" dirty="0"/>
              <a:t>Largely left to the discretion of the Project Sponsor. </a:t>
            </a:r>
            <a:r>
              <a:rPr lang="en-US" sz="1800" dirty="0" smtClean="0"/>
              <a:t>Exceptions may be granted by LDH. </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513888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Calculating </a:t>
            </a:r>
            <a:r>
              <a:rPr lang="en-US" b="1" spc="0" dirty="0" err="1" smtClean="0"/>
              <a:t>Strmu</a:t>
            </a:r>
            <a:r>
              <a:rPr lang="en-US" b="1" spc="0" dirty="0" smtClean="0"/>
              <a:t> eligibility period</a:t>
            </a:r>
            <a:endParaRPr lang="en-US" b="1" spc="0" dirty="0"/>
          </a:p>
        </p:txBody>
      </p:sp>
      <p:sp>
        <p:nvSpPr>
          <p:cNvPr id="3" name="Content Placeholder 2"/>
          <p:cNvSpPr>
            <a:spLocks noGrp="1"/>
          </p:cNvSpPr>
          <p:nvPr>
            <p:ph idx="1"/>
          </p:nvPr>
        </p:nvSpPr>
        <p:spPr>
          <a:xfrm>
            <a:off x="768095" y="1899920"/>
            <a:ext cx="7290055" cy="4023360"/>
          </a:xfrm>
        </p:spPr>
        <p:txBody>
          <a:bodyPr>
            <a:normAutofit/>
          </a:bodyPr>
          <a:lstStyle/>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All Project Sponsors are required to use the LDH approved 147 day tracking method. </a:t>
            </a:r>
          </a:p>
          <a:p>
            <a:pPr lvl="1">
              <a:lnSpc>
                <a:spcPct val="100000"/>
              </a:lnSpc>
              <a:spcBef>
                <a:spcPts val="0"/>
              </a:spcBef>
              <a:spcAft>
                <a:spcPts val="1600"/>
              </a:spcAft>
              <a:buFont typeface="Wingdings" panose="05000000000000000000" pitchFamily="2" charset="2"/>
              <a:buChar char="Ø"/>
            </a:pPr>
            <a:r>
              <a:rPr lang="en-US" sz="2000" dirty="0"/>
              <a:t> 21 weeks = 147 days</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Project Sponsors are not allowed to establish different caps or timelines for STRMU services.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680554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Calculating </a:t>
            </a:r>
            <a:r>
              <a:rPr lang="en-US" b="1" spc="0" dirty="0" err="1" smtClean="0"/>
              <a:t>Strmu</a:t>
            </a:r>
            <a:r>
              <a:rPr lang="en-US" b="1" spc="0" dirty="0" smtClean="0"/>
              <a:t> eligibility period</a:t>
            </a:r>
            <a:endParaRPr lang="en-US" b="1" spc="0" dirty="0"/>
          </a:p>
        </p:txBody>
      </p:sp>
      <p:sp>
        <p:nvSpPr>
          <p:cNvPr id="3" name="Content Placeholder 2"/>
          <p:cNvSpPr>
            <a:spLocks noGrp="1"/>
          </p:cNvSpPr>
          <p:nvPr>
            <p:ph idx="1"/>
          </p:nvPr>
        </p:nvSpPr>
        <p:spPr>
          <a:xfrm>
            <a:off x="768095" y="1899920"/>
            <a:ext cx="7290055" cy="4023360"/>
          </a:xfrm>
        </p:spPr>
        <p:txBody>
          <a:bodyPr>
            <a:normAutofit fontScale="92500"/>
          </a:bodyPr>
          <a:lstStyle/>
          <a:p>
            <a:pPr lvl="0"/>
            <a:r>
              <a:rPr lang="en-US" sz="2600" b="1" dirty="0">
                <a:solidFill>
                  <a:srgbClr val="002060"/>
                </a:solidFill>
              </a:rPr>
              <a:t>Example 1</a:t>
            </a:r>
          </a:p>
          <a:p>
            <a:r>
              <a:rPr lang="en-US" sz="2100" dirty="0"/>
              <a:t>If a Project Sponsor paid a total utility bill and the service period was for the month of April, the Project Sponsor would count this as 30 days of assistance.</a:t>
            </a:r>
          </a:p>
          <a:p>
            <a:pPr lvl="0"/>
            <a:r>
              <a:rPr lang="en-US" sz="2600" b="1" dirty="0">
                <a:solidFill>
                  <a:srgbClr val="002060"/>
                </a:solidFill>
              </a:rPr>
              <a:t>Example 2</a:t>
            </a:r>
          </a:p>
          <a:p>
            <a:r>
              <a:rPr lang="en-US" sz="2100" dirty="0"/>
              <a:t>If a Project Sponsor paid a portion of the utility bill, the days would be counted based on the amount that was paid by STRMU. For example, the total bill for April (30 days) is $148.00 and the Project Sponsor pays $100 of utility assistance. To calculate the days of assistance, divide $148.00 by 30 days, which equals $4.93 per day. Then, divide the $100 payment by $4.93 per day, which equals 20.3 days. With rounding, this utility assistance counts as 21 days.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680053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STRMU Sample</a:t>
            </a:r>
            <a:endParaRPr lang="en-US" b="1" spc="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1750"/>
          <a:stretch/>
        </p:blipFill>
        <p:spPr>
          <a:xfrm rot="5400000">
            <a:off x="517398" y="2060501"/>
            <a:ext cx="4267200" cy="3765804"/>
          </a:xfrm>
          <a:prstGeom prst="rect">
            <a:avLst/>
          </a:prstGeom>
        </p:spPr>
      </p:pic>
      <p:sp>
        <p:nvSpPr>
          <p:cNvPr id="7" name="Content Placeholder 6"/>
          <p:cNvSpPr>
            <a:spLocks noGrp="1"/>
          </p:cNvSpPr>
          <p:nvPr>
            <p:ph idx="1"/>
          </p:nvPr>
        </p:nvSpPr>
        <p:spPr>
          <a:xfrm>
            <a:off x="4905373" y="1809801"/>
            <a:ext cx="3714752" cy="4267201"/>
          </a:xfrm>
        </p:spPr>
        <p:txBody>
          <a:bodyPr/>
          <a:lstStyle/>
          <a:p>
            <a:r>
              <a:rPr lang="en-US" dirty="0" err="1" smtClean="0"/>
              <a:t>Jockamo</a:t>
            </a:r>
            <a:r>
              <a:rPr lang="en-US" dirty="0" smtClean="0"/>
              <a:t> has left the TBRA program. He now is wanting STRMU support. He says that he has outstanding medical bills that h cannot pay and will be out on the street if he doesn’t get help.  </a:t>
            </a:r>
            <a:endParaRPr lang="en-US" dirty="0"/>
          </a:p>
        </p:txBody>
      </p:sp>
    </p:spTree>
    <p:extLst>
      <p:ext uri="{BB962C8B-B14F-4D97-AF65-F5344CB8AC3E}">
        <p14:creationId xmlns:p14="http://schemas.microsoft.com/office/powerpoint/2010/main" val="1732299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PHP</a:t>
            </a:r>
            <a:endParaRPr lang="en-US" b="1" spc="0" dirty="0"/>
          </a:p>
        </p:txBody>
      </p:sp>
      <p:sp>
        <p:nvSpPr>
          <p:cNvPr id="3" name="Content Placeholder 2"/>
          <p:cNvSpPr>
            <a:spLocks noGrp="1"/>
          </p:cNvSpPr>
          <p:nvPr>
            <p:ph idx="1"/>
          </p:nvPr>
        </p:nvSpPr>
        <p:spPr>
          <a:xfrm>
            <a:off x="768095" y="1844040"/>
            <a:ext cx="7290055" cy="4023360"/>
          </a:xfrm>
        </p:spPr>
        <p:txBody>
          <a:bodyPr>
            <a:normAutofit/>
          </a:bodyPr>
          <a:lstStyle/>
          <a:p>
            <a:pPr>
              <a:buFont typeface="Wingdings" panose="05000000000000000000" pitchFamily="2" charset="2"/>
              <a:buChar char="Ø"/>
            </a:pPr>
            <a:r>
              <a:rPr lang="en-US" sz="2800" b="1" dirty="0">
                <a:solidFill>
                  <a:srgbClr val="002060"/>
                </a:solidFill>
              </a:rPr>
              <a:t>To receive PHP services</a:t>
            </a:r>
          </a:p>
          <a:p>
            <a:pPr lvl="2">
              <a:buFont typeface="Wingdings" panose="05000000000000000000" pitchFamily="2" charset="2"/>
              <a:buChar char="Ø"/>
            </a:pPr>
            <a:r>
              <a:rPr lang="en-US" sz="2400" dirty="0"/>
              <a:t>The household can be housed or homeless;</a:t>
            </a:r>
          </a:p>
          <a:p>
            <a:pPr lvl="2">
              <a:buFont typeface="Wingdings" panose="05000000000000000000" pitchFamily="2" charset="2"/>
              <a:buChar char="Ø"/>
            </a:pPr>
            <a:r>
              <a:rPr lang="en-US" sz="2400" dirty="0"/>
              <a:t>The household must locate housing; and</a:t>
            </a:r>
          </a:p>
          <a:p>
            <a:pPr lvl="2">
              <a:buFont typeface="Wingdings" panose="05000000000000000000" pitchFamily="2" charset="2"/>
              <a:buChar char="Ø"/>
            </a:pPr>
            <a:r>
              <a:rPr lang="en-US" sz="2400" dirty="0"/>
              <a:t>At least one household member must be named on Form L: PHP Intent to Lease Worksheet for initial move-in costs.</a:t>
            </a: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897173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Learning goals</a:t>
            </a:r>
            <a:endParaRPr lang="en-US" b="1" spc="0" dirty="0"/>
          </a:p>
        </p:txBody>
      </p:sp>
      <p:sp>
        <p:nvSpPr>
          <p:cNvPr id="3" name="Content Placeholder 2"/>
          <p:cNvSpPr>
            <a:spLocks noGrp="1"/>
          </p:cNvSpPr>
          <p:nvPr>
            <p:ph idx="1"/>
          </p:nvPr>
        </p:nvSpPr>
        <p:spPr>
          <a:xfrm>
            <a:off x="768096" y="1798320"/>
            <a:ext cx="7420864" cy="3251200"/>
          </a:xfrm>
        </p:spPr>
        <p:txBody>
          <a:bodyPr>
            <a:noAutofit/>
          </a:bodyPr>
          <a:lstStyle/>
          <a:p>
            <a:pPr>
              <a:lnSpc>
                <a:spcPct val="100000"/>
              </a:lnSpc>
              <a:spcBef>
                <a:spcPts val="0"/>
              </a:spcBef>
              <a:spcAft>
                <a:spcPts val="1600"/>
              </a:spcAft>
              <a:buFont typeface="Wingdings" panose="05000000000000000000" pitchFamily="2" charset="2"/>
              <a:buChar char="§"/>
            </a:pPr>
            <a:r>
              <a:rPr lang="en-US" sz="2500" b="1" dirty="0" smtClean="0">
                <a:solidFill>
                  <a:srgbClr val="002060"/>
                </a:solidFill>
              </a:rPr>
              <a:t> Understand policies and procedures for PHP, STRMU and TBRA</a:t>
            </a:r>
          </a:p>
          <a:p>
            <a:pPr>
              <a:lnSpc>
                <a:spcPct val="100000"/>
              </a:lnSpc>
              <a:spcBef>
                <a:spcPts val="0"/>
              </a:spcBef>
              <a:spcAft>
                <a:spcPts val="1600"/>
              </a:spcAft>
              <a:buFont typeface="Wingdings" panose="05000000000000000000" pitchFamily="2" charset="2"/>
              <a:buChar char="§"/>
            </a:pPr>
            <a:r>
              <a:rPr lang="en-US" sz="2500" b="1" dirty="0">
                <a:solidFill>
                  <a:srgbClr val="002060"/>
                </a:solidFill>
              </a:rPr>
              <a:t> </a:t>
            </a:r>
            <a:r>
              <a:rPr lang="en-US" sz="2500" b="1" dirty="0" smtClean="0">
                <a:solidFill>
                  <a:srgbClr val="002060"/>
                </a:solidFill>
              </a:rPr>
              <a:t>Know when to use HOPWA forms and additional supplemental forms</a:t>
            </a:r>
          </a:p>
          <a:p>
            <a:pPr>
              <a:lnSpc>
                <a:spcPct val="100000"/>
              </a:lnSpc>
              <a:spcBef>
                <a:spcPts val="0"/>
              </a:spcBef>
              <a:spcAft>
                <a:spcPts val="1600"/>
              </a:spcAft>
              <a:buFont typeface="Wingdings" panose="05000000000000000000" pitchFamily="2" charset="2"/>
              <a:buChar char="§"/>
            </a:pPr>
            <a:r>
              <a:rPr lang="en-US" sz="2500" b="1" dirty="0">
                <a:solidFill>
                  <a:srgbClr val="002060"/>
                </a:solidFill>
              </a:rPr>
              <a:t> </a:t>
            </a:r>
            <a:r>
              <a:rPr lang="en-US" sz="2500" b="1" dirty="0" smtClean="0">
                <a:solidFill>
                  <a:srgbClr val="002060"/>
                </a:solidFill>
              </a:rPr>
              <a:t>Review and understand changes to previous LDH policy</a:t>
            </a:r>
          </a:p>
          <a:p>
            <a:pPr>
              <a:lnSpc>
                <a:spcPct val="100000"/>
              </a:lnSpc>
              <a:spcBef>
                <a:spcPts val="0"/>
              </a:spcBef>
              <a:spcAft>
                <a:spcPts val="1600"/>
              </a:spcAft>
              <a:buFont typeface="Wingdings" panose="05000000000000000000" pitchFamily="2" charset="2"/>
              <a:buChar char="§"/>
            </a:pPr>
            <a:r>
              <a:rPr lang="en-US" sz="2500" b="1" dirty="0">
                <a:solidFill>
                  <a:srgbClr val="002060"/>
                </a:solidFill>
              </a:rPr>
              <a:t> </a:t>
            </a:r>
            <a:r>
              <a:rPr lang="en-US" sz="2500" b="1" dirty="0" smtClean="0">
                <a:solidFill>
                  <a:srgbClr val="002060"/>
                </a:solidFill>
              </a:rPr>
              <a:t>Implement procedure changes on sample questions</a:t>
            </a:r>
            <a:endParaRPr lang="en-US"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66780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PHP</a:t>
            </a:r>
            <a:endParaRPr lang="en-US" b="1" spc="0" dirty="0"/>
          </a:p>
        </p:txBody>
      </p:sp>
      <p:sp>
        <p:nvSpPr>
          <p:cNvPr id="3" name="Content Placeholder 2"/>
          <p:cNvSpPr>
            <a:spLocks noGrp="1"/>
          </p:cNvSpPr>
          <p:nvPr>
            <p:ph idx="1"/>
          </p:nvPr>
        </p:nvSpPr>
        <p:spPr>
          <a:xfrm>
            <a:off x="768095" y="1844040"/>
            <a:ext cx="7290055" cy="4023360"/>
          </a:xfrm>
        </p:spPr>
        <p:txBody>
          <a:bodyPr>
            <a:normAutofit/>
          </a:bodyPr>
          <a:lstStyle/>
          <a:p>
            <a:pPr>
              <a:spcBef>
                <a:spcPts val="0"/>
              </a:spcBef>
              <a:spcAft>
                <a:spcPts val="0"/>
              </a:spcAft>
              <a:buFont typeface="Wingdings" panose="05000000000000000000" pitchFamily="2" charset="2"/>
              <a:buChar char="Ø"/>
            </a:pPr>
            <a:r>
              <a:rPr lang="en-US" sz="2800" b="1" dirty="0" smtClean="0">
                <a:solidFill>
                  <a:srgbClr val="002060"/>
                </a:solidFill>
              </a:rPr>
              <a:t>Costs</a:t>
            </a:r>
            <a:endParaRPr lang="en-US" sz="2400" dirty="0"/>
          </a:p>
          <a:p>
            <a:pPr>
              <a:spcBef>
                <a:spcPts val="0"/>
              </a:spcBef>
              <a:spcAft>
                <a:spcPts val="0"/>
              </a:spcAft>
              <a:buFont typeface="Wingdings" panose="05000000000000000000" pitchFamily="2" charset="2"/>
              <a:buChar char="Ø"/>
            </a:pPr>
            <a:r>
              <a:rPr lang="en-US" sz="1600" dirty="0"/>
              <a:t>Eligible expenses include: Application </a:t>
            </a:r>
            <a:r>
              <a:rPr lang="en-US" sz="1600" dirty="0"/>
              <a:t>fees, related credit checks, utility hookup fees and deposits, first month’s rent, and reasonable security deposits necessary to move persons into permanent housing. </a:t>
            </a:r>
            <a:r>
              <a:rPr lang="en-US" sz="1600" dirty="0"/>
              <a:t>Security deposits must not exceed two months of rent. </a:t>
            </a:r>
            <a:endParaRPr lang="en-US" sz="1600" dirty="0" smtClean="0"/>
          </a:p>
          <a:p>
            <a:pPr marL="0" indent="0">
              <a:spcBef>
                <a:spcPts val="0"/>
              </a:spcBef>
              <a:spcAft>
                <a:spcPts val="0"/>
              </a:spcAft>
              <a:buNone/>
            </a:pPr>
            <a:endParaRPr lang="en-US" sz="1600" dirty="0"/>
          </a:p>
          <a:p>
            <a:pPr>
              <a:spcBef>
                <a:spcPts val="0"/>
              </a:spcBef>
              <a:spcAft>
                <a:spcPts val="0"/>
              </a:spcAft>
              <a:buFont typeface="Wingdings" panose="05000000000000000000" pitchFamily="2" charset="2"/>
              <a:buChar char="Ø"/>
            </a:pPr>
            <a:r>
              <a:rPr lang="en-US" sz="1600" dirty="0"/>
              <a:t>Ineligible costs include: </a:t>
            </a:r>
            <a:r>
              <a:rPr lang="en-US" sz="1600" dirty="0"/>
              <a:t>Costs for housing supplies, smoke detectors, standard furnishings, minor repairs to the unit associated with the move-in, and other incidental costs for occupancy of the housing unit. </a:t>
            </a:r>
            <a:endParaRPr lang="en-US" sz="1600" dirty="0" smtClean="0"/>
          </a:p>
          <a:p>
            <a:pPr>
              <a:spcBef>
                <a:spcPts val="0"/>
              </a:spcBef>
              <a:spcAft>
                <a:spcPts val="0"/>
              </a:spcAft>
              <a:buFont typeface="Wingdings" panose="05000000000000000000" pitchFamily="2" charset="2"/>
              <a:buChar char="Ø"/>
            </a:pPr>
            <a:endParaRPr lang="en-US" sz="1600" dirty="0"/>
          </a:p>
          <a:p>
            <a:pPr>
              <a:spcBef>
                <a:spcPts val="0"/>
              </a:spcBef>
              <a:spcAft>
                <a:spcPts val="0"/>
              </a:spcAft>
              <a:buFont typeface="Wingdings" panose="05000000000000000000" pitchFamily="2" charset="2"/>
              <a:buChar char="Ø"/>
            </a:pPr>
            <a:r>
              <a:rPr lang="en-US" sz="2800" b="1" dirty="0">
                <a:solidFill>
                  <a:srgbClr val="002060"/>
                </a:solidFill>
              </a:rPr>
              <a:t>Housing </a:t>
            </a:r>
            <a:r>
              <a:rPr lang="en-US" sz="2800" b="1" dirty="0" smtClean="0">
                <a:solidFill>
                  <a:srgbClr val="002060"/>
                </a:solidFill>
              </a:rPr>
              <a:t>Status</a:t>
            </a:r>
          </a:p>
          <a:p>
            <a:pPr>
              <a:spcBef>
                <a:spcPts val="0"/>
              </a:spcBef>
              <a:spcAft>
                <a:spcPts val="0"/>
              </a:spcAft>
              <a:buFont typeface="Wingdings" panose="05000000000000000000" pitchFamily="2" charset="2"/>
              <a:buChar char="Ø"/>
            </a:pPr>
            <a:r>
              <a:rPr lang="en-US" sz="1600" dirty="0"/>
              <a:t>Client can be housed or </a:t>
            </a:r>
            <a:r>
              <a:rPr lang="en-US" sz="1600" dirty="0" smtClean="0"/>
              <a:t>homeless</a:t>
            </a:r>
          </a:p>
          <a:p>
            <a:pPr>
              <a:spcBef>
                <a:spcPts val="0"/>
              </a:spcBef>
              <a:spcAft>
                <a:spcPts val="0"/>
              </a:spcAft>
              <a:buFont typeface="Wingdings" panose="05000000000000000000" pitchFamily="2" charset="2"/>
              <a:buChar char="Ø"/>
            </a:pPr>
            <a:endParaRPr lang="en-US" sz="1600" dirty="0"/>
          </a:p>
          <a:p>
            <a:pPr>
              <a:spcBef>
                <a:spcPts val="0"/>
              </a:spcBef>
              <a:spcAft>
                <a:spcPts val="0"/>
              </a:spcAft>
              <a:buFont typeface="Wingdings" panose="05000000000000000000" pitchFamily="2" charset="2"/>
              <a:buChar char="Ø"/>
            </a:pPr>
            <a:r>
              <a:rPr lang="en-US" sz="2800" b="1" dirty="0">
                <a:solidFill>
                  <a:srgbClr val="002060"/>
                </a:solidFill>
              </a:rPr>
              <a:t>Paperwork</a:t>
            </a:r>
          </a:p>
          <a:p>
            <a:pPr>
              <a:spcBef>
                <a:spcPts val="0"/>
              </a:spcBef>
              <a:spcAft>
                <a:spcPts val="0"/>
              </a:spcAft>
              <a:buFont typeface="Wingdings" panose="05000000000000000000" pitchFamily="2" charset="2"/>
              <a:buChar char="Ø"/>
            </a:pPr>
            <a:r>
              <a:rPr lang="en-US" sz="1600" dirty="0" smtClean="0"/>
              <a:t>Project Sponsors should give landlords the Form L: PHP Intent to Lease worksheet</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041631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PHP Sample</a:t>
            </a:r>
            <a:endParaRPr lang="en-US" b="1" spc="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l="406" t="28444" r="25605" b="5083"/>
          <a:stretch/>
        </p:blipFill>
        <p:spPr>
          <a:xfrm>
            <a:off x="768096" y="1790700"/>
            <a:ext cx="3468020" cy="4152900"/>
          </a:xfrm>
        </p:spPr>
      </p:pic>
      <p:sp>
        <p:nvSpPr>
          <p:cNvPr id="8" name="TextBox 7"/>
          <p:cNvSpPr txBox="1"/>
          <p:nvPr/>
        </p:nvSpPr>
        <p:spPr>
          <a:xfrm>
            <a:off x="4924425" y="1687448"/>
            <a:ext cx="3238500" cy="2308324"/>
          </a:xfrm>
          <a:prstGeom prst="rect">
            <a:avLst/>
          </a:prstGeom>
          <a:noFill/>
        </p:spPr>
        <p:txBody>
          <a:bodyPr wrap="square" rtlCol="0">
            <a:spAutoFit/>
          </a:bodyPr>
          <a:lstStyle/>
          <a:p>
            <a:r>
              <a:rPr lang="en-US" dirty="0" err="1" smtClean="0"/>
              <a:t>Jockamo</a:t>
            </a:r>
            <a:r>
              <a:rPr lang="en-US" dirty="0" smtClean="0"/>
              <a:t> comes to you and says that he needs help moving in to his apartment that is being paid for through STRMU. </a:t>
            </a:r>
          </a:p>
          <a:p>
            <a:endParaRPr lang="en-US" dirty="0"/>
          </a:p>
          <a:p>
            <a:r>
              <a:rPr lang="en-US" dirty="0" smtClean="0"/>
              <a:t>He swears this is the last time. </a:t>
            </a:r>
          </a:p>
          <a:p>
            <a:endParaRPr lang="en-US" dirty="0"/>
          </a:p>
          <a:p>
            <a:r>
              <a:rPr lang="en-US" dirty="0" smtClean="0"/>
              <a:t>What documentation is needed?</a:t>
            </a:r>
            <a:endParaRPr lang="en-US" dirty="0"/>
          </a:p>
        </p:txBody>
      </p:sp>
    </p:spTree>
    <p:extLst>
      <p:ext uri="{BB962C8B-B14F-4D97-AF65-F5344CB8AC3E}">
        <p14:creationId xmlns:p14="http://schemas.microsoft.com/office/powerpoint/2010/main" val="1131784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Violence Against Women Act</a:t>
            </a:r>
            <a:endParaRPr lang="en-US" b="1" spc="0" dirty="0"/>
          </a:p>
        </p:txBody>
      </p:sp>
      <p:sp>
        <p:nvSpPr>
          <p:cNvPr id="3" name="Content Placeholder 2"/>
          <p:cNvSpPr>
            <a:spLocks noGrp="1"/>
          </p:cNvSpPr>
          <p:nvPr>
            <p:ph idx="1"/>
          </p:nvPr>
        </p:nvSpPr>
        <p:spPr/>
        <p:txBody>
          <a:bodyPr>
            <a:normAutofit/>
          </a:bodyPr>
          <a:lstStyle/>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HUD released their final rule in November of 2016. </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The final rule applies to all activities except STRMU.</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Documents include:</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 VAWA Lease Addendum. Must be used with ALL TBRA and PHP leases. </a:t>
            </a:r>
          </a:p>
          <a:p>
            <a:pPr lvl="2">
              <a:lnSpc>
                <a:spcPct val="100000"/>
              </a:lnSpc>
              <a:spcBef>
                <a:spcPts val="0"/>
              </a:spcBef>
              <a:spcAft>
                <a:spcPts val="0"/>
              </a:spcAft>
              <a:buFont typeface="Wingdings" panose="05000000000000000000" pitchFamily="2" charset="2"/>
              <a:buChar char="Ø"/>
            </a:pPr>
            <a:r>
              <a:rPr lang="en-US" sz="1600" b="1" dirty="0">
                <a:solidFill>
                  <a:srgbClr val="002060"/>
                </a:solidFill>
              </a:rPr>
              <a:t> </a:t>
            </a:r>
            <a:r>
              <a:rPr lang="en-US" sz="1600" b="1" dirty="0" smtClean="0">
                <a:solidFill>
                  <a:srgbClr val="002060"/>
                </a:solidFill>
              </a:rPr>
              <a:t>VAWA Emergency transfer plan, and form</a:t>
            </a:r>
          </a:p>
          <a:p>
            <a:pPr lvl="2">
              <a:lnSpc>
                <a:spcPct val="100000"/>
              </a:lnSpc>
              <a:spcBef>
                <a:spcPts val="0"/>
              </a:spcBef>
              <a:spcAft>
                <a:spcPts val="0"/>
              </a:spcAft>
              <a:buFont typeface="Wingdings" panose="05000000000000000000" pitchFamily="2" charset="2"/>
              <a:buChar char="Ø"/>
            </a:pPr>
            <a:r>
              <a:rPr lang="en-US" sz="1600" b="1" dirty="0">
                <a:solidFill>
                  <a:srgbClr val="002060"/>
                </a:solidFill>
              </a:rPr>
              <a:t> </a:t>
            </a:r>
            <a:r>
              <a:rPr lang="en-US" sz="1600" b="1" dirty="0" smtClean="0">
                <a:solidFill>
                  <a:srgbClr val="002060"/>
                </a:solidFill>
              </a:rPr>
              <a:t>VAWA Notice of Occupancy Rights</a:t>
            </a:r>
          </a:p>
          <a:p>
            <a:pPr lvl="2">
              <a:lnSpc>
                <a:spcPct val="100000"/>
              </a:lnSpc>
              <a:spcBef>
                <a:spcPts val="0"/>
              </a:spcBef>
              <a:spcAft>
                <a:spcPts val="0"/>
              </a:spcAft>
              <a:buFont typeface="Wingdings" panose="05000000000000000000" pitchFamily="2" charset="2"/>
              <a:buChar char="Ø"/>
            </a:pPr>
            <a:r>
              <a:rPr lang="en-US" sz="1600" b="1" dirty="0">
                <a:solidFill>
                  <a:srgbClr val="002060"/>
                </a:solidFill>
              </a:rPr>
              <a:t> </a:t>
            </a:r>
            <a:r>
              <a:rPr lang="en-US" sz="1600" b="1" dirty="0" smtClean="0">
                <a:solidFill>
                  <a:srgbClr val="002060"/>
                </a:solidFill>
              </a:rPr>
              <a:t>Optional VAWA Certification form</a:t>
            </a:r>
            <a:endParaRPr lang="en-US" sz="1600" b="1" dirty="0">
              <a:solidFill>
                <a:srgbClr val="002060"/>
              </a:solidFill>
            </a:endParaRP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934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Violence Against Women Act</a:t>
            </a:r>
            <a:endParaRPr lang="en-US" b="1" spc="0" dirty="0"/>
          </a:p>
        </p:txBody>
      </p:sp>
      <p:sp>
        <p:nvSpPr>
          <p:cNvPr id="3" name="Content Placeholder 2"/>
          <p:cNvSpPr>
            <a:spLocks noGrp="1"/>
          </p:cNvSpPr>
          <p:nvPr>
            <p:ph idx="1"/>
          </p:nvPr>
        </p:nvSpPr>
        <p:spPr>
          <a:xfrm>
            <a:off x="768095" y="2053643"/>
            <a:ext cx="7290055" cy="4023360"/>
          </a:xfrm>
        </p:spPr>
        <p:txBody>
          <a:bodyPr>
            <a:normAutofit/>
          </a:bodyPr>
          <a:lstStyle/>
          <a:p>
            <a:pPr lvl="1">
              <a:buFont typeface="Wingdings" panose="05000000000000000000" pitchFamily="2" charset="2"/>
              <a:buChar char="Ø"/>
            </a:pPr>
            <a:r>
              <a:rPr lang="en-US" sz="2800" b="1" dirty="0">
                <a:solidFill>
                  <a:srgbClr val="002060"/>
                </a:solidFill>
              </a:rPr>
              <a:t>Emergency Transfers</a:t>
            </a:r>
          </a:p>
          <a:p>
            <a:pPr lvl="1">
              <a:buFont typeface="Wingdings" panose="05000000000000000000" pitchFamily="2" charset="2"/>
              <a:buChar char="Ø"/>
            </a:pPr>
            <a:r>
              <a:rPr lang="en-US" sz="2800" dirty="0" smtClean="0"/>
              <a:t>The </a:t>
            </a:r>
            <a:r>
              <a:rPr lang="en-US" sz="2800" dirty="0"/>
              <a:t>Grantee must be notified of the need for an emergency transfer within 24 hours and may make additional funds available to cover the cost of an additional TBRA or TSH voucher </a:t>
            </a:r>
            <a:r>
              <a:rPr lang="en-US" sz="2800" i="1" dirty="0"/>
              <a:t>if the </a:t>
            </a:r>
            <a:r>
              <a:rPr lang="en-US" sz="2800" i="1" dirty="0" smtClean="0"/>
              <a:t>Project Sponsor </a:t>
            </a:r>
            <a:r>
              <a:rPr lang="en-US" sz="2800" i="1" dirty="0"/>
              <a:t>is currently maintaining a wait list and cannot make other arrangements</a:t>
            </a:r>
            <a:r>
              <a:rPr lang="en-US" sz="2800" dirty="0"/>
              <a:t>. </a:t>
            </a: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517327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Violence Against Women Act</a:t>
            </a:r>
            <a:endParaRPr lang="en-US" b="1" spc="0" dirty="0"/>
          </a:p>
        </p:txBody>
      </p:sp>
      <p:sp>
        <p:nvSpPr>
          <p:cNvPr id="3" name="Content Placeholder 2"/>
          <p:cNvSpPr>
            <a:spLocks noGrp="1"/>
          </p:cNvSpPr>
          <p:nvPr>
            <p:ph idx="1"/>
          </p:nvPr>
        </p:nvSpPr>
        <p:spPr>
          <a:xfrm>
            <a:off x="768095" y="2053643"/>
            <a:ext cx="7544632" cy="3702921"/>
          </a:xfrm>
        </p:spPr>
        <p:txBody>
          <a:bodyPr>
            <a:normAutofit lnSpcReduction="10000"/>
          </a:bodyPr>
          <a:lstStyle/>
          <a:p>
            <a:pPr lvl="1">
              <a:buFont typeface="Wingdings" panose="05000000000000000000" pitchFamily="2" charset="2"/>
              <a:buChar char="Ø"/>
            </a:pPr>
            <a:r>
              <a:rPr lang="en-US" sz="2800" b="1" dirty="0" smtClean="0">
                <a:solidFill>
                  <a:srgbClr val="002060"/>
                </a:solidFill>
              </a:rPr>
              <a:t>Lease Bifurcation</a:t>
            </a:r>
          </a:p>
          <a:p>
            <a:pPr lvl="2">
              <a:buFont typeface="Wingdings" panose="05000000000000000000" pitchFamily="2" charset="2"/>
              <a:buChar char="Ø"/>
            </a:pPr>
            <a:r>
              <a:rPr lang="en-US" sz="2400" dirty="0" smtClean="0"/>
              <a:t>Owners </a:t>
            </a:r>
            <a:r>
              <a:rPr lang="en-US" sz="2400" dirty="0"/>
              <a:t>may bifurcate a lease in order to evict </a:t>
            </a:r>
            <a:r>
              <a:rPr lang="en-US" sz="2400" b="1" dirty="0"/>
              <a:t>a perpetrator </a:t>
            </a:r>
            <a:r>
              <a:rPr lang="en-US" sz="2400" dirty="0"/>
              <a:t>without regard to whether the perpetrator is a signatory to the lease and without evicting or otherwise penalizing a survivor or other beneficiaries. If an owner will bifurcate a lease, they must do so in accordance with Federal, State, or local law for lease termination. If the perpetrator is the eligible individual and the survivor is a remaining beneficiary, Project Sponsors must provide a reasonable grace period to the survivor and remaining beneficiaries</a:t>
            </a:r>
            <a:r>
              <a:rPr lang="en-US" sz="2400" dirty="0" smtClean="0"/>
              <a: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694813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Termination and Grace Periods</a:t>
            </a:r>
            <a:endParaRPr lang="en-US" b="1" spc="0" dirty="0"/>
          </a:p>
        </p:txBody>
      </p:sp>
      <p:sp>
        <p:nvSpPr>
          <p:cNvPr id="3" name="Content Placeholder 2"/>
          <p:cNvSpPr>
            <a:spLocks noGrp="1"/>
          </p:cNvSpPr>
          <p:nvPr>
            <p:ph idx="1"/>
          </p:nvPr>
        </p:nvSpPr>
        <p:spPr>
          <a:xfrm>
            <a:off x="768095" y="3881120"/>
            <a:ext cx="7290055" cy="4023360"/>
          </a:xfrm>
        </p:spPr>
        <p:txBody>
          <a:bodyPr>
            <a:normAutofit/>
          </a:bodyPr>
          <a:lstStyle/>
          <a:p>
            <a:pPr marL="0" indent="0">
              <a:lnSpc>
                <a:spcPct val="100000"/>
              </a:lnSpc>
              <a:spcBef>
                <a:spcPts val="0"/>
              </a:spcBef>
              <a:spcAft>
                <a:spcPts val="1600"/>
              </a:spcAft>
              <a:buNone/>
            </a:pPr>
            <a:endParaRPr lang="en-US" sz="2400" b="1" dirty="0">
              <a:solidFill>
                <a:srgbClr val="002060"/>
              </a:solidFill>
            </a:endParaRP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163446999"/>
              </p:ext>
            </p:extLst>
          </p:nvPr>
        </p:nvGraphicFramePr>
        <p:xfrm>
          <a:off x="680720" y="2696324"/>
          <a:ext cx="7593584" cy="838200"/>
        </p:xfrm>
        <a:graphic>
          <a:graphicData uri="http://schemas.openxmlformats.org/drawingml/2006/table">
            <a:tbl>
              <a:tblPr firstRow="1" firstCol="1" bandRow="1">
                <a:tableStyleId>{3C2FFA5D-87B4-456A-9821-1D502468CF0F}</a:tableStyleId>
              </a:tblPr>
              <a:tblGrid>
                <a:gridCol w="3606952"/>
                <a:gridCol w="3986632"/>
              </a:tblGrid>
              <a:tr h="789904">
                <a:tc>
                  <a:txBody>
                    <a:bodyPr/>
                    <a:lstStyle/>
                    <a:p>
                      <a:pPr marL="342900" marR="0" lvl="0" indent="-342900">
                        <a:spcBef>
                          <a:spcPts val="0"/>
                        </a:spcBef>
                        <a:spcAft>
                          <a:spcPts val="0"/>
                        </a:spcAft>
                        <a:buFont typeface="Symbol" panose="05050102010706020507" pitchFamily="18" charset="2"/>
                        <a:buChar char=""/>
                      </a:pPr>
                      <a:r>
                        <a:rPr lang="en-US" sz="1100" dirty="0">
                          <a:effectLst/>
                        </a:rPr>
                        <a:t>Completed program/care plan</a:t>
                      </a:r>
                    </a:p>
                    <a:p>
                      <a:pPr marL="342900" marR="0" lvl="0" indent="-342900">
                        <a:spcBef>
                          <a:spcPts val="0"/>
                        </a:spcBef>
                        <a:spcAft>
                          <a:spcPts val="0"/>
                        </a:spcAft>
                        <a:buFont typeface="Symbol" panose="05050102010706020507" pitchFamily="18" charset="2"/>
                        <a:buChar char=""/>
                      </a:pPr>
                      <a:r>
                        <a:rPr lang="en-US" sz="1100" dirty="0">
                          <a:effectLst/>
                        </a:rPr>
                        <a:t>Needs could not be met</a:t>
                      </a:r>
                    </a:p>
                    <a:p>
                      <a:pPr marL="342900" marR="0" lvl="0" indent="-342900">
                        <a:spcBef>
                          <a:spcPts val="0"/>
                        </a:spcBef>
                        <a:spcAft>
                          <a:spcPts val="0"/>
                        </a:spcAft>
                        <a:buFont typeface="Symbol" panose="05050102010706020507" pitchFamily="18" charset="2"/>
                        <a:buChar char=""/>
                      </a:pPr>
                      <a:r>
                        <a:rPr lang="en-US" sz="1100" dirty="0">
                          <a:effectLst/>
                        </a:rPr>
                        <a:t>Criminal activity/Violence</a:t>
                      </a:r>
                    </a:p>
                    <a:p>
                      <a:pPr marL="342900" marR="0" lvl="0" indent="-342900">
                        <a:spcBef>
                          <a:spcPts val="0"/>
                        </a:spcBef>
                        <a:spcAft>
                          <a:spcPts val="0"/>
                        </a:spcAft>
                        <a:buFont typeface="Symbol" panose="05050102010706020507" pitchFamily="18" charset="2"/>
                        <a:buChar char=""/>
                      </a:pPr>
                      <a:r>
                        <a:rPr lang="en-US" sz="1100" dirty="0" smtClean="0">
                          <a:effectLst/>
                        </a:rPr>
                        <a:t>Death</a:t>
                      </a:r>
                      <a:endParaRPr lang="en-US" sz="1100" dirty="0">
                        <a:effectLst/>
                      </a:endParaRPr>
                    </a:p>
                    <a:p>
                      <a:pPr marL="342900" marR="0" lvl="0" indent="-342900">
                        <a:spcBef>
                          <a:spcPts val="0"/>
                        </a:spcBef>
                        <a:spcAft>
                          <a:spcPts val="0"/>
                        </a:spcAft>
                        <a:buFont typeface="Symbol" panose="05050102010706020507" pitchFamily="18" charset="2"/>
                        <a:buChar char=""/>
                      </a:pPr>
                      <a:r>
                        <a:rPr lang="en-US" sz="1100" dirty="0">
                          <a:effectLst/>
                        </a:rPr>
                        <a:t>Client has requested that services be ended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100" dirty="0">
                          <a:effectLst/>
                        </a:rPr>
                        <a:t>Left for housing opportunity before completing program</a:t>
                      </a:r>
                    </a:p>
                    <a:p>
                      <a:pPr marL="342900" marR="0" lvl="0" indent="-342900">
                        <a:spcBef>
                          <a:spcPts val="0"/>
                        </a:spcBef>
                        <a:spcAft>
                          <a:spcPts val="0"/>
                        </a:spcAft>
                        <a:buFont typeface="Symbol" panose="05050102010706020507" pitchFamily="18" charset="2"/>
                        <a:buChar char=""/>
                      </a:pPr>
                      <a:r>
                        <a:rPr lang="en-US" sz="1100" dirty="0">
                          <a:effectLst/>
                        </a:rPr>
                        <a:t>Reached maximum time allowed</a:t>
                      </a:r>
                    </a:p>
                    <a:p>
                      <a:pPr marL="342900" marR="0" lvl="0" indent="-342900">
                        <a:spcBef>
                          <a:spcPts val="0"/>
                        </a:spcBef>
                        <a:spcAft>
                          <a:spcPts val="0"/>
                        </a:spcAft>
                        <a:buFont typeface="Symbol" panose="05050102010706020507" pitchFamily="18" charset="2"/>
                        <a:buChar char=""/>
                      </a:pPr>
                      <a:r>
                        <a:rPr lang="en-US" sz="1100" dirty="0">
                          <a:effectLst/>
                        </a:rPr>
                        <a:t>Unknown/Disappeared</a:t>
                      </a:r>
                    </a:p>
                    <a:p>
                      <a:pPr marL="342900" marR="0" lvl="0" indent="-342900">
                        <a:spcBef>
                          <a:spcPts val="0"/>
                        </a:spcBef>
                        <a:spcAft>
                          <a:spcPts val="0"/>
                        </a:spcAft>
                        <a:buFont typeface="Symbol" panose="05050102010706020507" pitchFamily="18" charset="2"/>
                        <a:buChar char=""/>
                      </a:pPr>
                      <a:r>
                        <a:rPr lang="en-US" sz="1100" dirty="0">
                          <a:effectLst/>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Rectangle 9"/>
          <p:cNvSpPr/>
          <p:nvPr/>
        </p:nvSpPr>
        <p:spPr>
          <a:xfrm>
            <a:off x="680720" y="1746922"/>
            <a:ext cx="7762240" cy="567583"/>
          </a:xfrm>
          <a:prstGeom prst="rect">
            <a:avLst/>
          </a:prstGeom>
        </p:spPr>
        <p:txBody>
          <a:bodyPr wrap="square">
            <a:spAutoFit/>
          </a:bodyPr>
          <a:lstStyle/>
          <a:p>
            <a:r>
              <a:rPr lang="en-US" sz="1600" b="1" dirty="0">
                <a:solidFill>
                  <a:srgbClr val="002060"/>
                </a:solidFill>
              </a:rPr>
              <a:t>When an assisted household is terminated from the program Project Sponsors must demonstrate reason for termination in their progress notes in </a:t>
            </a:r>
            <a:r>
              <a:rPr lang="en-US" sz="1600" b="1" dirty="0" err="1">
                <a:solidFill>
                  <a:srgbClr val="002060"/>
                </a:solidFill>
              </a:rPr>
              <a:t>CAREWare</a:t>
            </a:r>
            <a:r>
              <a:rPr lang="en-US" sz="1600" b="1" dirty="0">
                <a:solidFill>
                  <a:srgbClr val="002060"/>
                </a:solidFill>
              </a:rPr>
              <a:t>. Potential reasons for termination include, but are not limited to:</a:t>
            </a:r>
          </a:p>
        </p:txBody>
      </p:sp>
      <p:sp>
        <p:nvSpPr>
          <p:cNvPr id="11" name="Rectangle 10"/>
          <p:cNvSpPr/>
          <p:nvPr/>
        </p:nvSpPr>
        <p:spPr>
          <a:xfrm>
            <a:off x="680720" y="3760427"/>
            <a:ext cx="7762240" cy="1323439"/>
          </a:xfrm>
          <a:prstGeom prst="rect">
            <a:avLst/>
          </a:prstGeom>
        </p:spPr>
        <p:txBody>
          <a:bodyPr wrap="square">
            <a:spAutoFit/>
          </a:bodyPr>
          <a:lstStyle/>
          <a:p>
            <a:r>
              <a:rPr lang="en-US" sz="1600" b="1" dirty="0">
                <a:solidFill>
                  <a:srgbClr val="002060"/>
                </a:solidFill>
              </a:rPr>
              <a:t>Project Sponsors must collaborate with LDH to develop a reasonable survivor grace period policy for continued program participation by surviving or remaining household members. </a:t>
            </a:r>
            <a:r>
              <a:rPr lang="en-US" sz="1600" b="1" dirty="0" smtClean="0">
                <a:solidFill>
                  <a:srgbClr val="002060"/>
                </a:solidFill>
              </a:rPr>
              <a:t> </a:t>
            </a:r>
          </a:p>
          <a:p>
            <a:endParaRPr lang="en-US" sz="1600" b="1" dirty="0">
              <a:solidFill>
                <a:srgbClr val="002060"/>
              </a:solidFill>
            </a:endParaRPr>
          </a:p>
          <a:p>
            <a:r>
              <a:rPr lang="en-US" sz="1600" b="1" dirty="0" smtClean="0">
                <a:solidFill>
                  <a:srgbClr val="002060"/>
                </a:solidFill>
              </a:rPr>
              <a:t>Grace periods do not extend to roommate living arrangements. </a:t>
            </a:r>
            <a:endParaRPr lang="en-US" sz="1600" b="1" dirty="0">
              <a:solidFill>
                <a:srgbClr val="002060"/>
              </a:solidFill>
            </a:endParaRPr>
          </a:p>
        </p:txBody>
      </p:sp>
    </p:spTree>
    <p:extLst>
      <p:ext uri="{BB962C8B-B14F-4D97-AF65-F5344CB8AC3E}">
        <p14:creationId xmlns:p14="http://schemas.microsoft.com/office/powerpoint/2010/main" val="2447608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to use what</a:t>
            </a:r>
            <a:endParaRPr lang="en-US" b="1" dirty="0"/>
          </a:p>
        </p:txBody>
      </p:sp>
      <p:sp>
        <p:nvSpPr>
          <p:cNvPr id="3" name="Content Placeholder 2"/>
          <p:cNvSpPr>
            <a:spLocks noGrp="1"/>
          </p:cNvSpPr>
          <p:nvPr>
            <p:ph idx="1"/>
          </p:nvPr>
        </p:nvSpPr>
        <p:spPr>
          <a:xfrm>
            <a:off x="487679" y="1930400"/>
            <a:ext cx="7570471" cy="4184704"/>
          </a:xfrm>
        </p:spPr>
        <p:txBody>
          <a:bodyPr/>
          <a:lstStyle/>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A Documentation of No Income or Cash Only Income</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B Self Declaration of Residency</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C Household Income Eligibility Worksheet</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D Program Agreement</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E Demographic and Statistical Data</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F Release of Information*</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G Housing Quality Standards Certification</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H Rent Standard and Rent Reasonableness Certification</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I Rental Assistance Worksheet</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J Housing Choice Voucher Waiver</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K1 STRMU Tracking, Form K2 STHS Tracking Form</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L PHP Intent to Lease Worksheet</a:t>
            </a:r>
          </a:p>
          <a:p>
            <a:pPr lvl="2">
              <a:lnSpc>
                <a:spcPct val="100000"/>
              </a:lnSpc>
              <a:spcBef>
                <a:spcPts val="0"/>
              </a:spcBef>
              <a:spcAft>
                <a:spcPts val="0"/>
              </a:spcAft>
              <a:buFont typeface="Wingdings" panose="05000000000000000000" pitchFamily="2" charset="2"/>
              <a:buChar char="Ø"/>
            </a:pPr>
            <a:r>
              <a:rPr lang="en-US" sz="1800" b="1" dirty="0">
                <a:solidFill>
                  <a:srgbClr val="002060"/>
                </a:solidFill>
              </a:rPr>
              <a:t>Form M Interim Recertification Worksheet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83541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Clarifications</a:t>
            </a:r>
            <a:endParaRPr lang="en-US" b="1" spc="0" dirty="0"/>
          </a:p>
        </p:txBody>
      </p:sp>
      <p:sp>
        <p:nvSpPr>
          <p:cNvPr id="3" name="Content Placeholder 2"/>
          <p:cNvSpPr>
            <a:spLocks noGrp="1"/>
          </p:cNvSpPr>
          <p:nvPr>
            <p:ph idx="1"/>
          </p:nvPr>
        </p:nvSpPr>
        <p:spPr>
          <a:xfrm>
            <a:off x="768096" y="1849120"/>
            <a:ext cx="7290054" cy="4023360"/>
          </a:xfrm>
        </p:spPr>
        <p:txBody>
          <a:bodyPr>
            <a:normAutofit/>
          </a:bodyPr>
          <a:lstStyle/>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Service dates must reflect the actual date that the service was rendered. </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ALL notes must be in SOAP or DAP format. </a:t>
            </a:r>
          </a:p>
          <a:p>
            <a:pPr>
              <a:lnSpc>
                <a:spcPct val="100000"/>
              </a:lnSpc>
              <a:spcBef>
                <a:spcPts val="0"/>
              </a:spcBef>
              <a:spcAft>
                <a:spcPts val="1600"/>
              </a:spcAft>
              <a:buFont typeface="Wingdings" panose="05000000000000000000" pitchFamily="2" charset="2"/>
              <a:buChar char="Ø"/>
            </a:pPr>
            <a:r>
              <a:rPr lang="en-US" sz="2400" b="1" dirty="0">
                <a:solidFill>
                  <a:srgbClr val="002060"/>
                </a:solidFill>
              </a:rPr>
              <a:t> </a:t>
            </a:r>
            <a:r>
              <a:rPr lang="en-US" sz="2400" b="1" dirty="0" smtClean="0">
                <a:solidFill>
                  <a:srgbClr val="002060"/>
                </a:solidFill>
              </a:rPr>
              <a:t>Sending mail of any sort is not a billable case management activity. </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Never email anything with client information on it. </a:t>
            </a:r>
            <a:endParaRPr lang="en-US" sz="2400" b="1" dirty="0">
              <a:solidFill>
                <a:srgbClr val="002060"/>
              </a:solidFill>
            </a:endParaRP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2310078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Additional Guidance</a:t>
            </a:r>
            <a:endParaRPr lang="en-US" b="1" spc="0" dirty="0"/>
          </a:p>
        </p:txBody>
      </p:sp>
      <p:sp>
        <p:nvSpPr>
          <p:cNvPr id="3" name="Content Placeholder 2"/>
          <p:cNvSpPr>
            <a:spLocks noGrp="1"/>
          </p:cNvSpPr>
          <p:nvPr>
            <p:ph idx="1"/>
          </p:nvPr>
        </p:nvSpPr>
        <p:spPr>
          <a:xfrm>
            <a:off x="768095" y="1849119"/>
            <a:ext cx="8001831" cy="4447771"/>
          </a:xfrm>
        </p:spPr>
        <p:txBody>
          <a:bodyPr>
            <a:normAutofit fontScale="92500" lnSpcReduction="10000"/>
          </a:bodyPr>
          <a:lstStyle/>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a:t>
            </a:r>
            <a:r>
              <a:rPr lang="en-US" sz="2400" dirty="0"/>
              <a:t>Indirect services provided under Non-Medical Case Management will no longer be an eligible line item. </a:t>
            </a:r>
            <a:endParaRPr lang="en-US" sz="2400" dirty="0" smtClean="0"/>
          </a:p>
          <a:p>
            <a:pPr>
              <a:lnSpc>
                <a:spcPct val="100000"/>
              </a:lnSpc>
              <a:spcBef>
                <a:spcPts val="0"/>
              </a:spcBef>
              <a:spcAft>
                <a:spcPts val="1600"/>
              </a:spcAft>
              <a:buFont typeface="Wingdings" panose="05000000000000000000" pitchFamily="2" charset="2"/>
              <a:buChar char="Ø"/>
            </a:pPr>
            <a:r>
              <a:rPr lang="en-US" sz="2400" dirty="0"/>
              <a:t>EFA in a given line item may only be used for 30 days per client. </a:t>
            </a:r>
          </a:p>
          <a:p>
            <a:pPr>
              <a:lnSpc>
                <a:spcPct val="100000"/>
              </a:lnSpc>
              <a:spcBef>
                <a:spcPts val="0"/>
              </a:spcBef>
              <a:spcAft>
                <a:spcPts val="1600"/>
              </a:spcAft>
              <a:buFont typeface="Wingdings" panose="05000000000000000000" pitchFamily="2" charset="2"/>
              <a:buChar char="Ø"/>
            </a:pPr>
            <a:r>
              <a:rPr lang="en-US" sz="2400" dirty="0" smtClean="0"/>
              <a:t>Over </a:t>
            </a:r>
            <a:r>
              <a:rPr lang="en-US" sz="2400" dirty="0"/>
              <a:t>the counter medications are </a:t>
            </a:r>
            <a:r>
              <a:rPr lang="en-US" sz="2400" b="1" dirty="0"/>
              <a:t>not</a:t>
            </a:r>
            <a:r>
              <a:rPr lang="en-US" sz="2400" dirty="0"/>
              <a:t> eligible expenditures unless there is a prescription or written requirements from a medical practitioner. </a:t>
            </a:r>
          </a:p>
          <a:p>
            <a:pPr>
              <a:lnSpc>
                <a:spcPct val="100000"/>
              </a:lnSpc>
              <a:spcBef>
                <a:spcPts val="0"/>
              </a:spcBef>
              <a:spcAft>
                <a:spcPts val="1600"/>
              </a:spcAft>
              <a:buFont typeface="Wingdings" panose="05000000000000000000" pitchFamily="2" charset="2"/>
              <a:buChar char="Ø"/>
            </a:pPr>
            <a:r>
              <a:rPr lang="en-US" sz="2400" dirty="0" smtClean="0"/>
              <a:t>No </a:t>
            </a:r>
            <a:r>
              <a:rPr lang="en-US" sz="2400" dirty="0"/>
              <a:t>EFA medication payments may be used to collect 340B </a:t>
            </a:r>
            <a:r>
              <a:rPr lang="en-US" sz="2400" dirty="0" smtClean="0"/>
              <a:t>revenue. </a:t>
            </a:r>
          </a:p>
          <a:p>
            <a:pPr>
              <a:lnSpc>
                <a:spcPct val="100000"/>
              </a:lnSpc>
              <a:spcBef>
                <a:spcPts val="0"/>
              </a:spcBef>
              <a:spcAft>
                <a:spcPts val="1600"/>
              </a:spcAft>
              <a:buFont typeface="Wingdings" panose="05000000000000000000" pitchFamily="2" charset="2"/>
              <a:buChar char="Ø"/>
            </a:pPr>
            <a:r>
              <a:rPr lang="en-US" sz="2400" dirty="0" smtClean="0"/>
              <a:t>No </a:t>
            </a:r>
            <a:r>
              <a:rPr lang="en-US" sz="2400" dirty="0"/>
              <a:t>EFA medication payments may be made for drugs primarily prescribed for Erectile Dysfunction (ED), even when the prescription is written for off label use. </a:t>
            </a:r>
          </a:p>
          <a:p>
            <a:pPr>
              <a:lnSpc>
                <a:spcPct val="100000"/>
              </a:lnSpc>
              <a:spcBef>
                <a:spcPts val="0"/>
              </a:spcBef>
              <a:spcAft>
                <a:spcPts val="1600"/>
              </a:spcAft>
              <a:buFont typeface="Wingdings" panose="05000000000000000000" pitchFamily="2" charset="2"/>
              <a:buChar char="Ø"/>
            </a:pPr>
            <a:endParaRPr lang="en-US" sz="2400" dirty="0"/>
          </a:p>
          <a:p>
            <a:pPr>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3998145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Additional Guidance</a:t>
            </a:r>
            <a:endParaRPr lang="en-US" b="1" spc="0" dirty="0"/>
          </a:p>
        </p:txBody>
      </p:sp>
      <p:sp>
        <p:nvSpPr>
          <p:cNvPr id="3" name="Content Placeholder 2"/>
          <p:cNvSpPr>
            <a:spLocks noGrp="1"/>
          </p:cNvSpPr>
          <p:nvPr>
            <p:ph idx="1"/>
          </p:nvPr>
        </p:nvSpPr>
        <p:spPr>
          <a:xfrm>
            <a:off x="768095" y="1849119"/>
            <a:ext cx="8084960" cy="4032136"/>
          </a:xfrm>
        </p:spPr>
        <p:txBody>
          <a:bodyPr>
            <a:normAutofit/>
          </a:bodyPr>
          <a:lstStyle/>
          <a:p>
            <a:pPr>
              <a:buFont typeface="Wingdings" panose="05000000000000000000" pitchFamily="2" charset="2"/>
              <a:buChar char="Ø"/>
            </a:pPr>
            <a:r>
              <a:rPr lang="en-US" sz="2400" dirty="0" smtClean="0"/>
              <a:t>Internal </a:t>
            </a:r>
            <a:r>
              <a:rPr lang="en-US" sz="2400" dirty="0"/>
              <a:t>referrals may be tracked in </a:t>
            </a:r>
            <a:r>
              <a:rPr lang="en-US" sz="2400" dirty="0" err="1"/>
              <a:t>CAREWare</a:t>
            </a:r>
            <a:r>
              <a:rPr lang="en-US" sz="2400" dirty="0"/>
              <a:t> for data purposes but will have a $0 amount attached to them. Ineligible internal referrals include but are not limited to</a:t>
            </a:r>
            <a:r>
              <a:rPr lang="en-US" sz="2400" dirty="0" smtClean="0"/>
              <a:t>:</a:t>
            </a:r>
            <a:endParaRPr lang="en-US" sz="2400" dirty="0"/>
          </a:p>
          <a:p>
            <a:pPr lvl="1">
              <a:buFont typeface="Wingdings" panose="05000000000000000000" pitchFamily="2" charset="2"/>
              <a:buChar char="Ø"/>
            </a:pPr>
            <a:r>
              <a:rPr lang="en-US" sz="2000" dirty="0"/>
              <a:t>Clinics under the same organizational umbrella as the Part B service provider</a:t>
            </a:r>
          </a:p>
          <a:p>
            <a:pPr lvl="1">
              <a:buFont typeface="Wingdings" panose="05000000000000000000" pitchFamily="2" charset="2"/>
              <a:buChar char="Ø"/>
            </a:pPr>
            <a:r>
              <a:rPr lang="en-US" sz="2000" dirty="0"/>
              <a:t>Transportation companies, or cab companies paid for with Ryan White Part B funds</a:t>
            </a:r>
          </a:p>
          <a:p>
            <a:pPr lvl="1">
              <a:buFont typeface="Wingdings" panose="05000000000000000000" pitchFamily="2" charset="2"/>
              <a:buChar char="Ø"/>
            </a:pPr>
            <a:r>
              <a:rPr lang="en-US" sz="2000" dirty="0"/>
              <a:t>Dental providers paid for with Ryan White Part B funds. </a:t>
            </a:r>
          </a:p>
          <a:p>
            <a:pPr lvl="1">
              <a:buFont typeface="Wingdings" panose="05000000000000000000" pitchFamily="2" charset="2"/>
              <a:buChar char="Ø"/>
            </a:pPr>
            <a:r>
              <a:rPr lang="en-US" sz="2000" dirty="0"/>
              <a:t>Part B agency food banks</a:t>
            </a:r>
          </a:p>
          <a:p>
            <a:pPr lvl="1">
              <a:buFont typeface="Wingdings" panose="05000000000000000000" pitchFamily="2" charset="2"/>
              <a:buChar char="Ø"/>
            </a:pPr>
            <a:r>
              <a:rPr lang="en-US" sz="2000" dirty="0"/>
              <a:t>HOPWA or other housing programs embedded within a Part B agency</a:t>
            </a:r>
          </a:p>
          <a:p>
            <a:pPr lvl="1">
              <a:buFont typeface="Wingdings" panose="05000000000000000000" pitchFamily="2" charset="2"/>
              <a:buChar char="Ø"/>
            </a:pPr>
            <a:r>
              <a:rPr lang="en-US" sz="2000" dirty="0"/>
              <a:t>Substance use programs under the same organizational umbrellas as the Part B service provider</a:t>
            </a:r>
          </a:p>
          <a:p>
            <a:pPr>
              <a:lnSpc>
                <a:spcPct val="100000"/>
              </a:lnSpc>
              <a:spcBef>
                <a:spcPts val="0"/>
              </a:spcBef>
              <a:spcAft>
                <a:spcPts val="1600"/>
              </a:spcAft>
              <a:buFont typeface="Wingdings" panose="05000000000000000000" pitchFamily="2" charset="2"/>
              <a:buChar char="Ø"/>
            </a:pPr>
            <a:endParaRPr lang="en-US" sz="2400" dirty="0"/>
          </a:p>
          <a:p>
            <a:pPr>
              <a:lnSpc>
                <a:spcPct val="100000"/>
              </a:lnSpc>
              <a:spcBef>
                <a:spcPts val="0"/>
              </a:spcBef>
              <a:spcAft>
                <a:spcPts val="1600"/>
              </a:spcAft>
              <a:buFont typeface="Wingdings" panose="05000000000000000000" pitchFamily="2" charset="2"/>
              <a:buChar char="Ø"/>
            </a:pPr>
            <a:endParaRPr lang="en-US" sz="2400" dirty="0"/>
          </a:p>
          <a:p>
            <a:pPr>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270056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280416"/>
            <a:ext cx="7290054" cy="1499616"/>
          </a:xfrm>
        </p:spPr>
        <p:txBody>
          <a:bodyPr/>
          <a:lstStyle/>
          <a:p>
            <a:r>
              <a:rPr lang="en-US" b="1" spc="0" dirty="0" smtClean="0"/>
              <a:t>New forms and manual</a:t>
            </a:r>
            <a:endParaRPr lang="en-US" b="1" spc="0" dirty="0"/>
          </a:p>
        </p:txBody>
      </p:sp>
      <p:sp>
        <p:nvSpPr>
          <p:cNvPr id="3" name="Content Placeholder 2"/>
          <p:cNvSpPr>
            <a:spLocks noGrp="1"/>
          </p:cNvSpPr>
          <p:nvPr>
            <p:ph idx="1"/>
          </p:nvPr>
        </p:nvSpPr>
        <p:spPr>
          <a:xfrm>
            <a:off x="768096" y="1290320"/>
            <a:ext cx="7290055" cy="5019040"/>
          </a:xfrm>
        </p:spPr>
        <p:txBody>
          <a:bodyPr>
            <a:normAutofit/>
          </a:bodyPr>
          <a:lstStyle/>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LDH HOPWA Manual addresses the administration of the funded HOPWA programs. </a:t>
            </a:r>
            <a:endParaRPr lang="en-US" sz="2400" b="1" dirty="0">
              <a:solidFill>
                <a:srgbClr val="002060"/>
              </a:solidFill>
            </a:endParaRP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New </a:t>
            </a:r>
            <a:r>
              <a:rPr lang="en-US" sz="2400" b="1" dirty="0">
                <a:solidFill>
                  <a:srgbClr val="002060"/>
                </a:solidFill>
              </a:rPr>
              <a:t>HOPWA </a:t>
            </a:r>
            <a:r>
              <a:rPr lang="en-US" sz="2400" b="1" dirty="0" smtClean="0">
                <a:solidFill>
                  <a:srgbClr val="002060"/>
                </a:solidFill>
              </a:rPr>
              <a:t>Forms</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A Documentation of No Income or Cash Only Income</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B Self Declaration of Residency</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C Household Income Eligibility Worksheet</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D Program </a:t>
            </a:r>
            <a:r>
              <a:rPr lang="en-US" sz="1600" b="1" dirty="0" smtClean="0">
                <a:solidFill>
                  <a:srgbClr val="002060"/>
                </a:solidFill>
              </a:rPr>
              <a:t>Agreement**</a:t>
            </a:r>
            <a:endParaRPr lang="en-US" sz="1600" b="1" dirty="0" smtClean="0">
              <a:solidFill>
                <a:srgbClr val="002060"/>
              </a:solidFill>
            </a:endParaRP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E Demographic and Statistical </a:t>
            </a:r>
            <a:r>
              <a:rPr lang="en-US" sz="1600" b="1" dirty="0" smtClean="0">
                <a:solidFill>
                  <a:srgbClr val="002060"/>
                </a:solidFill>
              </a:rPr>
              <a:t>Data**</a:t>
            </a:r>
            <a:endParaRPr lang="en-US" sz="1600" b="1" dirty="0" smtClean="0">
              <a:solidFill>
                <a:srgbClr val="002060"/>
              </a:solidFill>
            </a:endParaRP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F Release of Information*</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G Housing Quality Standards </a:t>
            </a:r>
            <a:r>
              <a:rPr lang="en-US" sz="1600" b="1" dirty="0" smtClean="0">
                <a:solidFill>
                  <a:srgbClr val="002060"/>
                </a:solidFill>
              </a:rPr>
              <a:t>Certification**</a:t>
            </a:r>
            <a:endParaRPr lang="en-US" sz="1600" b="1" dirty="0" smtClean="0">
              <a:solidFill>
                <a:srgbClr val="002060"/>
              </a:solidFill>
            </a:endParaRP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H Rent Standard and Rent Reasonableness </a:t>
            </a:r>
            <a:r>
              <a:rPr lang="en-US" sz="1600" b="1" dirty="0" smtClean="0">
                <a:solidFill>
                  <a:srgbClr val="002060"/>
                </a:solidFill>
              </a:rPr>
              <a:t>Certification**</a:t>
            </a:r>
            <a:endParaRPr lang="en-US" sz="1600" b="1" dirty="0" smtClean="0">
              <a:solidFill>
                <a:srgbClr val="002060"/>
              </a:solidFill>
            </a:endParaRP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I Rental Assistance </a:t>
            </a:r>
            <a:r>
              <a:rPr lang="en-US" sz="1600" b="1" dirty="0" smtClean="0">
                <a:solidFill>
                  <a:srgbClr val="002060"/>
                </a:solidFill>
              </a:rPr>
              <a:t>Worksheet**</a:t>
            </a:r>
            <a:endParaRPr lang="en-US" sz="1600" b="1" dirty="0" smtClean="0">
              <a:solidFill>
                <a:srgbClr val="002060"/>
              </a:solidFill>
            </a:endParaRP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J Housing Choice Voucher Waiver</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K1 STRMU Tracking, Form K2 STHS Tracking Form</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L PHP Intent to Lease Worksheet</a:t>
            </a:r>
          </a:p>
          <a:p>
            <a:pPr lvl="2">
              <a:lnSpc>
                <a:spcPct val="100000"/>
              </a:lnSpc>
              <a:spcBef>
                <a:spcPts val="0"/>
              </a:spcBef>
              <a:spcAft>
                <a:spcPts val="0"/>
              </a:spcAft>
              <a:buFont typeface="Wingdings" panose="05000000000000000000" pitchFamily="2" charset="2"/>
              <a:buChar char="Ø"/>
            </a:pPr>
            <a:r>
              <a:rPr lang="en-US" sz="1600" b="1" dirty="0" smtClean="0">
                <a:solidFill>
                  <a:srgbClr val="002060"/>
                </a:solidFill>
              </a:rPr>
              <a:t>Form M Interim Recertification Worksheet</a:t>
            </a:r>
          </a:p>
          <a:p>
            <a:pPr lvl="1">
              <a:lnSpc>
                <a:spcPct val="100000"/>
              </a:lnSpc>
              <a:spcBef>
                <a:spcPts val="0"/>
              </a:spcBef>
              <a:spcAft>
                <a:spcPts val="1600"/>
              </a:spcAft>
              <a:buFont typeface="Wingdings" panose="05000000000000000000" pitchFamily="2" charset="2"/>
              <a:buChar char="Ø"/>
            </a:pPr>
            <a:endParaRPr lang="en-US"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1170552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Questions?</a:t>
            </a:r>
            <a:endParaRPr lang="en-US" b="1" spc="0" dirty="0"/>
          </a:p>
        </p:txBody>
      </p:sp>
      <p:sp>
        <p:nvSpPr>
          <p:cNvPr id="3" name="Content Placeholder 2"/>
          <p:cNvSpPr>
            <a:spLocks noGrp="1"/>
          </p:cNvSpPr>
          <p:nvPr>
            <p:ph idx="1"/>
          </p:nvPr>
        </p:nvSpPr>
        <p:spPr/>
        <p:txBody>
          <a:bodyPr>
            <a:normAutofit/>
          </a:bodyPr>
          <a:lstStyle/>
          <a:p>
            <a:pPr marL="457200" lvl="1" indent="-457200">
              <a:lnSpc>
                <a:spcPct val="100000"/>
              </a:lnSpc>
              <a:spcBef>
                <a:spcPts val="0"/>
              </a:spcBef>
              <a:spcAft>
                <a:spcPts val="1600"/>
              </a:spcAft>
              <a:buSzPct val="100000"/>
              <a:buFont typeface="Wingdings" panose="05000000000000000000" pitchFamily="2" charset="2"/>
              <a:buChar char="Ø"/>
            </a:pPr>
            <a:r>
              <a:rPr lang="en-US" sz="3200" b="1" dirty="0" smtClean="0">
                <a:solidFill>
                  <a:srgbClr val="002060"/>
                </a:solidFill>
              </a:rPr>
              <a:t>Ariel White, Support Services Monitor</a:t>
            </a:r>
            <a:endParaRPr lang="en-US" sz="3200" b="1" dirty="0">
              <a:solidFill>
                <a:srgbClr val="002060"/>
              </a:solidFill>
            </a:endParaRPr>
          </a:p>
          <a:p>
            <a:pPr marL="672084" lvl="3" indent="-342900">
              <a:lnSpc>
                <a:spcPct val="100000"/>
              </a:lnSpc>
              <a:spcBef>
                <a:spcPts val="0"/>
              </a:spcBef>
              <a:spcAft>
                <a:spcPts val="1600"/>
              </a:spcAft>
              <a:buSzPct val="100000"/>
            </a:pPr>
            <a:r>
              <a:rPr lang="en-US" sz="2000" dirty="0" smtClean="0">
                <a:hlinkClick r:id="rId2"/>
              </a:rPr>
              <a:t>Ariel.White@la.gov</a:t>
            </a:r>
            <a:endParaRPr lang="en-US" sz="2000" dirty="0"/>
          </a:p>
          <a:p>
            <a:pPr>
              <a:lnSpc>
                <a:spcPct val="100000"/>
              </a:lnSpc>
              <a:spcBef>
                <a:spcPts val="0"/>
              </a:spcBef>
              <a:spcAft>
                <a:spcPts val="1600"/>
              </a:spcAft>
              <a:buFont typeface="Wingdings" panose="05000000000000000000" pitchFamily="2" charset="2"/>
              <a:buChar char="Ø"/>
            </a:pPr>
            <a:r>
              <a:rPr lang="en-US" sz="3200" b="1" dirty="0" smtClean="0">
                <a:solidFill>
                  <a:srgbClr val="002060"/>
                </a:solidFill>
              </a:rPr>
              <a:t> HOPWA AAQ</a:t>
            </a:r>
          </a:p>
          <a:p>
            <a:pPr lvl="2">
              <a:lnSpc>
                <a:spcPct val="100000"/>
              </a:lnSpc>
              <a:spcBef>
                <a:spcPts val="0"/>
              </a:spcBef>
              <a:spcAft>
                <a:spcPts val="1600"/>
              </a:spcAft>
            </a:pPr>
            <a:r>
              <a:rPr lang="en-US" sz="2000" dirty="0" smtClean="0">
                <a:hlinkClick r:id="rId3" action="ppaction://hlinkfile"/>
              </a:rPr>
              <a:t>hudexchange.info/program-support/my-question</a:t>
            </a:r>
            <a:endParaRPr lang="en-US" sz="2000" dirty="0"/>
          </a:p>
          <a:p>
            <a:pPr>
              <a:lnSpc>
                <a:spcPct val="100000"/>
              </a:lnSpc>
              <a:spcBef>
                <a:spcPts val="0"/>
              </a:spcBef>
              <a:spcAft>
                <a:spcPts val="1600"/>
              </a:spcAft>
              <a:buFont typeface="Wingdings" panose="05000000000000000000" pitchFamily="2" charset="2"/>
              <a:buChar char="Ø"/>
            </a:pPr>
            <a:endParaRPr lang="en-US" sz="2400" b="1" dirty="0">
              <a:solidFill>
                <a:srgbClr val="002060"/>
              </a:solidFill>
            </a:endParaRP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56870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The basics</a:t>
            </a:r>
            <a:endParaRPr lang="en-US" b="1" spc="0" dirty="0"/>
          </a:p>
        </p:txBody>
      </p:sp>
      <p:sp>
        <p:nvSpPr>
          <p:cNvPr id="3" name="Content Placeholder 2"/>
          <p:cNvSpPr>
            <a:spLocks noGrp="1"/>
          </p:cNvSpPr>
          <p:nvPr>
            <p:ph idx="1"/>
          </p:nvPr>
        </p:nvSpPr>
        <p:spPr>
          <a:xfrm>
            <a:off x="768095" y="1717040"/>
            <a:ext cx="7290055" cy="4023360"/>
          </a:xfrm>
        </p:spPr>
        <p:txBody>
          <a:bodyPr>
            <a:normAutofit/>
          </a:bodyPr>
          <a:lstStyle/>
          <a:p>
            <a:pPr>
              <a:lnSpc>
                <a:spcPct val="100000"/>
              </a:lnSpc>
              <a:spcBef>
                <a:spcPts val="0"/>
              </a:spcBef>
              <a:spcAft>
                <a:spcPts val="1600"/>
              </a:spcAft>
              <a:buFont typeface="Wingdings" panose="05000000000000000000" pitchFamily="2" charset="2"/>
              <a:buChar char="Ø"/>
            </a:pPr>
            <a:r>
              <a:rPr lang="en-US" sz="2400" b="1" dirty="0">
                <a:solidFill>
                  <a:srgbClr val="002060"/>
                </a:solidFill>
              </a:rPr>
              <a:t> </a:t>
            </a:r>
            <a:r>
              <a:rPr lang="en-US" sz="2400" b="1" dirty="0" smtClean="0">
                <a:solidFill>
                  <a:srgbClr val="002060"/>
                </a:solidFill>
              </a:rPr>
              <a:t>Income is not required for TBRA</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You may not use TBRA and STRMU on the same household for the same time period. </a:t>
            </a:r>
          </a:p>
          <a:p>
            <a:pPr>
              <a:lnSpc>
                <a:spcPct val="100000"/>
              </a:lnSpc>
              <a:spcBef>
                <a:spcPts val="0"/>
              </a:spcBef>
              <a:spcAft>
                <a:spcPts val="1600"/>
              </a:spcAft>
              <a:buFont typeface="Wingdings" panose="05000000000000000000" pitchFamily="2" charset="2"/>
              <a:buChar char="Ø"/>
            </a:pPr>
            <a:r>
              <a:rPr lang="en-US" sz="2400" b="1" dirty="0" smtClean="0">
                <a:solidFill>
                  <a:srgbClr val="002060"/>
                </a:solidFill>
              </a:rPr>
              <a:t> Project </a:t>
            </a:r>
            <a:r>
              <a:rPr lang="en-US" sz="2400" b="1" dirty="0">
                <a:solidFill>
                  <a:srgbClr val="002060"/>
                </a:solidFill>
              </a:rPr>
              <a:t>Sponsors cannot use HOPWA Program funds to acquire, rehabilitate, convert, repair, dispose of, demolish, or construct property.</a:t>
            </a:r>
          </a:p>
          <a:p>
            <a:pPr lvl="2">
              <a:lnSpc>
                <a:spcPct val="100000"/>
              </a:lnSpc>
              <a:spcBef>
                <a:spcPts val="0"/>
              </a:spcBef>
              <a:spcAft>
                <a:spcPts val="1600"/>
              </a:spcAft>
              <a:buFont typeface="Wingdings" panose="05000000000000000000" pitchFamily="2" charset="2"/>
              <a:buChar char="Ø"/>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40978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The basics</a:t>
            </a:r>
            <a:endParaRPr lang="en-US" b="1" spc="0" dirty="0"/>
          </a:p>
        </p:txBody>
      </p:sp>
      <p:sp>
        <p:nvSpPr>
          <p:cNvPr id="3" name="Content Placeholder 2"/>
          <p:cNvSpPr>
            <a:spLocks noGrp="1"/>
          </p:cNvSpPr>
          <p:nvPr>
            <p:ph idx="1"/>
          </p:nvPr>
        </p:nvSpPr>
        <p:spPr>
          <a:xfrm>
            <a:off x="768095" y="1869440"/>
            <a:ext cx="7290055" cy="4023360"/>
          </a:xfrm>
        </p:spPr>
        <p:txBody>
          <a:bodyPr>
            <a:normAutofit lnSpcReduction="10000"/>
          </a:bodyPr>
          <a:lstStyle/>
          <a:p>
            <a:pPr lvl="1">
              <a:buFont typeface="Wingdings" panose="05000000000000000000" pitchFamily="2" charset="2"/>
              <a:buChar char="Ø"/>
            </a:pPr>
            <a:r>
              <a:rPr lang="en-US" sz="2800" b="1" dirty="0" smtClean="0">
                <a:solidFill>
                  <a:srgbClr val="002060"/>
                </a:solidFill>
              </a:rPr>
              <a:t> Eligible Individual</a:t>
            </a:r>
          </a:p>
          <a:p>
            <a:pPr marL="128016" lvl="1" indent="0">
              <a:buNone/>
            </a:pPr>
            <a:r>
              <a:rPr lang="en-US" dirty="0" smtClean="0"/>
              <a:t>The </a:t>
            </a:r>
            <a:r>
              <a:rPr lang="en-US" dirty="0"/>
              <a:t>one low-income person with HIV/AIDS who qualifies a household for HOPWA assistance </a:t>
            </a:r>
          </a:p>
          <a:p>
            <a:pPr lvl="1">
              <a:buFont typeface="Wingdings" panose="05000000000000000000" pitchFamily="2" charset="2"/>
              <a:buChar char="Ø"/>
            </a:pPr>
            <a:r>
              <a:rPr lang="en-US" sz="2800" b="1" dirty="0" smtClean="0">
                <a:solidFill>
                  <a:srgbClr val="002060"/>
                </a:solidFill>
              </a:rPr>
              <a:t> Household</a:t>
            </a:r>
          </a:p>
          <a:p>
            <a:pPr marL="128016" lvl="1" indent="0">
              <a:buNone/>
            </a:pPr>
            <a:r>
              <a:rPr lang="en-US" dirty="0" smtClean="0"/>
              <a:t>A </a:t>
            </a:r>
            <a:r>
              <a:rPr lang="en-US" dirty="0"/>
              <a:t>single person or a group of persons residing together</a:t>
            </a:r>
            <a:r>
              <a:rPr lang="en-US" dirty="0" smtClean="0"/>
              <a:t>. </a:t>
            </a:r>
            <a:endParaRPr lang="en-US" dirty="0"/>
          </a:p>
          <a:p>
            <a:pPr lvl="1">
              <a:buFont typeface="Wingdings" panose="05000000000000000000" pitchFamily="2" charset="2"/>
              <a:buChar char="Ø"/>
            </a:pPr>
            <a:r>
              <a:rPr lang="en-US" sz="2800" b="1" dirty="0">
                <a:solidFill>
                  <a:srgbClr val="002060"/>
                </a:solidFill>
              </a:rPr>
              <a:t> </a:t>
            </a:r>
            <a:r>
              <a:rPr lang="en-US" sz="2800" b="1" dirty="0" smtClean="0">
                <a:solidFill>
                  <a:srgbClr val="002060"/>
                </a:solidFill>
              </a:rPr>
              <a:t>Roommate </a:t>
            </a:r>
          </a:p>
          <a:p>
            <a:pPr marL="128016" lvl="1" indent="0">
              <a:buNone/>
            </a:pPr>
            <a:r>
              <a:rPr lang="en-US" dirty="0" smtClean="0"/>
              <a:t>A </a:t>
            </a:r>
            <a:r>
              <a:rPr lang="en-US" dirty="0"/>
              <a:t>roommate relationship (i.e., a shared housing arrangement) is established for the purposes of sharing rent and utility bills in return for receiving a share of the space available</a:t>
            </a:r>
            <a:r>
              <a:rPr lang="en-US" dirty="0" smtClean="0"/>
              <a:t>.</a:t>
            </a:r>
          </a:p>
          <a:p>
            <a:pPr lvl="1">
              <a:buFont typeface="Wingdings" panose="05000000000000000000" pitchFamily="2" charset="2"/>
              <a:buChar char="Ø"/>
            </a:pPr>
            <a:r>
              <a:rPr lang="en-US" sz="2800" b="1" dirty="0">
                <a:solidFill>
                  <a:srgbClr val="002060"/>
                </a:solidFill>
              </a:rPr>
              <a:t> Beneficiary(</a:t>
            </a:r>
            <a:r>
              <a:rPr lang="en-US" sz="2800" b="1" dirty="0" err="1">
                <a:solidFill>
                  <a:srgbClr val="002060"/>
                </a:solidFill>
              </a:rPr>
              <a:t>ies</a:t>
            </a:r>
            <a:r>
              <a:rPr lang="en-US" sz="2800" b="1" dirty="0">
                <a:solidFill>
                  <a:srgbClr val="002060"/>
                </a:solidFill>
              </a:rPr>
              <a:t>)</a:t>
            </a:r>
          </a:p>
          <a:p>
            <a:pPr marL="128016" lvl="1" indent="0">
              <a:buNone/>
            </a:pPr>
            <a:r>
              <a:rPr lang="en-US" sz="1600" dirty="0" smtClean="0"/>
              <a:t>All </a:t>
            </a:r>
            <a:r>
              <a:rPr lang="en-US" sz="1600" dirty="0"/>
              <a:t>members of a household who received HOPWA assistance during the operating year including the one individual who qualified the household for HOPWA assistance as well as any other members of the household (with or without HIV) who benefitted from the assistance.</a:t>
            </a:r>
          </a:p>
          <a:p>
            <a:pPr lvl="1">
              <a:buFont typeface="Wingdings" panose="05000000000000000000" pitchFamily="2" charset="2"/>
              <a:buChar char="Ø"/>
            </a:pP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594745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Basics</a:t>
            </a:r>
            <a:endParaRPr lang="en-US" b="1" dirty="0"/>
          </a:p>
        </p:txBody>
      </p:sp>
      <p:sp>
        <p:nvSpPr>
          <p:cNvPr id="3" name="Content Placeholder 2"/>
          <p:cNvSpPr>
            <a:spLocks noGrp="1"/>
          </p:cNvSpPr>
          <p:nvPr>
            <p:ph idx="1"/>
          </p:nvPr>
        </p:nvSpPr>
        <p:spPr>
          <a:xfrm>
            <a:off x="768096" y="1818640"/>
            <a:ext cx="7290055" cy="4490720"/>
          </a:xfrm>
        </p:spPr>
        <p:txBody>
          <a:bodyPr>
            <a:normAutofit lnSpcReduction="10000"/>
          </a:bodyPr>
          <a:lstStyle/>
          <a:p>
            <a:pPr lvl="1">
              <a:spcBef>
                <a:spcPts val="0"/>
              </a:spcBef>
              <a:spcAft>
                <a:spcPts val="0"/>
              </a:spcAft>
              <a:buFont typeface="Wingdings" panose="05000000000000000000" pitchFamily="2" charset="2"/>
              <a:buChar char="Ø"/>
            </a:pPr>
            <a:r>
              <a:rPr lang="en-US" sz="2800" b="1" dirty="0">
                <a:solidFill>
                  <a:srgbClr val="002060"/>
                </a:solidFill>
              </a:rPr>
              <a:t> Housing Choice Voucher (HCV)</a:t>
            </a:r>
          </a:p>
          <a:p>
            <a:pPr marL="128016" lvl="1" indent="0">
              <a:spcBef>
                <a:spcPts val="0"/>
              </a:spcBef>
              <a:spcAft>
                <a:spcPts val="0"/>
              </a:spcAft>
              <a:buSzPct val="95000"/>
              <a:buNone/>
            </a:pPr>
            <a:r>
              <a:rPr lang="en-US" dirty="0" smtClean="0"/>
              <a:t>The </a:t>
            </a:r>
            <a:r>
              <a:rPr lang="en-US" dirty="0"/>
              <a:t>housing choice voucher program is the federal government's major program for assisting very low-income families, the elderly, and the disabled to afford decent, safe, and sanitary housing in the private market</a:t>
            </a:r>
            <a:r>
              <a:rPr lang="en-US" dirty="0" smtClean="0"/>
              <a:t>.</a:t>
            </a:r>
          </a:p>
          <a:p>
            <a:pPr marL="128016" lvl="1" indent="0">
              <a:spcBef>
                <a:spcPts val="0"/>
              </a:spcBef>
              <a:spcAft>
                <a:spcPts val="0"/>
              </a:spcAft>
              <a:buSzPct val="95000"/>
              <a:buNone/>
            </a:pPr>
            <a:endParaRPr lang="en-US" dirty="0" smtClean="0"/>
          </a:p>
          <a:p>
            <a:pPr lvl="1">
              <a:spcBef>
                <a:spcPts val="0"/>
              </a:spcBef>
              <a:spcAft>
                <a:spcPts val="0"/>
              </a:spcAft>
              <a:buFont typeface="Wingdings" panose="05000000000000000000" pitchFamily="2" charset="2"/>
              <a:buChar char="Ø"/>
            </a:pPr>
            <a:r>
              <a:rPr lang="en-US" sz="3200" b="1" dirty="0" smtClean="0">
                <a:solidFill>
                  <a:srgbClr val="002060"/>
                </a:solidFill>
              </a:rPr>
              <a:t> Housing </a:t>
            </a:r>
            <a:r>
              <a:rPr lang="en-US" sz="3200" b="1" dirty="0">
                <a:solidFill>
                  <a:srgbClr val="002060"/>
                </a:solidFill>
              </a:rPr>
              <a:t>Stability</a:t>
            </a:r>
          </a:p>
          <a:p>
            <a:pPr>
              <a:spcBef>
                <a:spcPts val="0"/>
              </a:spcBef>
              <a:spcAft>
                <a:spcPts val="0"/>
              </a:spcAft>
            </a:pPr>
            <a:r>
              <a:rPr lang="en-US" sz="1600" dirty="0"/>
              <a:t>The degree to which the HOPWA assisted beneficiaries remain in stable housing during the operating year. </a:t>
            </a:r>
            <a:endParaRPr lang="en-US" sz="1600" dirty="0" smtClean="0"/>
          </a:p>
          <a:p>
            <a:pPr>
              <a:spcBef>
                <a:spcPts val="0"/>
              </a:spcBef>
              <a:spcAft>
                <a:spcPts val="0"/>
              </a:spcAft>
            </a:pPr>
            <a:endParaRPr lang="en-US" sz="1600" dirty="0" smtClean="0"/>
          </a:p>
          <a:p>
            <a:pPr lvl="1">
              <a:buFont typeface="Wingdings" panose="05000000000000000000" pitchFamily="2" charset="2"/>
              <a:buChar char="Ø"/>
            </a:pPr>
            <a:r>
              <a:rPr lang="en-US" sz="3200" b="1" dirty="0" smtClean="0">
                <a:solidFill>
                  <a:srgbClr val="002060"/>
                </a:solidFill>
              </a:rPr>
              <a:t> Rental Assistance</a:t>
            </a:r>
          </a:p>
          <a:p>
            <a:pPr marL="128016" lvl="1" indent="0">
              <a:buNone/>
            </a:pPr>
            <a:r>
              <a:rPr lang="en-US" sz="1600" dirty="0" smtClean="0"/>
              <a:t>A </a:t>
            </a:r>
            <a:r>
              <a:rPr lang="en-US" sz="1600" dirty="0"/>
              <a:t>housing assistance service that subsidizes the rent of a household, including assistance for shared housing arrangements. The subsidy amount is determined in part based on household income and rental costs associated with the household’s lease. </a:t>
            </a:r>
            <a:r>
              <a:rPr lang="en-US" sz="1600" dirty="0" smtClean="0"/>
              <a:t>All </a:t>
            </a:r>
            <a:r>
              <a:rPr lang="en-US" sz="1600" dirty="0"/>
              <a:t>rental assistance services are subject to the following components:</a:t>
            </a:r>
          </a:p>
          <a:p>
            <a:pPr lvl="2">
              <a:buFont typeface="Wingdings" panose="05000000000000000000" pitchFamily="2" charset="2"/>
              <a:buChar char="Ø"/>
            </a:pPr>
            <a:r>
              <a:rPr lang="en-US" sz="1600" dirty="0" smtClean="0"/>
              <a:t> Housing </a:t>
            </a:r>
            <a:r>
              <a:rPr lang="en-US" sz="1600" dirty="0"/>
              <a:t>Quality Standards Certification;</a:t>
            </a:r>
          </a:p>
          <a:p>
            <a:pPr lvl="2">
              <a:buFont typeface="Wingdings" panose="05000000000000000000" pitchFamily="2" charset="2"/>
              <a:buChar char="Ø"/>
            </a:pPr>
            <a:r>
              <a:rPr lang="en-US" sz="1600" dirty="0" smtClean="0"/>
              <a:t> Rent Standard and Rent Reasonableness Certification; and</a:t>
            </a:r>
            <a:endParaRPr lang="en-US" sz="1600" dirty="0"/>
          </a:p>
          <a:p>
            <a:pPr lvl="2">
              <a:buFont typeface="Wingdings" panose="05000000000000000000" pitchFamily="2" charset="2"/>
              <a:buChar char="Ø"/>
            </a:pPr>
            <a:r>
              <a:rPr lang="en-US" sz="1600" dirty="0" smtClean="0"/>
              <a:t> Rental </a:t>
            </a:r>
            <a:r>
              <a:rPr lang="en-US" sz="1600" dirty="0"/>
              <a:t>Assistance Calculation.</a:t>
            </a:r>
          </a:p>
          <a:p>
            <a:pPr>
              <a:spcBef>
                <a:spcPts val="0"/>
              </a:spcBef>
              <a:spcAft>
                <a:spcPts val="0"/>
              </a:spcAft>
            </a:pPr>
            <a:endParaRPr lang="en-US" sz="16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18065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TBRA</a:t>
            </a:r>
            <a:endParaRPr lang="en-US" b="1" spc="0" dirty="0"/>
          </a:p>
        </p:txBody>
      </p:sp>
      <p:sp>
        <p:nvSpPr>
          <p:cNvPr id="3" name="Content Placeholder 2"/>
          <p:cNvSpPr>
            <a:spLocks noGrp="1"/>
          </p:cNvSpPr>
          <p:nvPr>
            <p:ph idx="1"/>
          </p:nvPr>
        </p:nvSpPr>
        <p:spPr>
          <a:xfrm>
            <a:off x="768096" y="1975258"/>
            <a:ext cx="7476745" cy="3386452"/>
          </a:xfrm>
        </p:spPr>
        <p:txBody>
          <a:bodyPr>
            <a:normAutofit/>
          </a:bodyPr>
          <a:lstStyle/>
          <a:p>
            <a:pPr lvl="1">
              <a:buFont typeface="Wingdings" panose="05000000000000000000" pitchFamily="2" charset="2"/>
              <a:buChar char="Ø"/>
            </a:pPr>
            <a:r>
              <a:rPr lang="en-US" sz="2800" b="1" dirty="0" smtClean="0">
                <a:solidFill>
                  <a:srgbClr val="002060"/>
                </a:solidFill>
              </a:rPr>
              <a:t> To </a:t>
            </a:r>
            <a:r>
              <a:rPr lang="en-US" sz="2800" b="1" dirty="0">
                <a:solidFill>
                  <a:srgbClr val="002060"/>
                </a:solidFill>
              </a:rPr>
              <a:t>receive TBRA services</a:t>
            </a:r>
          </a:p>
          <a:p>
            <a:pPr lvl="2">
              <a:buFont typeface="Wingdings" panose="05000000000000000000" pitchFamily="2" charset="2"/>
              <a:buChar char="Ø"/>
            </a:pPr>
            <a:r>
              <a:rPr lang="en-US" sz="1800" dirty="0"/>
              <a:t>The household must have a current lease to make payments on;</a:t>
            </a:r>
          </a:p>
          <a:p>
            <a:pPr lvl="2">
              <a:buFont typeface="Wingdings" panose="05000000000000000000" pitchFamily="2" charset="2"/>
              <a:buChar char="Ø"/>
            </a:pPr>
            <a:r>
              <a:rPr lang="en-US" sz="1800" dirty="0"/>
              <a:t>The gross rent of the proposed unit must be at or below the lower of the rent standard or the reasonable rent; </a:t>
            </a:r>
          </a:p>
          <a:p>
            <a:pPr lvl="2">
              <a:buFont typeface="Wingdings" panose="05000000000000000000" pitchFamily="2" charset="2"/>
              <a:buChar char="Ø"/>
            </a:pPr>
            <a:r>
              <a:rPr lang="en-US" sz="1800" dirty="0"/>
              <a:t>At least one household member must be named on the current lease or utility bill; and</a:t>
            </a:r>
          </a:p>
          <a:p>
            <a:pPr lvl="2">
              <a:buFont typeface="Wingdings" panose="05000000000000000000" pitchFamily="2" charset="2"/>
              <a:buChar char="Ø"/>
            </a:pPr>
            <a:r>
              <a:rPr lang="en-US" sz="1800" dirty="0"/>
              <a:t>The current lease must include a VAWA Lease Addendum.</a:t>
            </a:r>
          </a:p>
          <a:p>
            <a:pPr>
              <a:lnSpc>
                <a:spcPct val="100000"/>
              </a:lnSpc>
              <a:spcBef>
                <a:spcPts val="0"/>
              </a:spcBef>
              <a:spcAft>
                <a:spcPts val="1600"/>
              </a:spcAft>
              <a:buFont typeface="Wingdings" panose="05000000000000000000" pitchFamily="2" charset="2"/>
              <a:buChar char="Ø"/>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3810559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t>TBRA</a:t>
            </a:r>
            <a:endParaRPr lang="en-US" b="1" spc="0" dirty="0"/>
          </a:p>
        </p:txBody>
      </p:sp>
      <p:sp>
        <p:nvSpPr>
          <p:cNvPr id="3" name="Content Placeholder 2"/>
          <p:cNvSpPr>
            <a:spLocks noGrp="1"/>
          </p:cNvSpPr>
          <p:nvPr>
            <p:ph idx="1"/>
          </p:nvPr>
        </p:nvSpPr>
        <p:spPr>
          <a:xfrm>
            <a:off x="768095" y="1656080"/>
            <a:ext cx="7290055" cy="4420923"/>
          </a:xfrm>
        </p:spPr>
        <p:txBody>
          <a:bodyPr>
            <a:normAutofit/>
          </a:bodyPr>
          <a:lstStyle/>
          <a:p>
            <a:pPr>
              <a:lnSpc>
                <a:spcPct val="100000"/>
              </a:lnSpc>
              <a:spcBef>
                <a:spcPts val="0"/>
              </a:spcBef>
              <a:spcAft>
                <a:spcPts val="0"/>
              </a:spcAft>
              <a:buFont typeface="Wingdings" panose="05000000000000000000" pitchFamily="2" charset="2"/>
              <a:buChar char="Ø"/>
            </a:pPr>
            <a:r>
              <a:rPr lang="en-US" sz="2400" b="1" dirty="0" smtClean="0">
                <a:solidFill>
                  <a:srgbClr val="002060"/>
                </a:solidFill>
              </a:rPr>
              <a:t> Costs</a:t>
            </a:r>
          </a:p>
          <a:p>
            <a:pPr lvl="1">
              <a:lnSpc>
                <a:spcPct val="100000"/>
              </a:lnSpc>
              <a:spcBef>
                <a:spcPts val="0"/>
              </a:spcBef>
              <a:spcAft>
                <a:spcPts val="0"/>
              </a:spcAft>
              <a:buFont typeface="Wingdings" panose="05000000000000000000" pitchFamily="2" charset="2"/>
              <a:buChar char="Ø"/>
            </a:pPr>
            <a:r>
              <a:rPr lang="en-US" dirty="0"/>
              <a:t>Eligible: Rental cost and utilities in the form of a utility reimbursement. In the   event a household receiving TBRA services qualifies for a utility reimbursement, the difference must be paid to the utility vendor </a:t>
            </a:r>
          </a:p>
          <a:p>
            <a:pPr lvl="1">
              <a:lnSpc>
                <a:spcPct val="100000"/>
              </a:lnSpc>
              <a:spcBef>
                <a:spcPts val="0"/>
              </a:spcBef>
              <a:spcAft>
                <a:spcPts val="0"/>
              </a:spcAft>
              <a:buFont typeface="Wingdings" panose="05000000000000000000" pitchFamily="2" charset="2"/>
              <a:buChar char="Ø"/>
            </a:pPr>
            <a:r>
              <a:rPr lang="en-US" dirty="0"/>
              <a:t>Ineligible: Rental or utility debts, late or reconnect fees or mortgages, or move in costs.</a:t>
            </a:r>
          </a:p>
          <a:p>
            <a:pPr lvl="1">
              <a:lnSpc>
                <a:spcPct val="100000"/>
              </a:lnSpc>
              <a:spcBef>
                <a:spcPts val="0"/>
              </a:spcBef>
              <a:spcAft>
                <a:spcPts val="0"/>
              </a:spcAft>
              <a:buFont typeface="Wingdings" panose="05000000000000000000" pitchFamily="2" charset="2"/>
              <a:buChar char="Ø"/>
            </a:pPr>
            <a:endParaRPr lang="en-US" b="1" dirty="0">
              <a:solidFill>
                <a:srgbClr val="002060"/>
              </a:solidFill>
            </a:endParaRPr>
          </a:p>
          <a:p>
            <a:pPr>
              <a:lnSpc>
                <a:spcPct val="100000"/>
              </a:lnSpc>
              <a:spcBef>
                <a:spcPts val="0"/>
              </a:spcBef>
              <a:spcAft>
                <a:spcPts val="0"/>
              </a:spcAft>
              <a:buFont typeface="Wingdings" panose="05000000000000000000" pitchFamily="2" charset="2"/>
              <a:buChar char="Ø"/>
            </a:pPr>
            <a:r>
              <a:rPr lang="en-US" b="1" dirty="0" smtClean="0">
                <a:solidFill>
                  <a:srgbClr val="002060"/>
                </a:solidFill>
              </a:rPr>
              <a:t> Housing Status</a:t>
            </a:r>
          </a:p>
          <a:p>
            <a:pPr lvl="1">
              <a:lnSpc>
                <a:spcPct val="100000"/>
              </a:lnSpc>
              <a:spcBef>
                <a:spcPts val="0"/>
              </a:spcBef>
              <a:spcAft>
                <a:spcPts val="0"/>
              </a:spcAft>
              <a:buFont typeface="Wingdings" panose="05000000000000000000" pitchFamily="2" charset="2"/>
              <a:buChar char="Ø"/>
            </a:pPr>
            <a:r>
              <a:rPr lang="en-US" dirty="0"/>
              <a:t>Clients must have the right to reside in the residence they are requesting funds for. Clients must have proof that they are responsible for a utility bill. </a:t>
            </a:r>
          </a:p>
          <a:p>
            <a:pPr marL="128016" lvl="1" indent="0">
              <a:lnSpc>
                <a:spcPct val="100000"/>
              </a:lnSpc>
              <a:spcBef>
                <a:spcPts val="0"/>
              </a:spcBef>
              <a:spcAft>
                <a:spcPts val="0"/>
              </a:spcAft>
              <a:buNone/>
            </a:pPr>
            <a:endParaRPr lang="en-US" b="1" dirty="0" smtClean="0">
              <a:solidFill>
                <a:srgbClr val="002060"/>
              </a:solidFill>
            </a:endParaRPr>
          </a:p>
          <a:p>
            <a:pPr>
              <a:lnSpc>
                <a:spcPct val="100000"/>
              </a:lnSpc>
              <a:spcBef>
                <a:spcPts val="0"/>
              </a:spcBef>
              <a:spcAft>
                <a:spcPts val="0"/>
              </a:spcAft>
              <a:buFont typeface="Wingdings" panose="05000000000000000000" pitchFamily="2" charset="2"/>
              <a:buChar char="Ø"/>
            </a:pPr>
            <a:r>
              <a:rPr lang="en-US" b="1" dirty="0" smtClean="0">
                <a:solidFill>
                  <a:srgbClr val="002060"/>
                </a:solidFill>
              </a:rPr>
              <a:t> Occupancy Standards</a:t>
            </a:r>
          </a:p>
          <a:p>
            <a:pPr lvl="1">
              <a:lnSpc>
                <a:spcPct val="100000"/>
              </a:lnSpc>
              <a:spcBef>
                <a:spcPts val="0"/>
              </a:spcBef>
              <a:spcAft>
                <a:spcPts val="0"/>
              </a:spcAft>
              <a:buFont typeface="Wingdings" panose="05000000000000000000" pitchFamily="2" charset="2"/>
              <a:buChar char="Ø"/>
            </a:pPr>
            <a:r>
              <a:rPr lang="en-US" dirty="0"/>
              <a:t>The smallest number of bedrooms needed by a household without overcrowding</a:t>
            </a:r>
          </a:p>
          <a:p>
            <a:pPr>
              <a:lnSpc>
                <a:spcPct val="100000"/>
              </a:lnSpc>
              <a:spcBef>
                <a:spcPts val="0"/>
              </a:spcBef>
              <a:spcAft>
                <a:spcPts val="1600"/>
              </a:spcAft>
              <a:buFont typeface="Wingdings" panose="05000000000000000000" pitchFamily="2" charset="2"/>
              <a:buChar char="Ø"/>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6077003"/>
            <a:ext cx="3776472" cy="615696"/>
          </a:xfrm>
          <a:prstGeom prst="rect">
            <a:avLst/>
          </a:prstGeom>
        </p:spPr>
      </p:pic>
    </p:spTree>
    <p:extLst>
      <p:ext uri="{BB962C8B-B14F-4D97-AF65-F5344CB8AC3E}">
        <p14:creationId xmlns:p14="http://schemas.microsoft.com/office/powerpoint/2010/main" val="20936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92078116"/>
              </p:ext>
            </p:extLst>
          </p:nvPr>
        </p:nvGraphicFramePr>
        <p:xfrm>
          <a:off x="589280" y="2235198"/>
          <a:ext cx="7945119" cy="4017052"/>
        </p:xfrm>
        <a:graphic>
          <a:graphicData uri="http://schemas.openxmlformats.org/drawingml/2006/table">
            <a:tbl>
              <a:tblPr>
                <a:tableStyleId>{3C2FFA5D-87B4-456A-9821-1D502468CF0F}</a:tableStyleId>
              </a:tblPr>
              <a:tblGrid>
                <a:gridCol w="1300480"/>
                <a:gridCol w="3180567"/>
                <a:gridCol w="3464072"/>
              </a:tblGrid>
              <a:tr h="762002">
                <a:tc gridSpan="3">
                  <a:txBody>
                    <a:bodyPr/>
                    <a:lstStyle/>
                    <a:p>
                      <a:pPr marL="0" marR="0" algn="ctr">
                        <a:lnSpc>
                          <a:spcPct val="107000"/>
                        </a:lnSpc>
                        <a:spcBef>
                          <a:spcPts val="0"/>
                        </a:spcBef>
                        <a:spcAft>
                          <a:spcPts val="0"/>
                        </a:spcAft>
                        <a:tabLst>
                          <a:tab pos="2409825" algn="ctr"/>
                        </a:tabLst>
                      </a:pPr>
                      <a:endParaRPr lang="en-US" sz="1400" dirty="0" smtClean="0">
                        <a:effectLst/>
                      </a:endParaRPr>
                    </a:p>
                    <a:p>
                      <a:pPr marL="0" marR="0" algn="ctr">
                        <a:lnSpc>
                          <a:spcPct val="107000"/>
                        </a:lnSpc>
                        <a:spcBef>
                          <a:spcPts val="0"/>
                        </a:spcBef>
                        <a:spcAft>
                          <a:spcPts val="0"/>
                        </a:spcAft>
                        <a:tabLst>
                          <a:tab pos="2409825" algn="ctr"/>
                        </a:tabLst>
                      </a:pPr>
                      <a:r>
                        <a:rPr lang="en-US" sz="2000" b="1" dirty="0" smtClean="0">
                          <a:effectLst/>
                        </a:rPr>
                        <a:t>Permissible </a:t>
                      </a:r>
                      <a:r>
                        <a:rPr lang="en-US" sz="2000" b="1" dirty="0">
                          <a:effectLst/>
                        </a:rPr>
                        <a:t>Unit Sizes</a:t>
                      </a:r>
                      <a:endParaRPr lang="en-US" sz="2000" b="1" dirty="0">
                        <a:effectLst/>
                        <a:latin typeface="+mn-lt"/>
                        <a:ea typeface="Calibri" panose="020F0502020204030204" pitchFamily="34" charset="0"/>
                        <a:cs typeface="Times New Roman" panose="02020603050405020304" pitchFamily="18" charset="0"/>
                      </a:endParaRPr>
                    </a:p>
                  </a:txBody>
                  <a:tcPr marL="76200" marR="76200" marT="0" marB="0"/>
                </a:tc>
                <a:tc hMerge="1">
                  <a:txBody>
                    <a:bodyPr/>
                    <a:lstStyle/>
                    <a:p>
                      <a:endParaRPr lang="en-US"/>
                    </a:p>
                  </a:txBody>
                  <a:tcPr/>
                </a:tc>
                <a:tc hMerge="1">
                  <a:txBody>
                    <a:bodyPr/>
                    <a:lstStyle/>
                    <a:p>
                      <a:endParaRPr lang="en-US"/>
                    </a:p>
                  </a:txBody>
                  <a:tcPr/>
                </a:tc>
              </a:tr>
              <a:tr h="439246">
                <a:tc>
                  <a:txBody>
                    <a:bodyPr/>
                    <a:lstStyle/>
                    <a:p>
                      <a:pPr marL="0" marR="0" algn="ctr">
                        <a:lnSpc>
                          <a:spcPct val="107000"/>
                        </a:lnSpc>
                        <a:spcBef>
                          <a:spcPts val="0"/>
                        </a:spcBef>
                        <a:spcAft>
                          <a:spcPts val="0"/>
                        </a:spcAft>
                      </a:pPr>
                      <a:r>
                        <a:rPr lang="en-US" sz="1800" b="1" dirty="0">
                          <a:effectLst/>
                        </a:rPr>
                        <a:t>Bedrooms</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b="1" dirty="0">
                          <a:effectLst/>
                        </a:rPr>
                        <a:t>Minimum Number of Household Members</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b="1" dirty="0">
                          <a:effectLst/>
                        </a:rPr>
                        <a:t>Maximum Number of Household Members</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r>
              <a:tr h="444676">
                <a:tc>
                  <a:txBody>
                    <a:bodyPr/>
                    <a:lstStyle/>
                    <a:p>
                      <a:pPr marL="0" marR="0" algn="ctr">
                        <a:lnSpc>
                          <a:spcPct val="107000"/>
                        </a:lnSpc>
                        <a:spcBef>
                          <a:spcPts val="0"/>
                        </a:spcBef>
                        <a:spcAft>
                          <a:spcPts val="0"/>
                        </a:spcAft>
                      </a:pPr>
                      <a:r>
                        <a:rPr lang="en-US" sz="1800" b="1" dirty="0">
                          <a:effectLst/>
                        </a:rPr>
                        <a:t>0</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1</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1</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r>
              <a:tr h="444676">
                <a:tc>
                  <a:txBody>
                    <a:bodyPr/>
                    <a:lstStyle/>
                    <a:p>
                      <a:pPr marL="0" marR="0" algn="ctr">
                        <a:lnSpc>
                          <a:spcPct val="107000"/>
                        </a:lnSpc>
                        <a:spcBef>
                          <a:spcPts val="0"/>
                        </a:spcBef>
                        <a:spcAft>
                          <a:spcPts val="0"/>
                        </a:spcAft>
                      </a:pPr>
                      <a:r>
                        <a:rPr lang="en-US" sz="1800" b="1" dirty="0">
                          <a:effectLst/>
                        </a:rPr>
                        <a:t>1</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1</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2</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r>
              <a:tr h="444676">
                <a:tc>
                  <a:txBody>
                    <a:bodyPr/>
                    <a:lstStyle/>
                    <a:p>
                      <a:pPr marL="0" marR="0" algn="ctr">
                        <a:lnSpc>
                          <a:spcPct val="107000"/>
                        </a:lnSpc>
                        <a:spcBef>
                          <a:spcPts val="0"/>
                        </a:spcBef>
                        <a:spcAft>
                          <a:spcPts val="0"/>
                        </a:spcAft>
                      </a:pPr>
                      <a:r>
                        <a:rPr lang="en-US" sz="1800" b="1" dirty="0">
                          <a:effectLst/>
                        </a:rPr>
                        <a:t>2</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a:effectLst/>
                        </a:rPr>
                        <a:t>2</a:t>
                      </a:r>
                      <a:endParaRPr lang="en-US" sz="180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4</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r>
              <a:tr h="444676">
                <a:tc>
                  <a:txBody>
                    <a:bodyPr/>
                    <a:lstStyle/>
                    <a:p>
                      <a:pPr marL="0" marR="0" algn="ctr">
                        <a:lnSpc>
                          <a:spcPct val="107000"/>
                        </a:lnSpc>
                        <a:spcBef>
                          <a:spcPts val="0"/>
                        </a:spcBef>
                        <a:spcAft>
                          <a:spcPts val="0"/>
                        </a:spcAft>
                      </a:pPr>
                      <a:r>
                        <a:rPr lang="en-US" sz="1800" b="1" dirty="0">
                          <a:effectLst/>
                        </a:rPr>
                        <a:t>3</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a:effectLst/>
                        </a:rPr>
                        <a:t>3</a:t>
                      </a:r>
                      <a:endParaRPr lang="en-US" sz="180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6</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r>
              <a:tr h="444676">
                <a:tc>
                  <a:txBody>
                    <a:bodyPr/>
                    <a:lstStyle/>
                    <a:p>
                      <a:pPr marL="0" marR="0" algn="ctr">
                        <a:lnSpc>
                          <a:spcPct val="107000"/>
                        </a:lnSpc>
                        <a:spcBef>
                          <a:spcPts val="0"/>
                        </a:spcBef>
                        <a:spcAft>
                          <a:spcPts val="0"/>
                        </a:spcAft>
                      </a:pPr>
                      <a:r>
                        <a:rPr lang="en-US" sz="1800" b="1" dirty="0">
                          <a:effectLst/>
                        </a:rPr>
                        <a:t>4</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a:effectLst/>
                        </a:rPr>
                        <a:t>6</a:t>
                      </a:r>
                      <a:endParaRPr lang="en-US" sz="180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8</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r>
              <a:tr h="444676">
                <a:tc>
                  <a:txBody>
                    <a:bodyPr/>
                    <a:lstStyle/>
                    <a:p>
                      <a:pPr marL="0" marR="0" algn="ctr">
                        <a:lnSpc>
                          <a:spcPct val="107000"/>
                        </a:lnSpc>
                        <a:spcBef>
                          <a:spcPts val="0"/>
                        </a:spcBef>
                        <a:spcAft>
                          <a:spcPts val="0"/>
                        </a:spcAft>
                      </a:pPr>
                      <a:r>
                        <a:rPr lang="en-US" sz="1800" b="1" dirty="0">
                          <a:effectLst/>
                        </a:rPr>
                        <a:t>5</a:t>
                      </a:r>
                      <a:endParaRPr lang="en-US" sz="1800" b="1" dirty="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a:effectLst/>
                        </a:rPr>
                        <a:t>8</a:t>
                      </a:r>
                      <a:endParaRPr lang="en-US" sz="1800">
                        <a:effectLst/>
                        <a:latin typeface="+mn-lt"/>
                        <a:ea typeface="Calibri" panose="020F0502020204030204" pitchFamily="34" charset="0"/>
                        <a:cs typeface="Times New Roman" panose="02020603050405020304" pitchFamily="18" charset="0"/>
                      </a:endParaRPr>
                    </a:p>
                  </a:txBody>
                  <a:tcPr marL="76200" marR="76200" marT="0" marB="0"/>
                </a:tc>
                <a:tc>
                  <a:txBody>
                    <a:bodyPr/>
                    <a:lstStyle/>
                    <a:p>
                      <a:pPr marL="0" marR="0" algn="ctr">
                        <a:lnSpc>
                          <a:spcPct val="107000"/>
                        </a:lnSpc>
                        <a:spcBef>
                          <a:spcPts val="0"/>
                        </a:spcBef>
                        <a:spcAft>
                          <a:spcPts val="0"/>
                        </a:spcAft>
                      </a:pPr>
                      <a:r>
                        <a:rPr lang="en-US" sz="1800" dirty="0">
                          <a:effectLst/>
                        </a:rPr>
                        <a:t>10</a:t>
                      </a:r>
                      <a:endParaRPr lang="en-US" sz="1800" dirty="0">
                        <a:effectLst/>
                        <a:latin typeface="+mn-lt"/>
                        <a:ea typeface="Calibri" panose="020F0502020204030204" pitchFamily="34" charset="0"/>
                        <a:cs typeface="Times New Roman" panose="02020603050405020304" pitchFamily="18" charset="0"/>
                      </a:endParaRPr>
                    </a:p>
                  </a:txBody>
                  <a:tcPr marL="76200" marR="76200" marT="0" marB="0"/>
                </a:tc>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itle 1"/>
          <p:cNvSpPr>
            <a:spLocks noGrp="1"/>
          </p:cNvSpPr>
          <p:nvPr>
            <p:ph type="title"/>
          </p:nvPr>
        </p:nvSpPr>
        <p:spPr>
          <a:xfrm>
            <a:off x="768096" y="585216"/>
            <a:ext cx="7290054" cy="1499616"/>
          </a:xfrm>
        </p:spPr>
        <p:txBody>
          <a:bodyPr>
            <a:normAutofit/>
          </a:bodyPr>
          <a:lstStyle/>
          <a:p>
            <a:pPr marL="0" marR="0" algn="ctr">
              <a:lnSpc>
                <a:spcPct val="107000"/>
              </a:lnSpc>
              <a:spcBef>
                <a:spcPts val="0"/>
              </a:spcBef>
              <a:spcAft>
                <a:spcPts val="0"/>
              </a:spcAft>
              <a:tabLst>
                <a:tab pos="2409825" algn="ctr"/>
              </a:tabLst>
            </a:pPr>
            <a:r>
              <a:rPr lang="en-US" b="1" dirty="0"/>
              <a:t>TBRA Occupancy </a:t>
            </a:r>
            <a:r>
              <a:rPr lang="en-US" b="1" dirty="0" smtClean="0"/>
              <a:t>Standards</a:t>
            </a:r>
            <a:endParaRPr lang="en-US"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724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8907</TotalTime>
  <Words>4107</Words>
  <Application>Microsoft Office PowerPoint</Application>
  <PresentationFormat>On-screen Show (4:3)</PresentationFormat>
  <Paragraphs>309</Paragraphs>
  <Slides>30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Lucida Sans Unicode</vt:lpstr>
      <vt:lpstr>Symbol</vt:lpstr>
      <vt:lpstr>Times New Roman</vt:lpstr>
      <vt:lpstr>Tw Cen MT</vt:lpstr>
      <vt:lpstr>Tw Cen MT Condensed</vt:lpstr>
      <vt:lpstr>Wingdings</vt:lpstr>
      <vt:lpstr>Wingdings 3</vt:lpstr>
      <vt:lpstr>Integral</vt:lpstr>
      <vt:lpstr> HOPWA Manual Training</vt:lpstr>
      <vt:lpstr>Learning goals</vt:lpstr>
      <vt:lpstr>New forms and manual</vt:lpstr>
      <vt:lpstr>The basics</vt:lpstr>
      <vt:lpstr>The basics</vt:lpstr>
      <vt:lpstr>The Basics</vt:lpstr>
      <vt:lpstr>TBRA</vt:lpstr>
      <vt:lpstr>TBRA</vt:lpstr>
      <vt:lpstr>TBRA Occupancy Standards</vt:lpstr>
      <vt:lpstr>TBRA</vt:lpstr>
      <vt:lpstr>TBRA</vt:lpstr>
      <vt:lpstr>TBRA</vt:lpstr>
      <vt:lpstr>TBRA Sample</vt:lpstr>
      <vt:lpstr>STRMU</vt:lpstr>
      <vt:lpstr>STRMU</vt:lpstr>
      <vt:lpstr>Calculating Strmu eligibility period</vt:lpstr>
      <vt:lpstr>Calculating Strmu eligibility period</vt:lpstr>
      <vt:lpstr>STRMU Sample</vt:lpstr>
      <vt:lpstr>PHP</vt:lpstr>
      <vt:lpstr>PHP</vt:lpstr>
      <vt:lpstr>PHP Sample</vt:lpstr>
      <vt:lpstr>Violence Against Women Act</vt:lpstr>
      <vt:lpstr>Violence Against Women Act</vt:lpstr>
      <vt:lpstr>Violence Against Women Act</vt:lpstr>
      <vt:lpstr>Termination and Grace Periods</vt:lpstr>
      <vt:lpstr>When to use what</vt:lpstr>
      <vt:lpstr>Clarifications</vt:lpstr>
      <vt:lpstr>Additional Guidance</vt:lpstr>
      <vt:lpstr>Additional Guidance</vt:lpstr>
      <vt:lpstr>Questions?</vt:lpstr>
    </vt:vector>
  </TitlesOfParts>
  <Company>State of Louisiana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Louisiana contract extension</dc:title>
  <dc:creator>Jen Steele</dc:creator>
  <cp:lastModifiedBy>Ariel White</cp:lastModifiedBy>
  <cp:revision>318</cp:revision>
  <cp:lastPrinted>2017-10-16T19:56:59Z</cp:lastPrinted>
  <dcterms:created xsi:type="dcterms:W3CDTF">2017-10-07T13:48:58Z</dcterms:created>
  <dcterms:modified xsi:type="dcterms:W3CDTF">2018-10-25T12:26:52Z</dcterms:modified>
</cp:coreProperties>
</file>